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7" r:id="rId9"/>
    <p:sldId id="265" r:id="rId10"/>
    <p:sldId id="266" r:id="rId11"/>
  </p:sldIdLst>
  <p:sldSz cx="18288000" cy="10287000"/>
  <p:notesSz cx="10287000" cy="18288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ranklin Gothic Heavy" panose="020B0903020102020204" pitchFamily="34" charset="0"/>
      <p:regular r:id="rId17"/>
      <p: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293B59A-D332-4E5C-8026-4F59C0D90E4C}">
          <p14:sldIdLst>
            <p14:sldId id="256"/>
            <p14:sldId id="257"/>
            <p14:sldId id="259"/>
            <p14:sldId id="261"/>
            <p14:sldId id="262"/>
            <p14:sldId id="263"/>
            <p14:sldId id="264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635AF-17C3-43F5-9A08-BC37E350BE70}" v="39" dt="2021-09-13T04:30:59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31FA7-99B9-4578-BC1C-34C2DBDD889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DDBC3-8356-4F8A-9CAF-3768EFAFE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34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DDBC3-8356-4F8A-9CAF-3768EFAFE1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0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24B8AE-F501-4AEF-98A0-696DAE31E1F0}"/>
              </a:ext>
            </a:extLst>
          </p:cNvPr>
          <p:cNvSpPr txBox="1"/>
          <p:nvPr/>
        </p:nvSpPr>
        <p:spPr>
          <a:xfrm>
            <a:off x="-33338" y="3619500"/>
            <a:ext cx="1828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Franklin Gothic Heavy" panose="020B0903020102020204" pitchFamily="34" charset="0"/>
              </a:rPr>
              <a:t>High dynamic range </a:t>
            </a:r>
          </a:p>
          <a:p>
            <a:pPr algn="ctr"/>
            <a:r>
              <a:rPr lang="en-US" altLang="ko-KR" sz="8000" dirty="0">
                <a:latin typeface="Franklin Gothic Heavy" panose="020B0903020102020204" pitchFamily="34" charset="0"/>
              </a:rPr>
              <a:t>Image forensics</a:t>
            </a:r>
            <a:endParaRPr lang="ko-KR" altLang="en-US" sz="8000" dirty="0">
              <a:latin typeface="Franklin Gothic Heavy" panose="020B09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CA886B4-3B33-42C5-ABD5-2EAC5BC152B5}"/>
              </a:ext>
            </a:extLst>
          </p:cNvPr>
          <p:cNvSpPr txBox="1"/>
          <p:nvPr/>
        </p:nvSpPr>
        <p:spPr>
          <a:xfrm>
            <a:off x="2001848" y="1179175"/>
            <a:ext cx="9123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Experiment</a:t>
            </a:r>
            <a:endParaRPr lang="ko-KR" altLang="en-US" sz="5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5784FD-0B19-4A14-B5AB-155B47EEC4B6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D8FA5-5AD6-430C-BD8A-B432791972E5}"/>
              </a:ext>
            </a:extLst>
          </p:cNvPr>
          <p:cNvSpPr txBox="1"/>
          <p:nvPr/>
        </p:nvSpPr>
        <p:spPr>
          <a:xfrm>
            <a:off x="685800" y="2928693"/>
            <a:ext cx="746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Advantage of using log domain luminance </a:t>
            </a:r>
            <a:endParaRPr lang="ko-KR" altLang="en-US" sz="3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743814-B93B-490B-8DAC-45304BA36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50" y="3695700"/>
            <a:ext cx="7814568" cy="18805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3F25FB-FA23-4913-83E5-27B862337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50" y="6731698"/>
            <a:ext cx="7724450" cy="2906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C286E4-17AC-4FD2-8DD9-D994B1AC35FB}"/>
              </a:ext>
            </a:extLst>
          </p:cNvPr>
          <p:cNvSpPr txBox="1"/>
          <p:nvPr/>
        </p:nvSpPr>
        <p:spPr>
          <a:xfrm>
            <a:off x="762000" y="5808702"/>
            <a:ext cx="746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Plan vs Residual block </a:t>
            </a:r>
            <a:endParaRPr lang="ko-KR" altLang="en-US" sz="3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6ACCD0-85E6-4053-A518-094F95312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549" y="3346926"/>
            <a:ext cx="9061451" cy="54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4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2875" y="2863811"/>
            <a:ext cx="887406" cy="65661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1952209"/>
            <a:ext cx="4380326" cy="20482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E972C2-B9F3-4010-A68F-B5AC3F9007B5}"/>
              </a:ext>
            </a:extLst>
          </p:cNvPr>
          <p:cNvSpPr txBox="1"/>
          <p:nvPr/>
        </p:nvSpPr>
        <p:spPr>
          <a:xfrm>
            <a:off x="8756105" y="3064014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Introduction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C7FDC-5665-4A87-AFBE-3751E6E837D2}"/>
              </a:ext>
            </a:extLst>
          </p:cNvPr>
          <p:cNvSpPr txBox="1"/>
          <p:nvPr/>
        </p:nvSpPr>
        <p:spPr>
          <a:xfrm>
            <a:off x="8756105" y="40767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Proposed methods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859C6D-4C82-468C-8365-C94808004C7A}"/>
              </a:ext>
            </a:extLst>
          </p:cNvPr>
          <p:cNvSpPr txBox="1"/>
          <p:nvPr/>
        </p:nvSpPr>
        <p:spPr>
          <a:xfrm>
            <a:off x="8756105" y="7200900"/>
            <a:ext cx="6738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Conclusion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CF29E4-F82C-4B1D-B28C-B8D6DB6349C0}"/>
              </a:ext>
            </a:extLst>
          </p:cNvPr>
          <p:cNvSpPr/>
          <p:nvPr/>
        </p:nvSpPr>
        <p:spPr>
          <a:xfrm>
            <a:off x="7543800" y="7200900"/>
            <a:ext cx="1709451" cy="1521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A47C77-6994-435E-85E5-E372BF9BACD0}"/>
              </a:ext>
            </a:extLst>
          </p:cNvPr>
          <p:cNvSpPr/>
          <p:nvPr/>
        </p:nvSpPr>
        <p:spPr>
          <a:xfrm>
            <a:off x="7543800" y="5775186"/>
            <a:ext cx="4992681" cy="3654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73957-DFED-42DE-8B29-50988D837C5A}"/>
              </a:ext>
            </a:extLst>
          </p:cNvPr>
          <p:cNvSpPr txBox="1"/>
          <p:nvPr/>
        </p:nvSpPr>
        <p:spPr>
          <a:xfrm>
            <a:off x="8763000" y="5121414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Experiments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CA886B4-3B33-42C5-ABD5-2EAC5BC152B5}"/>
              </a:ext>
            </a:extLst>
          </p:cNvPr>
          <p:cNvSpPr txBox="1"/>
          <p:nvPr/>
        </p:nvSpPr>
        <p:spPr>
          <a:xfrm>
            <a:off x="2001849" y="1179175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Introduction</a:t>
            </a:r>
            <a:endParaRPr lang="ko-KR" altLang="en-US" sz="5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5784FD-0B19-4A14-B5AB-155B47EEC4B6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E43F-081A-482E-95BC-3CE0B185A1D9}"/>
              </a:ext>
            </a:extLst>
          </p:cNvPr>
          <p:cNvSpPr txBox="1"/>
          <p:nvPr/>
        </p:nvSpPr>
        <p:spPr>
          <a:xfrm>
            <a:off x="728661" y="3650355"/>
            <a:ext cx="9415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Restriction of camera sensors’ dynamic range    </a:t>
            </a:r>
            <a:r>
              <a:rPr lang="en-US" altLang="ko-KR" sz="3000" dirty="0">
                <a:sym typeface="Wingdings" panose="05000000000000000000" pitchFamily="2" charset="2"/>
              </a:rPr>
              <a:t> </a:t>
            </a:r>
            <a:endParaRPr lang="en-US" altLang="ko-KR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4BF16-2E72-49F3-82AE-A917E1C9758F}"/>
              </a:ext>
            </a:extLst>
          </p:cNvPr>
          <p:cNvSpPr txBox="1"/>
          <p:nvPr/>
        </p:nvSpPr>
        <p:spPr>
          <a:xfrm>
            <a:off x="8855869" y="3675102"/>
            <a:ext cx="94083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/>
              <a:t>Easy to be overexposed or underexposed 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BE747-0453-4DDE-8201-A3F38450962F}"/>
              </a:ext>
            </a:extLst>
          </p:cNvPr>
          <p:cNvSpPr txBox="1"/>
          <p:nvPr/>
        </p:nvSpPr>
        <p:spPr>
          <a:xfrm>
            <a:off x="728661" y="2945368"/>
            <a:ext cx="29289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HDR image</a:t>
            </a:r>
            <a:endParaRPr lang="ko-KR" altLang="en-US" sz="3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5AFCF-E903-4A48-BE0C-0505E5114893}"/>
              </a:ext>
            </a:extLst>
          </p:cNvPr>
          <p:cNvSpPr txBox="1"/>
          <p:nvPr/>
        </p:nvSpPr>
        <p:spPr>
          <a:xfrm>
            <a:off x="762000" y="5199102"/>
            <a:ext cx="1744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Fusing the overexposed image and underexposed image can preserve the complete information of the scene</a:t>
            </a:r>
            <a:endParaRPr lang="ko-KR" altLang="en-US"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68A56-76DC-402D-AE08-1212D2D94153}"/>
              </a:ext>
            </a:extLst>
          </p:cNvPr>
          <p:cNvSpPr txBox="1"/>
          <p:nvPr/>
        </p:nvSpPr>
        <p:spPr>
          <a:xfrm>
            <a:off x="762000" y="4589502"/>
            <a:ext cx="2928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/>
              <a:t>mHDR</a:t>
            </a:r>
            <a:r>
              <a:rPr lang="en-US" altLang="ko-KR" sz="3000" b="1" dirty="0"/>
              <a:t> </a:t>
            </a:r>
            <a:endParaRPr lang="ko-KR" altLang="en-US" sz="3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69523D-13B9-4195-BBFE-2D60614069F9}"/>
              </a:ext>
            </a:extLst>
          </p:cNvPr>
          <p:cNvSpPr txBox="1"/>
          <p:nvPr/>
        </p:nvSpPr>
        <p:spPr>
          <a:xfrm>
            <a:off x="804861" y="6037302"/>
            <a:ext cx="2928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/>
              <a:t>iHDR</a:t>
            </a:r>
            <a:r>
              <a:rPr lang="en-US" altLang="ko-KR" sz="3000" b="1" dirty="0"/>
              <a:t> </a:t>
            </a:r>
            <a:endParaRPr lang="ko-KR" altLang="en-US" sz="3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9F2F2-8581-4784-B99E-BE65C7AB384C}"/>
              </a:ext>
            </a:extLst>
          </p:cNvPr>
          <p:cNvSpPr txBox="1"/>
          <p:nvPr/>
        </p:nvSpPr>
        <p:spPr>
          <a:xfrm>
            <a:off x="762000" y="6646902"/>
            <a:ext cx="1744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Generate HDR image from one LDR using </a:t>
            </a:r>
            <a:r>
              <a:rPr lang="en-US" altLang="ko-KR" sz="3000" dirty="0" err="1"/>
              <a:t>iTMO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E0181-CCDB-4E80-866A-9CE4E58BC476}"/>
              </a:ext>
            </a:extLst>
          </p:cNvPr>
          <p:cNvSpPr txBox="1"/>
          <p:nvPr/>
        </p:nvSpPr>
        <p:spPr>
          <a:xfrm>
            <a:off x="804861" y="7810500"/>
            <a:ext cx="15882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/>
              <a:t>iHDR</a:t>
            </a:r>
            <a:r>
              <a:rPr lang="en-US" altLang="ko-KR" sz="3000" b="1" dirty="0"/>
              <a:t>, </a:t>
            </a:r>
            <a:r>
              <a:rPr lang="en-US" altLang="ko-KR" sz="3000" b="1" dirty="0" err="1"/>
              <a:t>mHDR</a:t>
            </a:r>
            <a:r>
              <a:rPr lang="en-US" altLang="ko-KR" sz="3000" b="1" dirty="0"/>
              <a:t> were hardly distinguished by naked eyes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altLang="ko-KR" sz="3000" b="1" dirty="0">
                <a:sym typeface="Wingdings" panose="05000000000000000000" pitchFamily="2" charset="2"/>
              </a:rPr>
              <a:t>Performed </a:t>
            </a:r>
            <a:r>
              <a:rPr lang="en-US" altLang="ko-KR" sz="3000" b="1" dirty="0" err="1">
                <a:sym typeface="Wingdings" panose="05000000000000000000" pitchFamily="2" charset="2"/>
              </a:rPr>
              <a:t>mHDR</a:t>
            </a:r>
            <a:r>
              <a:rPr lang="en-US" altLang="ko-KR" sz="3000" b="1" dirty="0">
                <a:sym typeface="Wingdings" panose="05000000000000000000" pitchFamily="2" charset="2"/>
              </a:rPr>
              <a:t> image and </a:t>
            </a:r>
            <a:r>
              <a:rPr lang="en-US" altLang="ko-KR" sz="3000" b="1" dirty="0" err="1">
                <a:sym typeface="Wingdings" panose="05000000000000000000" pitchFamily="2" charset="2"/>
              </a:rPr>
              <a:t>iHDR</a:t>
            </a:r>
            <a:r>
              <a:rPr lang="en-US" altLang="ko-KR" sz="3000" b="1" dirty="0">
                <a:sym typeface="Wingdings" panose="05000000000000000000" pitchFamily="2" charset="2"/>
              </a:rPr>
              <a:t> image classification based on CNN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altLang="ko-KR" sz="3000" b="1" dirty="0">
                <a:sym typeface="Wingdings" panose="05000000000000000000" pitchFamily="2" charset="2"/>
              </a:rPr>
              <a:t>Proposed network learns and detects statistical changes of the luminance channel of HDR image automatically</a:t>
            </a:r>
            <a:endParaRPr lang="en-US" altLang="ko-KR" sz="3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CA886B4-3B33-42C5-ABD5-2EAC5BC152B5}"/>
              </a:ext>
            </a:extLst>
          </p:cNvPr>
          <p:cNvSpPr txBox="1"/>
          <p:nvPr/>
        </p:nvSpPr>
        <p:spPr>
          <a:xfrm>
            <a:off x="2001848" y="1179175"/>
            <a:ext cx="9123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High Dynamic Range Image(</a:t>
            </a:r>
            <a:r>
              <a:rPr lang="en-US" altLang="ko-KR" sz="5000" b="1" dirty="0" err="1"/>
              <a:t>iHDR</a:t>
            </a:r>
            <a:r>
              <a:rPr lang="en-US" altLang="ko-KR" sz="5000" b="1" dirty="0"/>
              <a:t>)</a:t>
            </a:r>
            <a:endParaRPr lang="ko-KR" altLang="en-US" sz="5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5784FD-0B19-4A14-B5AB-155B47EEC4B6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9812A3-573B-4A3C-8E46-EA15216BA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494683"/>
            <a:ext cx="15544800" cy="5012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F99DF-E7FC-4E1C-978C-32B511196A57}"/>
              </a:ext>
            </a:extLst>
          </p:cNvPr>
          <p:cNvSpPr txBox="1"/>
          <p:nvPr/>
        </p:nvSpPr>
        <p:spPr>
          <a:xfrm>
            <a:off x="685800" y="7658100"/>
            <a:ext cx="169116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000" dirty="0"/>
              <a:t>Extract the luminance and chromatic information from the LDR image</a:t>
            </a:r>
          </a:p>
          <a:p>
            <a:pPr marL="342900" indent="-342900">
              <a:buAutoNum type="arabicPeriod"/>
            </a:pPr>
            <a:r>
              <a:rPr lang="en-US" altLang="ko-KR" sz="3000" dirty="0"/>
              <a:t>Estimate the luminance of the HDR from the luminance of the LDR (using Dynamic Range Learning model)</a:t>
            </a:r>
          </a:p>
          <a:p>
            <a:pPr marL="342900" indent="-342900">
              <a:buAutoNum type="arabicPeriod"/>
            </a:pPr>
            <a:r>
              <a:rPr lang="en-US" altLang="ko-KR" sz="3000" dirty="0"/>
              <a:t>Estimate the chromatic information of the HDR by using the estimated HDR luminance (using Color Difference Learning model)</a:t>
            </a:r>
          </a:p>
          <a:p>
            <a:pPr marL="342900" indent="-342900">
              <a:buAutoNum type="arabicPeriod"/>
            </a:pPr>
            <a:r>
              <a:rPr lang="en-US" altLang="ko-KR" sz="3000" dirty="0"/>
              <a:t>Recombine the estimated luminance and chromatic information </a:t>
            </a:r>
          </a:p>
        </p:txBody>
      </p:sp>
    </p:spTree>
    <p:extLst>
      <p:ext uri="{BB962C8B-B14F-4D97-AF65-F5344CB8AC3E}">
        <p14:creationId xmlns:p14="http://schemas.microsoft.com/office/powerpoint/2010/main" val="173631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CA886B4-3B33-42C5-ABD5-2EAC5BC152B5}"/>
              </a:ext>
            </a:extLst>
          </p:cNvPr>
          <p:cNvSpPr txBox="1"/>
          <p:nvPr/>
        </p:nvSpPr>
        <p:spPr>
          <a:xfrm>
            <a:off x="2001848" y="1179175"/>
            <a:ext cx="9123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High Dynamic Range Image</a:t>
            </a:r>
            <a:endParaRPr lang="ko-KR" altLang="en-US" sz="5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5784FD-0B19-4A14-B5AB-155B47EEC4B6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40156B-DDCF-4F0F-962E-23864D720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86" y="3009900"/>
            <a:ext cx="11677650" cy="32268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E13783-4820-4390-8029-240851763846}"/>
              </a:ext>
            </a:extLst>
          </p:cNvPr>
          <p:cNvSpPr txBox="1"/>
          <p:nvPr/>
        </p:nvSpPr>
        <p:spPr>
          <a:xfrm>
            <a:off x="12221936" y="3073400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/>
              <a:t>mHDR</a:t>
            </a:r>
            <a:r>
              <a:rPr lang="en-US" altLang="ko-KR" sz="3000" dirty="0"/>
              <a:t> has more luminance details compared to </a:t>
            </a:r>
            <a:r>
              <a:rPr lang="en-US" altLang="ko-KR" sz="3000" dirty="0" err="1"/>
              <a:t>iHDR</a:t>
            </a:r>
            <a:r>
              <a:rPr lang="en-US" altLang="ko-KR" sz="3000" dirty="0"/>
              <a:t> image</a:t>
            </a:r>
          </a:p>
          <a:p>
            <a:endParaRPr lang="ko-KR" altLang="en-US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131AEE-EFAB-4B21-A251-E388CF40E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6918487"/>
            <a:ext cx="11677650" cy="3204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BA9ED0-D509-42FA-8121-20E550C5FEE8}"/>
              </a:ext>
            </a:extLst>
          </p:cNvPr>
          <p:cNvSpPr txBox="1"/>
          <p:nvPr/>
        </p:nvSpPr>
        <p:spPr>
          <a:xfrm>
            <a:off x="838200" y="6437896"/>
            <a:ext cx="1348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Joint histogram (joint probability or co-occurrence matrix of neighboring pixels)</a:t>
            </a:r>
            <a:endParaRPr lang="ko-KR" altLang="en-US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1207A-CCA4-4EAC-A0D3-ED0D75ADD6A4}"/>
              </a:ext>
            </a:extLst>
          </p:cNvPr>
          <p:cNvSpPr txBox="1"/>
          <p:nvPr/>
        </p:nvSpPr>
        <p:spPr>
          <a:xfrm>
            <a:off x="12305666" y="8147987"/>
            <a:ext cx="524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/>
              <a:t>iHDR</a:t>
            </a:r>
            <a:r>
              <a:rPr lang="en-US" altLang="ko-KR" sz="3000" dirty="0"/>
              <a:t> images is sparser than that of </a:t>
            </a:r>
            <a:r>
              <a:rPr lang="en-US" altLang="ko-KR" sz="3000" dirty="0" err="1"/>
              <a:t>mHDR</a:t>
            </a:r>
            <a:r>
              <a:rPr lang="en-US" altLang="ko-KR" sz="3000" dirty="0"/>
              <a:t> image, especially in small pixel values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3541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CA886B4-3B33-42C5-ABD5-2EAC5BC152B5}"/>
              </a:ext>
            </a:extLst>
          </p:cNvPr>
          <p:cNvSpPr txBox="1"/>
          <p:nvPr/>
        </p:nvSpPr>
        <p:spPr>
          <a:xfrm>
            <a:off x="2001848" y="1179175"/>
            <a:ext cx="9123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Pre-processing</a:t>
            </a:r>
            <a:endParaRPr lang="ko-KR" altLang="en-US" sz="5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5784FD-0B19-4A14-B5AB-155B47EEC4B6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3FABAA-DDDB-41D8-B169-72D9DEB25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28" y="5143500"/>
            <a:ext cx="7688943" cy="642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C5727-52FC-4374-BBD7-B4094848FCE4}"/>
              </a:ext>
            </a:extLst>
          </p:cNvPr>
          <p:cNvSpPr txBox="1"/>
          <p:nvPr/>
        </p:nvSpPr>
        <p:spPr>
          <a:xfrm>
            <a:off x="838200" y="4537882"/>
            <a:ext cx="6816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Luminance channel </a:t>
            </a:r>
            <a:endParaRPr lang="ko-KR" altLang="en-US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104D6-86A2-4665-B1E9-AF107CBA315D}"/>
              </a:ext>
            </a:extLst>
          </p:cNvPr>
          <p:cNvSpPr txBox="1"/>
          <p:nvPr/>
        </p:nvSpPr>
        <p:spPr>
          <a:xfrm>
            <a:off x="727528" y="2641420"/>
            <a:ext cx="14360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000" dirty="0"/>
              <a:t>Manipulation of generating HDR images mainly function on luminance channel</a:t>
            </a:r>
          </a:p>
          <a:p>
            <a:pPr marL="342900" indent="-342900">
              <a:buAutoNum type="arabicPeriod"/>
            </a:pPr>
            <a:r>
              <a:rPr lang="en-US" altLang="ko-KR" sz="3000" dirty="0"/>
              <a:t>In RGB channel, the objects and edges of the scene can be interference when using CNNs to learn features automatically.</a:t>
            </a:r>
            <a:endParaRPr lang="ko-KR" altLang="en-US"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9E3E61-6D7D-4821-83A0-99AA7AB4F5E4}"/>
              </a:ext>
            </a:extLst>
          </p:cNvPr>
          <p:cNvSpPr txBox="1"/>
          <p:nvPr/>
        </p:nvSpPr>
        <p:spPr>
          <a:xfrm>
            <a:off x="879928" y="7789902"/>
            <a:ext cx="6816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Transform </a:t>
            </a:r>
            <a:endParaRPr lang="ko-KR" altLang="en-US" sz="30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74BCF5-BCDA-45CA-9C2C-90DE6E386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71" y="8275515"/>
            <a:ext cx="3962399" cy="9065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9991CF-7795-4A10-A1DF-E7624BFE3BD9}"/>
              </a:ext>
            </a:extLst>
          </p:cNvPr>
          <p:cNvSpPr txBox="1"/>
          <p:nvPr/>
        </p:nvSpPr>
        <p:spPr>
          <a:xfrm>
            <a:off x="792842" y="6539225"/>
            <a:ext cx="14360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The maximum and minimum luminance values of different HDR image vary largely across different image </a:t>
            </a:r>
            <a:r>
              <a:rPr lang="en-US" altLang="ko-KR" sz="3000" dirty="0">
                <a:sym typeface="Wingdings" panose="05000000000000000000" pitchFamily="2" charset="2"/>
              </a:rPr>
              <a:t> compensate image-dependent peak brightness in HDR image.</a:t>
            </a:r>
            <a:endParaRPr lang="ko-KR" altLang="en-US" sz="3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7B96005-DFC1-408B-B7B0-94EC727032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397" y="8409039"/>
            <a:ext cx="2238375" cy="63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CA886B4-3B33-42C5-ABD5-2EAC5BC152B5}"/>
              </a:ext>
            </a:extLst>
          </p:cNvPr>
          <p:cNvSpPr txBox="1"/>
          <p:nvPr/>
        </p:nvSpPr>
        <p:spPr>
          <a:xfrm>
            <a:off x="2001848" y="1179175"/>
            <a:ext cx="9123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CNN</a:t>
            </a:r>
            <a:endParaRPr lang="ko-KR" altLang="en-US" sz="5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5784FD-0B19-4A14-B5AB-155B47EEC4B6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B2FE7-9E7D-4F34-AC26-BF0F3DACA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085750"/>
            <a:ext cx="15359387" cy="6201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9EB783-CA0A-4504-B8BF-72BFBDC07D1C}"/>
              </a:ext>
            </a:extLst>
          </p:cNvPr>
          <p:cNvSpPr txBox="1"/>
          <p:nvPr/>
        </p:nvSpPr>
        <p:spPr>
          <a:xfrm>
            <a:off x="762000" y="2794984"/>
            <a:ext cx="88011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Without residual block vs with residual block</a:t>
            </a:r>
            <a:endParaRPr lang="ko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C43A7-31A4-4CED-ACB8-00FC4009B0DA}"/>
              </a:ext>
            </a:extLst>
          </p:cNvPr>
          <p:cNvSpPr txBox="1"/>
          <p:nvPr/>
        </p:nvSpPr>
        <p:spPr>
          <a:xfrm>
            <a:off x="9220200" y="2781300"/>
            <a:ext cx="792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- Guide the feature extraction automatically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1341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CA886B4-3B33-42C5-ABD5-2EAC5BC152B5}"/>
              </a:ext>
            </a:extLst>
          </p:cNvPr>
          <p:cNvSpPr txBox="1"/>
          <p:nvPr/>
        </p:nvSpPr>
        <p:spPr>
          <a:xfrm>
            <a:off x="2001848" y="1179175"/>
            <a:ext cx="9123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CNN</a:t>
            </a:r>
            <a:endParaRPr lang="ko-KR" altLang="en-US" sz="5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5784FD-0B19-4A14-B5AB-155B47EEC4B6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EB783-CA0A-4504-B8BF-72BFBDC07D1C}"/>
              </a:ext>
            </a:extLst>
          </p:cNvPr>
          <p:cNvSpPr txBox="1"/>
          <p:nvPr/>
        </p:nvSpPr>
        <p:spPr>
          <a:xfrm>
            <a:off x="762000" y="2794984"/>
            <a:ext cx="88011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Without residual block vs with residual block</a:t>
            </a:r>
            <a:endParaRPr lang="ko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0EF28-538A-44D5-ADA0-9F14D33B1170}"/>
              </a:ext>
            </a:extLst>
          </p:cNvPr>
          <p:cNvSpPr txBox="1"/>
          <p:nvPr/>
        </p:nvSpPr>
        <p:spPr>
          <a:xfrm>
            <a:off x="766762" y="4076700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Without residual block</a:t>
            </a:r>
          </a:p>
          <a:p>
            <a:endParaRPr lang="en-US" altLang="ko-KR" sz="3000" dirty="0"/>
          </a:p>
          <a:p>
            <a:r>
              <a:rPr lang="en-US" altLang="ko-KR" sz="3000" dirty="0"/>
              <a:t>- </a:t>
            </a:r>
            <a:r>
              <a:rPr lang="en-US" altLang="ko-KR" sz="3000" dirty="0" err="1"/>
              <a:t>ReLU</a:t>
            </a:r>
            <a:r>
              <a:rPr lang="en-US" altLang="ko-KR" sz="3000" dirty="0"/>
              <a:t> activation function</a:t>
            </a:r>
          </a:p>
          <a:p>
            <a:r>
              <a:rPr lang="en-US" altLang="ko-KR" sz="3000" dirty="0"/>
              <a:t>- Max-pooling</a:t>
            </a:r>
          </a:p>
          <a:p>
            <a:r>
              <a:rPr lang="en-US" altLang="ko-KR" sz="3000" dirty="0"/>
              <a:t>- Dropout in fully connected layer</a:t>
            </a:r>
          </a:p>
          <a:p>
            <a:r>
              <a:rPr lang="en-US" altLang="ko-KR" sz="3000" dirty="0"/>
              <a:t>- Cross entropy loss function</a:t>
            </a:r>
          </a:p>
          <a:p>
            <a:r>
              <a:rPr lang="en-US" altLang="ko-KR" sz="3000" dirty="0"/>
              <a:t>- </a:t>
            </a:r>
            <a:r>
              <a:rPr lang="en-US" altLang="ko-KR" sz="3000" dirty="0" err="1"/>
              <a:t>Softmax</a:t>
            </a:r>
            <a:r>
              <a:rPr lang="en-US" altLang="ko-KR" sz="3000" dirty="0"/>
              <a:t> activation</a:t>
            </a:r>
            <a:endParaRPr lang="ko-KR" alt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A96D8-F0C4-4BCD-8255-CF6A1F611BAA}"/>
              </a:ext>
            </a:extLst>
          </p:cNvPr>
          <p:cNvSpPr txBox="1"/>
          <p:nvPr/>
        </p:nvSpPr>
        <p:spPr>
          <a:xfrm>
            <a:off x="8262938" y="4076700"/>
            <a:ext cx="922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With residual block</a:t>
            </a:r>
          </a:p>
          <a:p>
            <a:endParaRPr lang="en-US" altLang="ko-KR" sz="3000" dirty="0"/>
          </a:p>
          <a:p>
            <a:r>
              <a:rPr lang="en-US" altLang="ko-KR" sz="3000" dirty="0"/>
              <a:t>- Replace all convolutional layers with residual blocks</a:t>
            </a:r>
          </a:p>
          <a:p>
            <a:r>
              <a:rPr lang="en-US" altLang="ko-KR" sz="3000" dirty="0"/>
              <a:t>- Before residual blocks, add large kernel convolution layer 	and overlapping average pooling layer</a:t>
            </a:r>
          </a:p>
          <a:p>
            <a:r>
              <a:rPr lang="en-US" altLang="ko-KR" sz="3000" dirty="0"/>
              <a:t>- Second fully-connected replace by average pooling</a:t>
            </a:r>
          </a:p>
        </p:txBody>
      </p:sp>
    </p:spTree>
    <p:extLst>
      <p:ext uri="{BB962C8B-B14F-4D97-AF65-F5344CB8AC3E}">
        <p14:creationId xmlns:p14="http://schemas.microsoft.com/office/powerpoint/2010/main" val="59801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3400" y="2363420"/>
            <a:ext cx="17064037" cy="51794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5150" y="648985"/>
            <a:ext cx="17160050" cy="303515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CA886B4-3B33-42C5-ABD5-2EAC5BC152B5}"/>
              </a:ext>
            </a:extLst>
          </p:cNvPr>
          <p:cNvSpPr txBox="1"/>
          <p:nvPr/>
        </p:nvSpPr>
        <p:spPr>
          <a:xfrm>
            <a:off x="2001848" y="1179175"/>
            <a:ext cx="9123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Experiment</a:t>
            </a:r>
            <a:endParaRPr lang="ko-KR" altLang="en-US" sz="5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5784FD-0B19-4A14-B5AB-155B47EEC4B6}"/>
              </a:ext>
            </a:extLst>
          </p:cNvPr>
          <p:cNvSpPr txBox="1"/>
          <p:nvPr/>
        </p:nvSpPr>
        <p:spPr>
          <a:xfrm>
            <a:off x="304800" y="58254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CE795C-EC36-4490-A49E-7765ABE6CED5}"/>
              </a:ext>
            </a:extLst>
          </p:cNvPr>
          <p:cNvSpPr txBox="1"/>
          <p:nvPr/>
        </p:nvSpPr>
        <p:spPr>
          <a:xfrm>
            <a:off x="762000" y="2758305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Dataset(</a:t>
            </a:r>
            <a:r>
              <a:rPr lang="en-US" altLang="ko-KR" sz="3000" b="1" dirty="0" err="1"/>
              <a:t>mHDR</a:t>
            </a:r>
            <a:r>
              <a:rPr lang="en-US" altLang="ko-KR" sz="3000" b="1" dirty="0"/>
              <a:t>) - 458</a:t>
            </a:r>
            <a:endParaRPr lang="ko-KR" altLang="en-US" sz="3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5EE15C-257D-4945-AAB2-A55389E34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479483"/>
            <a:ext cx="7646672" cy="1753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E242CD-5C13-45D5-B96C-E72F9FD6A88B}"/>
              </a:ext>
            </a:extLst>
          </p:cNvPr>
          <p:cNvSpPr txBox="1"/>
          <p:nvPr/>
        </p:nvSpPr>
        <p:spPr>
          <a:xfrm>
            <a:off x="9982200" y="3259098"/>
            <a:ext cx="8001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For train</a:t>
            </a:r>
          </a:p>
          <a:p>
            <a:r>
              <a:rPr lang="en-US" altLang="ko-KR" sz="3000" dirty="0"/>
              <a:t>Divide into 64x64</a:t>
            </a:r>
          </a:p>
          <a:p>
            <a:r>
              <a:rPr lang="en-US" altLang="ko-KR" sz="3000" dirty="0"/>
              <a:t>Shuffle completely</a:t>
            </a:r>
          </a:p>
          <a:p>
            <a:r>
              <a:rPr lang="en-US" altLang="ko-KR" sz="3000" dirty="0"/>
              <a:t>(60000 image blocks, ratio of </a:t>
            </a:r>
            <a:r>
              <a:rPr lang="en-US" altLang="ko-KR" sz="3000" dirty="0" err="1"/>
              <a:t>mHDR</a:t>
            </a:r>
            <a:r>
              <a:rPr lang="en-US" altLang="ko-KR" sz="3000" dirty="0"/>
              <a:t> and </a:t>
            </a:r>
            <a:r>
              <a:rPr lang="en-US" altLang="ko-KR" sz="3000" dirty="0" err="1"/>
              <a:t>iHDR</a:t>
            </a:r>
            <a:r>
              <a:rPr lang="en-US" altLang="ko-KR" sz="3000" dirty="0"/>
              <a:t> blocks is 1:1)</a:t>
            </a:r>
          </a:p>
          <a:p>
            <a:endParaRPr lang="en-US" altLang="ko-KR" sz="3000" dirty="0"/>
          </a:p>
          <a:p>
            <a:r>
              <a:rPr lang="en-US" altLang="ko-KR" sz="3000" dirty="0"/>
              <a:t>Dataset 1.0(for verification)</a:t>
            </a:r>
          </a:p>
          <a:p>
            <a:r>
              <a:rPr lang="en-US" altLang="ko-KR" sz="3000" dirty="0"/>
              <a:t>Pick out 40 images for </a:t>
            </a:r>
            <a:r>
              <a:rPr lang="en-US" altLang="ko-KR" sz="3000" dirty="0" err="1"/>
              <a:t>iHDR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mHDR</a:t>
            </a:r>
            <a:endParaRPr lang="en-US" altLang="ko-KR" sz="3000" dirty="0"/>
          </a:p>
          <a:p>
            <a:r>
              <a:rPr lang="en-US" altLang="ko-KR" sz="3000" dirty="0"/>
              <a:t>Divide into 64x64</a:t>
            </a:r>
          </a:p>
          <a:p>
            <a:r>
              <a:rPr lang="en-US" altLang="ko-KR" sz="3000" dirty="0"/>
              <a:t>Shuffle completely</a:t>
            </a:r>
          </a:p>
          <a:p>
            <a:endParaRPr lang="en-US" altLang="ko-KR" sz="3000" dirty="0"/>
          </a:p>
          <a:p>
            <a:r>
              <a:rPr lang="en-US" altLang="ko-KR" sz="3000" dirty="0"/>
              <a:t>Dataset 2.0(for verification)</a:t>
            </a:r>
          </a:p>
          <a:p>
            <a:r>
              <a:rPr lang="en-US" altLang="ko-KR" sz="3000" dirty="0"/>
              <a:t>Remaining image blocks</a:t>
            </a:r>
          </a:p>
          <a:p>
            <a:endParaRPr lang="ko-KR" altLang="en-US"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D2EA0-234C-4AF4-BC8B-020B5976400D}"/>
              </a:ext>
            </a:extLst>
          </p:cNvPr>
          <p:cNvSpPr txBox="1"/>
          <p:nvPr/>
        </p:nvSpPr>
        <p:spPr>
          <a:xfrm>
            <a:off x="762000" y="6420700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Dataset(LDR) - 406</a:t>
            </a:r>
            <a:endParaRPr lang="ko-KR" altLang="en-US" sz="3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0272A-3AAE-4318-ACA5-C0B46FC2EAA3}"/>
              </a:ext>
            </a:extLst>
          </p:cNvPr>
          <p:cNvSpPr txBox="1"/>
          <p:nvPr/>
        </p:nvSpPr>
        <p:spPr>
          <a:xfrm>
            <a:off x="1143000" y="7027902"/>
            <a:ext cx="1211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Mitadobe5k(high-quality, high-resolution image) </a:t>
            </a:r>
          </a:p>
          <a:p>
            <a:r>
              <a:rPr lang="en-US" altLang="ko-KR" sz="3000" dirty="0"/>
              <a:t>Pick out randomly</a:t>
            </a:r>
          </a:p>
          <a:p>
            <a:endParaRPr lang="ko-KR" altLang="en-US" sz="3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D8DE6-FDC8-47FB-B4DB-64A6D08F1862}"/>
              </a:ext>
            </a:extLst>
          </p:cNvPr>
          <p:cNvSpPr txBox="1"/>
          <p:nvPr/>
        </p:nvSpPr>
        <p:spPr>
          <a:xfrm>
            <a:off x="762000" y="8457956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Dataset(</a:t>
            </a:r>
            <a:r>
              <a:rPr lang="en-US" altLang="ko-KR" sz="3000" b="1" dirty="0" err="1"/>
              <a:t>iHDR</a:t>
            </a:r>
            <a:r>
              <a:rPr lang="en-US" altLang="ko-KR" sz="3000" b="1" dirty="0"/>
              <a:t>) – 406</a:t>
            </a:r>
          </a:p>
          <a:p>
            <a:endParaRPr lang="ko-KR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025A7D-B9B7-4E13-A781-2414588780E6}"/>
              </a:ext>
            </a:extLst>
          </p:cNvPr>
          <p:cNvSpPr txBox="1"/>
          <p:nvPr/>
        </p:nvSpPr>
        <p:spPr>
          <a:xfrm>
            <a:off x="1143000" y="8965788"/>
            <a:ext cx="1211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Create </a:t>
            </a:r>
            <a:r>
              <a:rPr lang="en-US" altLang="ko-KR" sz="3000" dirty="0" err="1"/>
              <a:t>iHDR</a:t>
            </a:r>
            <a:r>
              <a:rPr lang="en-US" altLang="ko-KR" sz="3000" dirty="0"/>
              <a:t> image(for kinds of </a:t>
            </a:r>
            <a:r>
              <a:rPr lang="en-US" altLang="ko-KR" sz="3000" dirty="0" err="1"/>
              <a:t>iTMOs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3685A81-A45B-4014-BC64-448453FDBB95}"/>
              </a:ext>
            </a:extLst>
          </p:cNvPr>
          <p:cNvSpPr/>
          <p:nvPr/>
        </p:nvSpPr>
        <p:spPr>
          <a:xfrm>
            <a:off x="9296400" y="4838700"/>
            <a:ext cx="582928" cy="26914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24D48-8A21-46CC-B29B-A40D3EF6AF6C}"/>
              </a:ext>
            </a:extLst>
          </p:cNvPr>
          <p:cNvSpPr txBox="1"/>
          <p:nvPr/>
        </p:nvSpPr>
        <p:spPr>
          <a:xfrm>
            <a:off x="1143000" y="5270837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Pick out 406 </a:t>
            </a:r>
            <a:r>
              <a:rPr lang="en-US" altLang="ko-KR" sz="3000" dirty="0" err="1"/>
              <a:t>mHDR</a:t>
            </a:r>
            <a:r>
              <a:rPr lang="en-US" altLang="ko-KR" sz="3000" dirty="0"/>
              <a:t> images whose scene is not very similar to each other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1641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449</Words>
  <Application>Microsoft Office PowerPoint</Application>
  <PresentationFormat>사용자 지정</PresentationFormat>
  <Paragraphs>81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Franklin Gothic Heavy</vt:lpstr>
      <vt:lpstr>Calibri</vt:lpstr>
      <vt:lpstr>맑은 고딕</vt:lpstr>
      <vt:lpstr>Wingdings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안 선정</cp:lastModifiedBy>
  <cp:revision>28</cp:revision>
  <dcterms:created xsi:type="dcterms:W3CDTF">2021-07-15T11:02:23Z</dcterms:created>
  <dcterms:modified xsi:type="dcterms:W3CDTF">2021-09-13T05:03:22Z</dcterms:modified>
</cp:coreProperties>
</file>