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0" r:id="rId3"/>
    <p:sldId id="709" r:id="rId4"/>
    <p:sldId id="728" r:id="rId5"/>
    <p:sldId id="729" r:id="rId6"/>
    <p:sldId id="713" r:id="rId7"/>
    <p:sldId id="730" r:id="rId8"/>
    <p:sldId id="714" r:id="rId9"/>
    <p:sldId id="731" r:id="rId10"/>
    <p:sldId id="716" r:id="rId11"/>
    <p:sldId id="715" r:id="rId12"/>
    <p:sldId id="717" r:id="rId13"/>
    <p:sldId id="732" r:id="rId14"/>
    <p:sldId id="718" r:id="rId15"/>
    <p:sldId id="719" r:id="rId16"/>
    <p:sldId id="733" r:id="rId17"/>
    <p:sldId id="720" r:id="rId18"/>
    <p:sldId id="721" r:id="rId19"/>
    <p:sldId id="722" r:id="rId20"/>
    <p:sldId id="723" r:id="rId21"/>
    <p:sldId id="724" r:id="rId22"/>
    <p:sldId id="712" r:id="rId23"/>
    <p:sldId id="726" r:id="rId24"/>
    <p:sldId id="734" r:id="rId25"/>
    <p:sldId id="735" r:id="rId26"/>
    <p:sldId id="725" r:id="rId27"/>
    <p:sldId id="727" r:id="rId28"/>
    <p:sldId id="259" r:id="rId29"/>
  </p:sldIdLst>
  <p:sldSz cx="11522075" cy="6480175"/>
  <p:notesSz cx="6858000" cy="9144000"/>
  <p:defaultTextStyle>
    <a:defPPr>
      <a:defRPr lang="zh-CN"/>
    </a:defPPr>
    <a:lvl1pPr marL="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165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6">
          <p15:clr>
            <a:srgbClr val="A4A3A4"/>
          </p15:clr>
        </p15:guide>
        <p15:guide id="2" pos="36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1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AED4"/>
    <a:srgbClr val="F67800"/>
    <a:srgbClr val="01437C"/>
    <a:srgbClr val="353535"/>
    <a:srgbClr val="2A2A2A"/>
    <a:srgbClr val="FFFFFF"/>
    <a:srgbClr val="5978B1"/>
    <a:srgbClr val="92410D"/>
    <a:srgbClr val="CC3300"/>
    <a:srgbClr val="DF8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2"/>
    <p:restoredTop sz="92734"/>
  </p:normalViewPr>
  <p:slideViewPr>
    <p:cSldViewPr>
      <p:cViewPr varScale="1">
        <p:scale>
          <a:sx n="124" d="100"/>
          <a:sy n="124" d="100"/>
        </p:scale>
        <p:origin x="184" y="288"/>
      </p:cViewPr>
      <p:guideLst>
        <p:guide orient="horz" pos="2106"/>
        <p:guide pos="36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971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讲师</a:t>
            </a:r>
            <a:r>
              <a:rPr lang="en-US" altLang="zh-CN"/>
              <a:t>XXX《</a:t>
            </a:r>
            <a:r>
              <a:rPr lang="zh-CN" altLang="en-US"/>
              <a:t>课程名称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B8E2C-225B-43D0-9255-FD76346D59FC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讲师</a:t>
            </a:r>
            <a:r>
              <a:rPr lang="en-US" altLang="zh-CN"/>
              <a:t>XXX《</a:t>
            </a:r>
            <a:r>
              <a:rPr lang="zh-CN" altLang="en-US"/>
              <a:t>课程名称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F6287-3952-446F-9742-1E53908F8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5993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讲师</a:t>
            </a:r>
            <a:r>
              <a:rPr lang="en-US" altLang="zh-CN"/>
              <a:t>XXX《</a:t>
            </a:r>
            <a:r>
              <a:rPr lang="zh-CN" altLang="en-US"/>
              <a:t>课程名称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751A1-F057-4CD7-B3D0-663A5894C4B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讲师</a:t>
            </a:r>
            <a:r>
              <a:rPr lang="en-US" altLang="zh-CN"/>
              <a:t>XXX《</a:t>
            </a:r>
            <a:r>
              <a:rPr lang="zh-CN" altLang="en-US"/>
              <a:t>课程名称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C3829-85C2-4C78-A748-3A4999477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0621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分享前先看一个项目</a:t>
            </a:r>
            <a:endParaRPr kumimoji="1" lang="en-US" altLang="zh-CN" dirty="0"/>
          </a:p>
          <a:p>
            <a:r>
              <a:rPr kumimoji="1" lang="zh-CN" altLang="en-US" dirty="0"/>
              <a:t>本次分享主要是分享一些公共项目通用的搭建维护策略，侧重技术广度，点到为止。</a:t>
            </a:r>
            <a:endParaRPr kumimoji="1" lang="en-US" altLang="zh-CN" dirty="0"/>
          </a:p>
          <a:p>
            <a:r>
              <a:rPr kumimoji="1" lang="zh-CN" altLang="en-US" dirty="0"/>
              <a:t>如果有遗漏点或者问题，大家可以随时补充或提问</a:t>
            </a:r>
          </a:p>
        </p:txBody>
      </p:sp>
    </p:spTree>
    <p:extLst>
      <p:ext uri="{BB962C8B-B14F-4D97-AF65-F5344CB8AC3E}">
        <p14:creationId xmlns:p14="http://schemas.microsoft.com/office/powerpoint/2010/main" val="2862142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288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905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754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除了减少类型问题导致的</a:t>
            </a:r>
            <a:r>
              <a:rPr lang="en-US" altLang="zh-CN" dirty="0"/>
              <a:t>bug</a:t>
            </a:r>
            <a:r>
              <a:rPr lang="zh-CN" altLang="en-US" dirty="0"/>
              <a:t>外</a:t>
            </a:r>
          </a:p>
        </p:txBody>
      </p:sp>
    </p:spTree>
    <p:extLst>
      <p:ext uri="{BB962C8B-B14F-4D97-AF65-F5344CB8AC3E}">
        <p14:creationId xmlns:p14="http://schemas.microsoft.com/office/powerpoint/2010/main" val="851820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872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036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686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254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833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302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796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2993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49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3323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6340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5658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2919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8847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697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363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953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446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969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917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5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29060" cy="648017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64493" y="989120"/>
            <a:ext cx="7993062" cy="72008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864493" y="1727919"/>
            <a:ext cx="7343775" cy="50375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8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单击此处编辑文字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864493" y="2827356"/>
            <a:ext cx="3167062" cy="28835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年／月／日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1" y="5473724"/>
            <a:ext cx="1609888" cy="4931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36680" cy="6480175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48469" y="503783"/>
            <a:ext cx="1152128" cy="64772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目录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838044" y="1439887"/>
            <a:ext cx="550702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3389415" y="1439887"/>
            <a:ext cx="3883789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1975555"/>
            <a:ext cx="550702" cy="40043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3388746" y="1975555"/>
            <a:ext cx="3884458" cy="400436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5" hasCustomPrompt="1"/>
          </p:nvPr>
        </p:nvSpPr>
        <p:spPr>
          <a:xfrm>
            <a:off x="2838044" y="2511225"/>
            <a:ext cx="550702" cy="40921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2838044" y="3046894"/>
            <a:ext cx="550702" cy="4092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7" hasCustomPrompt="1"/>
          </p:nvPr>
        </p:nvSpPr>
        <p:spPr>
          <a:xfrm>
            <a:off x="2841891" y="3582565"/>
            <a:ext cx="546855" cy="3603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8" name="文本占位符 26"/>
          <p:cNvSpPr>
            <a:spLocks noGrp="1"/>
          </p:cNvSpPr>
          <p:nvPr>
            <p:ph type="body" sz="quarter" idx="18" hasCustomPrompt="1"/>
          </p:nvPr>
        </p:nvSpPr>
        <p:spPr>
          <a:xfrm>
            <a:off x="3391093" y="2511225"/>
            <a:ext cx="3882111" cy="409215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9" hasCustomPrompt="1"/>
          </p:nvPr>
        </p:nvSpPr>
        <p:spPr>
          <a:xfrm>
            <a:off x="3391094" y="3046894"/>
            <a:ext cx="3882110" cy="409217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41" name="文本占位符 33"/>
          <p:cNvSpPr>
            <a:spLocks noGrp="1"/>
          </p:cNvSpPr>
          <p:nvPr>
            <p:ph type="body" sz="quarter" idx="20" hasCustomPrompt="1"/>
          </p:nvPr>
        </p:nvSpPr>
        <p:spPr>
          <a:xfrm>
            <a:off x="3388746" y="3582565"/>
            <a:ext cx="3884458" cy="360362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469" y="5688359"/>
            <a:ext cx="1297013" cy="3969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453" y="503783"/>
            <a:ext cx="6120680" cy="6477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="1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504453" y="5874186"/>
            <a:ext cx="1728192" cy="318229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0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讲师</a:t>
            </a:r>
            <a:r>
              <a:rPr kumimoji="1" lang="en-US" altLang="zh-CN" dirty="0"/>
              <a:t>XXX 《</a:t>
            </a:r>
            <a:r>
              <a:rPr kumimoji="1" lang="zh-CN" altLang="en-US" dirty="0"/>
              <a:t>课程名称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469" y="5688359"/>
            <a:ext cx="1297013" cy="3969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29060" cy="648017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864493" y="1079847"/>
            <a:ext cx="5329238" cy="80664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感谢您的时间。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864493" y="1877580"/>
            <a:ext cx="5329238" cy="570420"/>
          </a:xfrm>
          <a:prstGeom prst="rect">
            <a:avLst/>
          </a:prstGeom>
        </p:spPr>
        <p:txBody>
          <a:bodyPr anchor="ctr"/>
          <a:lstStyle>
            <a:lvl1pPr marL="0" marR="0" indent="0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469" y="5688360"/>
            <a:ext cx="1296038" cy="3969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KSO_FD"/>
          <p:cNvSpPr>
            <a:spLocks noGrp="1"/>
          </p:cNvSpPr>
          <p:nvPr>
            <p:ph type="dt" sz="half" idx="2"/>
          </p:nvPr>
        </p:nvSpPr>
        <p:spPr>
          <a:xfrm>
            <a:off x="792143" y="6006162"/>
            <a:ext cx="259246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E209CE7-C191-49CB-93DE-563C8614E8C5}" type="datetimeFigureOut">
              <a:rPr kumimoji="0" lang="zh-CN" altLang="en-US" b="0" i="0" kern="1200" cap="none" spc="0" normalizeH="0" baseline="0" noProof="0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  <a:t>2019/12/18</a:t>
            </a:fld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1" name="KSO_FT"/>
          <p:cNvSpPr>
            <a:spLocks noGrp="1"/>
          </p:cNvSpPr>
          <p:nvPr>
            <p:ph type="ftr" sz="quarter" idx="3"/>
          </p:nvPr>
        </p:nvSpPr>
        <p:spPr>
          <a:xfrm>
            <a:off x="3816687" y="6006162"/>
            <a:ext cx="38887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2" name="KSO_FN"/>
          <p:cNvSpPr>
            <a:spLocks noGrp="1"/>
          </p:cNvSpPr>
          <p:nvPr>
            <p:ph type="sldNum" sz="quarter" idx="4"/>
          </p:nvPr>
        </p:nvSpPr>
        <p:spPr>
          <a:xfrm>
            <a:off x="8137465" y="6006162"/>
            <a:ext cx="259246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31067DD-7756-4DF3-904A-8F40BA684AA6}" type="slidenum">
              <a:rPr kumimoji="0" lang="zh-CN" altLang="en-US" b="0" i="0" kern="1200" cap="none" spc="0" normalizeH="0" baseline="0" noProof="0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  <a:t>‹#›</a:t>
            </a:fld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9278" y="2081578"/>
            <a:ext cx="4049183" cy="1273450"/>
          </a:xfrm>
        </p:spPr>
        <p:txBody>
          <a:bodyPr>
            <a:normAutofit/>
          </a:bodyPr>
          <a:lstStyle>
            <a:lvl1pPr algn="ctr">
              <a:defRPr sz="756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92143" y="6006162"/>
            <a:ext cx="2592467" cy="345009"/>
          </a:xfrm>
        </p:spPr>
        <p:txBody>
          <a:bodyPr/>
          <a:lstStyle/>
          <a:p>
            <a:fld id="{7DEA9DE6-ED54-4C9D-8765-7671D1A2B87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E7C9-9825-4CAE-AE98-C04501B8328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 flipV="1">
            <a:off x="9404206" y="3112997"/>
            <a:ext cx="2117867" cy="706896"/>
          </a:xfrm>
          <a:custGeom>
            <a:avLst/>
            <a:gdLst>
              <a:gd name="connsiteX0" fmla="*/ 0 w 1672048"/>
              <a:gd name="connsiteY0" fmla="*/ 0 h 949233"/>
              <a:gd name="connsiteX1" fmla="*/ 1672048 w 1672048"/>
              <a:gd name="connsiteY1" fmla="*/ 0 h 949233"/>
              <a:gd name="connsiteX2" fmla="*/ 1672048 w 1672048"/>
              <a:gd name="connsiteY2" fmla="*/ 949233 h 949233"/>
              <a:gd name="connsiteX3" fmla="*/ 0 w 1672048"/>
              <a:gd name="connsiteY3" fmla="*/ 949233 h 949233"/>
              <a:gd name="connsiteX4" fmla="*/ 0 w 1672048"/>
              <a:gd name="connsiteY4" fmla="*/ 0 h 949233"/>
              <a:gd name="connsiteX0-1" fmla="*/ 0 w 1672048"/>
              <a:gd name="connsiteY0-2" fmla="*/ 235132 h 1184365"/>
              <a:gd name="connsiteX1-3" fmla="*/ 1672048 w 1672048"/>
              <a:gd name="connsiteY1-4" fmla="*/ 0 h 1184365"/>
              <a:gd name="connsiteX2-5" fmla="*/ 1672048 w 1672048"/>
              <a:gd name="connsiteY2-6" fmla="*/ 1184365 h 1184365"/>
              <a:gd name="connsiteX3-7" fmla="*/ 0 w 1672048"/>
              <a:gd name="connsiteY3-8" fmla="*/ 1184365 h 1184365"/>
              <a:gd name="connsiteX4-9" fmla="*/ 0 w 1672048"/>
              <a:gd name="connsiteY4-10" fmla="*/ 235132 h 11843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672048" h="1184365">
                <a:moveTo>
                  <a:pt x="0" y="235132"/>
                </a:moveTo>
                <a:lnTo>
                  <a:pt x="1672048" y="0"/>
                </a:lnTo>
                <a:lnTo>
                  <a:pt x="1672048" y="1184365"/>
                </a:lnTo>
                <a:lnTo>
                  <a:pt x="0" y="1184365"/>
                </a:lnTo>
                <a:lnTo>
                  <a:pt x="0" y="23513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446" tIns="18223" rIns="36446" bIns="18223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720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" y="2546444"/>
            <a:ext cx="3599275" cy="5613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446" tIns="18223" rIns="36446" bIns="18223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720">
              <a:solidFill>
                <a:srgbClr val="00C530"/>
              </a:solidFill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2" y="3107802"/>
            <a:ext cx="3599275" cy="5613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446" tIns="18223" rIns="36446" bIns="18223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720"/>
          </a:p>
        </p:txBody>
      </p:sp>
      <p:sp>
        <p:nvSpPr>
          <p:cNvPr id="10" name="矩形 6"/>
          <p:cNvSpPr/>
          <p:nvPr userDrawn="1">
            <p:custDataLst>
              <p:tags r:id="rId4"/>
            </p:custDataLst>
          </p:nvPr>
        </p:nvSpPr>
        <p:spPr>
          <a:xfrm>
            <a:off x="9404208" y="2406104"/>
            <a:ext cx="2117867" cy="706896"/>
          </a:xfrm>
          <a:custGeom>
            <a:avLst/>
            <a:gdLst>
              <a:gd name="connsiteX0" fmla="*/ 0 w 1672048"/>
              <a:gd name="connsiteY0" fmla="*/ 0 h 949233"/>
              <a:gd name="connsiteX1" fmla="*/ 1672048 w 1672048"/>
              <a:gd name="connsiteY1" fmla="*/ 0 h 949233"/>
              <a:gd name="connsiteX2" fmla="*/ 1672048 w 1672048"/>
              <a:gd name="connsiteY2" fmla="*/ 949233 h 949233"/>
              <a:gd name="connsiteX3" fmla="*/ 0 w 1672048"/>
              <a:gd name="connsiteY3" fmla="*/ 949233 h 949233"/>
              <a:gd name="connsiteX4" fmla="*/ 0 w 1672048"/>
              <a:gd name="connsiteY4" fmla="*/ 0 h 949233"/>
              <a:gd name="connsiteX0-1" fmla="*/ 0 w 1672048"/>
              <a:gd name="connsiteY0-2" fmla="*/ 235132 h 1184365"/>
              <a:gd name="connsiteX1-3" fmla="*/ 1672048 w 1672048"/>
              <a:gd name="connsiteY1-4" fmla="*/ 0 h 1184365"/>
              <a:gd name="connsiteX2-5" fmla="*/ 1672048 w 1672048"/>
              <a:gd name="connsiteY2-6" fmla="*/ 1184365 h 1184365"/>
              <a:gd name="connsiteX3-7" fmla="*/ 0 w 1672048"/>
              <a:gd name="connsiteY3-8" fmla="*/ 1184365 h 1184365"/>
              <a:gd name="connsiteX4-9" fmla="*/ 0 w 1672048"/>
              <a:gd name="connsiteY4-10" fmla="*/ 235132 h 11843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672048" h="1184365">
                <a:moveTo>
                  <a:pt x="0" y="235132"/>
                </a:moveTo>
                <a:lnTo>
                  <a:pt x="1672048" y="0"/>
                </a:lnTo>
                <a:lnTo>
                  <a:pt x="1672048" y="1184365"/>
                </a:lnTo>
                <a:lnTo>
                  <a:pt x="0" y="1184365"/>
                </a:lnTo>
                <a:lnTo>
                  <a:pt x="0" y="23513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446" tIns="18223" rIns="36446" bIns="18223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720"/>
          </a:p>
        </p:txBody>
      </p:sp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>
            <a:off x="7648464" y="2546444"/>
            <a:ext cx="1755743" cy="5665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446" tIns="18223" rIns="36446" bIns="18223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72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2" name="矩形 11"/>
          <p:cNvSpPr/>
          <p:nvPr userDrawn="1">
            <p:custDataLst>
              <p:tags r:id="rId6"/>
            </p:custDataLst>
          </p:nvPr>
        </p:nvSpPr>
        <p:spPr>
          <a:xfrm>
            <a:off x="7648462" y="3112997"/>
            <a:ext cx="1755743" cy="5665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446" tIns="18223" rIns="36446" bIns="18223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72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>
          <a:xfrm>
            <a:off x="3599277" y="3355028"/>
            <a:ext cx="4049183" cy="1044630"/>
          </a:xfrm>
        </p:spPr>
        <p:txBody>
          <a:bodyPr>
            <a:noAutofit/>
          </a:bodyPr>
          <a:lstStyle>
            <a:lvl1pPr marL="0" indent="0" algn="ctr">
              <a:buNone/>
              <a:defRPr sz="378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259" y="1060529"/>
            <a:ext cx="8641556" cy="2256061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0259" y="3403592"/>
            <a:ext cx="8641556" cy="1564542"/>
          </a:xfrm>
        </p:spPr>
        <p:txBody>
          <a:bodyPr/>
          <a:lstStyle>
            <a:lvl1pPr marL="0" indent="0" algn="ctr">
              <a:buNone/>
              <a:defRPr sz="2270"/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92143" y="6006162"/>
            <a:ext cx="2592467" cy="345009"/>
          </a:xfrm>
        </p:spPr>
        <p:txBody>
          <a:bodyPr/>
          <a:lstStyle/>
          <a:p>
            <a:fld id="{90BF46F0-5A0F-4CCE-B27C-DFBB0E4632F3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2213-C790-43F3-A58B-B23F8B9427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847993" y="6119124"/>
            <a:ext cx="3648075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0" y="6134100"/>
            <a:ext cx="2687638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6DB48-66CF-4125-AC31-F2A5FFDC8D1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469" y="5688359"/>
            <a:ext cx="1297013" cy="3969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hf hdr="0" dt="0"/>
  <p:txStyles>
    <p:titleStyle>
      <a:lvl1pPr algn="ctr" defTabSz="102806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445" indent="-38544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660" indent="-321310" algn="l" defTabSz="10280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56990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340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165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veralls.io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tif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slideLayout" Target="../slideLayouts/slideLayout3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7" Type="http://schemas.openxmlformats.org/officeDocument/2006/relationships/image" Target="../media/image22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tiff"/><Relationship Id="rId5" Type="http://schemas.openxmlformats.org/officeDocument/2006/relationships/image" Target="../media/image21.tiff"/><Relationship Id="rId4" Type="http://schemas.openxmlformats.org/officeDocument/2006/relationships/image" Target="../media/image20.tif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utuxxx/public-project-best-practice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tif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tags" Target="../tags/tag3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tags" Target="../tags/tag36.xml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10" Type="http://schemas.openxmlformats.org/officeDocument/2006/relationships/tags" Target="../tags/tag29.xml"/><Relationship Id="rId19" Type="http://schemas.openxmlformats.org/officeDocument/2006/relationships/slideLayout" Target="../slideLayouts/slideLayout3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7" Type="http://schemas.openxmlformats.org/officeDocument/2006/relationships/image" Target="../media/image1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tiff"/><Relationship Id="rId5" Type="http://schemas.openxmlformats.org/officeDocument/2006/relationships/image" Target="../media/image10.tiff"/><Relationship Id="rId4" Type="http://schemas.openxmlformats.org/officeDocument/2006/relationships/image" Target="../media/image9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48469" y="1439887"/>
            <a:ext cx="10153128" cy="834390"/>
          </a:xfrm>
        </p:spPr>
        <p:txBody>
          <a:bodyPr/>
          <a:lstStyle/>
          <a:p>
            <a:r>
              <a:rPr lang="zh-CN" altLang="en-US" dirty="0"/>
              <a:t>如何开发维护大型公共项目</a:t>
            </a:r>
            <a:endParaRPr kumimoji="1" lang="zh-CN" altLang="en-US" sz="4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720477" y="2808039"/>
            <a:ext cx="5759450" cy="288290"/>
          </a:xfrm>
        </p:spPr>
        <p:txBody>
          <a:bodyPr/>
          <a:lstStyle/>
          <a:p>
            <a:r>
              <a:rPr kumimoji="1" lang="zh-CN" altLang="en-US" sz="1800" dirty="0"/>
              <a:t>俞世杰</a:t>
            </a:r>
            <a:r>
              <a:rPr kumimoji="1" lang="en-US" altLang="zh-CN" sz="1800" dirty="0"/>
              <a:t>	</a:t>
            </a:r>
          </a:p>
          <a:p>
            <a:r>
              <a:rPr lang="zh-CN" altLang="en-US" dirty="0"/>
              <a:t>京喜研发部</a:t>
            </a:r>
            <a:r>
              <a:rPr lang="en-US" altLang="zh-CN" dirty="0"/>
              <a:t>-</a:t>
            </a:r>
            <a:r>
              <a:rPr lang="zh-CN" altLang="en-US" dirty="0"/>
              <a:t>营销平台与分析开发组</a:t>
            </a:r>
            <a:endParaRPr kumimoji="1" lang="en-US" altLang="zh-CN" sz="1800" dirty="0"/>
          </a:p>
          <a:p>
            <a:endParaRPr kumimoji="1" lang="zh-CN" altLang="en-US" sz="2000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3300"/>
                </a:solidFill>
              </a:rPr>
              <a:t>如何开始</a:t>
            </a:r>
            <a:r>
              <a:rPr lang="en-US" altLang="zh-CN" sz="2400" dirty="0">
                <a:solidFill>
                  <a:srgbClr val="CC3300"/>
                </a:solidFill>
                <a:sym typeface="+mn-ea"/>
              </a:rPr>
              <a:t>——</a:t>
            </a:r>
            <a:r>
              <a:rPr lang="en" altLang="zh-CN" sz="2400" dirty="0">
                <a:solidFill>
                  <a:srgbClr val="CC3300"/>
                </a:solidFill>
              </a:rPr>
              <a:t>CHANGELOG</a:t>
            </a:r>
            <a:endParaRPr lang="zh-CN" altLang="en-US" sz="2400" dirty="0">
              <a:solidFill>
                <a:srgbClr val="CC33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CC72DE-E57D-7A4A-8DDA-5BA06FBE5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13" y="1151855"/>
            <a:ext cx="6235046" cy="23042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2FA1BEC-EEE2-2F40-8294-8CE568559C74}"/>
              </a:ext>
            </a:extLst>
          </p:cNvPr>
          <p:cNvSpPr txBox="1"/>
          <p:nvPr/>
        </p:nvSpPr>
        <p:spPr>
          <a:xfrm>
            <a:off x="6481117" y="1043329"/>
            <a:ext cx="4856971" cy="2441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Lerna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indent="-457200">
              <a:lnSpc>
                <a:spcPts val="2320"/>
              </a:lnSpc>
              <a:buFont typeface="+mj-lt"/>
              <a:buAutoNum type="arabicPeriod"/>
            </a:pPr>
            <a:r>
              <a:rPr lang="zh-CN" altLang="en-US" sz="1600" dirty="0"/>
              <a:t>找出从上一个版本发布以来有过变更的 </a:t>
            </a:r>
            <a:r>
              <a:rPr lang="en" altLang="zh-CN" sz="1600" dirty="0"/>
              <a:t>package</a:t>
            </a:r>
          </a:p>
          <a:p>
            <a:pPr marL="457200" indent="-457200">
              <a:lnSpc>
                <a:spcPts val="2320"/>
              </a:lnSpc>
              <a:buFont typeface="+mj-lt"/>
              <a:buAutoNum type="arabicPeriod"/>
            </a:pPr>
            <a:r>
              <a:rPr lang="zh-CN" altLang="en-US" sz="1600" dirty="0"/>
              <a:t>提示开发者确定要发布的版本号</a:t>
            </a:r>
            <a:endParaRPr lang="en-US" altLang="zh-CN" sz="1600" dirty="0"/>
          </a:p>
          <a:p>
            <a:pPr marL="457200" indent="-457200">
              <a:lnSpc>
                <a:spcPts val="2320"/>
              </a:lnSpc>
              <a:buFont typeface="+mj-lt"/>
              <a:buAutoNum type="arabicPeriod"/>
            </a:pPr>
            <a:r>
              <a:rPr kumimoji="1" lang="zh-CN" altLang="en-US" sz="1600" dirty="0"/>
              <a:t>更新有变更</a:t>
            </a:r>
            <a:r>
              <a:rPr kumimoji="1" lang="en-US" altLang="zh-CN" sz="1600" dirty="0"/>
              <a:t>package</a:t>
            </a:r>
            <a:r>
              <a:rPr kumimoji="1" lang="zh-CN" altLang="en-US" sz="1600" dirty="0"/>
              <a:t>中的</a:t>
            </a:r>
            <a:r>
              <a:rPr kumimoji="1" lang="en-US" altLang="zh-CN" sz="1600" dirty="0"/>
              <a:t>version</a:t>
            </a:r>
          </a:p>
          <a:p>
            <a:pPr marL="457200" indent="-457200">
              <a:lnSpc>
                <a:spcPts val="2320"/>
              </a:lnSpc>
              <a:buFont typeface="+mj-lt"/>
              <a:buAutoNum type="arabicPeriod"/>
            </a:pPr>
            <a:r>
              <a:rPr kumimoji="1" lang="zh-CN" altLang="en-US" sz="1600" dirty="0"/>
              <a:t>更新依赖了有变更</a:t>
            </a:r>
            <a:r>
              <a:rPr kumimoji="1" lang="en-US" altLang="zh-CN" sz="1600" dirty="0"/>
              <a:t>package</a:t>
            </a:r>
            <a:r>
              <a:rPr kumimoji="1" lang="zh-CN" altLang="en-US" sz="1600" dirty="0"/>
              <a:t>的依赖版本</a:t>
            </a:r>
            <a:endParaRPr kumimoji="1" lang="en-US" altLang="zh-CN" sz="1600" dirty="0"/>
          </a:p>
          <a:p>
            <a:pPr marL="457200" indent="-457200">
              <a:lnSpc>
                <a:spcPts val="2320"/>
              </a:lnSpc>
              <a:buFont typeface="+mj-lt"/>
              <a:buAutoNum type="arabicPeriod"/>
            </a:pPr>
            <a:r>
              <a:rPr kumimoji="1" lang="zh-CN" altLang="en-US" sz="1600" dirty="0"/>
              <a:t>更新</a:t>
            </a:r>
            <a:r>
              <a:rPr kumimoji="1" lang="en-US" altLang="zh-CN" sz="1600" dirty="0" err="1"/>
              <a:t>lerna.json</a:t>
            </a:r>
            <a:r>
              <a:rPr kumimoji="1" lang="zh-CN" altLang="en-US" sz="1600" dirty="0"/>
              <a:t>中</a:t>
            </a:r>
            <a:r>
              <a:rPr kumimoji="1" lang="en-US" altLang="zh-CN" sz="1600" dirty="0"/>
              <a:t>version</a:t>
            </a:r>
            <a:r>
              <a:rPr kumimoji="1" lang="zh-CN" altLang="en-US" sz="1600" dirty="0"/>
              <a:t>字段</a:t>
            </a:r>
            <a:endParaRPr kumimoji="1" lang="en-US" altLang="zh-CN" sz="1600" dirty="0"/>
          </a:p>
          <a:p>
            <a:pPr marL="457200" indent="-457200">
              <a:lnSpc>
                <a:spcPts val="2320"/>
              </a:lnSpc>
              <a:buFont typeface="+mj-lt"/>
              <a:buAutoNum type="arabicPeriod"/>
            </a:pPr>
            <a:r>
              <a:rPr kumimoji="1" lang="zh-CN" altLang="en-US" sz="1600" dirty="0"/>
              <a:t>提交修改，打</a:t>
            </a:r>
            <a:r>
              <a:rPr kumimoji="1" lang="en-US" altLang="zh-CN" sz="1600" dirty="0"/>
              <a:t>tag</a:t>
            </a:r>
          </a:p>
          <a:p>
            <a:pPr marL="457200" indent="-457200">
              <a:lnSpc>
                <a:spcPts val="2320"/>
              </a:lnSpc>
              <a:buFont typeface="+mj-lt"/>
              <a:buAutoNum type="arabicPeriod"/>
            </a:pPr>
            <a:r>
              <a:rPr kumimoji="1" lang="zh-CN" altLang="en-US" sz="1600" dirty="0"/>
              <a:t>推送远程仓库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833398-86E2-0F4F-BC94-A860C6E6D933}"/>
              </a:ext>
            </a:extLst>
          </p:cNvPr>
          <p:cNvSpPr txBox="1"/>
          <p:nvPr/>
        </p:nvSpPr>
        <p:spPr>
          <a:xfrm>
            <a:off x="792485" y="4624208"/>
            <a:ext cx="2662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--conventional-commits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8ED622-7860-6845-80C0-A1D5BDAD3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973" y="4036863"/>
            <a:ext cx="55118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84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3300"/>
                </a:solidFill>
              </a:rPr>
              <a:t>如何开始</a:t>
            </a:r>
            <a:r>
              <a:rPr lang="en-US" altLang="zh-CN" sz="2400" dirty="0">
                <a:solidFill>
                  <a:srgbClr val="CC3300"/>
                </a:solidFill>
                <a:sym typeface="+mn-ea"/>
              </a:rPr>
              <a:t>——</a:t>
            </a:r>
            <a:r>
              <a:rPr lang="zh-CN" altLang="en-US" sz="2400" dirty="0">
                <a:solidFill>
                  <a:srgbClr val="CC3300"/>
                </a:solidFill>
              </a:rPr>
              <a:t>版本规范</a:t>
            </a:r>
            <a:r>
              <a:rPr lang="en-US" altLang="zh-CN" sz="2400" dirty="0">
                <a:solidFill>
                  <a:srgbClr val="CC3300"/>
                </a:solidFill>
              </a:rPr>
              <a:t>(</a:t>
            </a:r>
            <a:r>
              <a:rPr lang="en-US" altLang="zh-CN" sz="2400" dirty="0" err="1">
                <a:solidFill>
                  <a:srgbClr val="CC3300"/>
                </a:solidFill>
              </a:rPr>
              <a:t>Semver</a:t>
            </a:r>
            <a:r>
              <a:rPr lang="en-US" altLang="zh-CN" sz="2400" dirty="0">
                <a:solidFill>
                  <a:srgbClr val="CC3300"/>
                </a:solidFill>
              </a:rPr>
              <a:t>)</a:t>
            </a:r>
            <a:endParaRPr lang="zh-CN" altLang="en-US" sz="2400" dirty="0">
              <a:solidFill>
                <a:srgbClr val="CC33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4FB9C2-B73A-1349-9297-4EB78666D9E5}"/>
              </a:ext>
            </a:extLst>
          </p:cNvPr>
          <p:cNvSpPr txBox="1"/>
          <p:nvPr/>
        </p:nvSpPr>
        <p:spPr>
          <a:xfrm>
            <a:off x="504453" y="2644760"/>
            <a:ext cx="10657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/>
              <a:t>版本格式</a:t>
            </a:r>
            <a:r>
              <a:rPr lang="zh-CN" altLang="en-US" sz="1800" dirty="0"/>
              <a:t>：主版本号</a:t>
            </a:r>
            <a:r>
              <a:rPr lang="en-US" altLang="zh-CN" sz="1800" dirty="0"/>
              <a:t>.</a:t>
            </a:r>
            <a:r>
              <a:rPr lang="zh-CN" altLang="en-US" sz="1800" dirty="0"/>
              <a:t>次版本号</a:t>
            </a:r>
            <a:r>
              <a:rPr lang="en-US" altLang="zh-CN" sz="1800" dirty="0"/>
              <a:t>.</a:t>
            </a:r>
            <a:r>
              <a:rPr lang="zh-CN" altLang="en-US" sz="1800" dirty="0"/>
              <a:t>修订号，版本号递增规则如下：</a:t>
            </a:r>
          </a:p>
          <a:p>
            <a:r>
              <a:rPr lang="zh-CN" altLang="en-US" sz="1800" b="1" dirty="0"/>
              <a:t>主版本号</a:t>
            </a:r>
            <a:r>
              <a:rPr lang="zh-CN" altLang="en-US" sz="1800" dirty="0"/>
              <a:t>：当你做了不兼容的 </a:t>
            </a:r>
            <a:r>
              <a:rPr lang="en" altLang="zh-CN" sz="1800" dirty="0"/>
              <a:t>API </a:t>
            </a:r>
            <a:r>
              <a:rPr lang="zh-CN" altLang="en-US" sz="1800" dirty="0"/>
              <a:t>修改，主版本为</a:t>
            </a:r>
            <a:r>
              <a:rPr lang="en-US" altLang="zh-CN" sz="1800" dirty="0"/>
              <a:t>0</a:t>
            </a:r>
            <a:r>
              <a:rPr lang="zh-CN" altLang="en-US" sz="1800" dirty="0"/>
              <a:t>表示在开发初期，随时都可以改变</a:t>
            </a:r>
            <a:r>
              <a:rPr lang="en-US" altLang="zh-CN" sz="1800" dirty="0"/>
              <a:t>,</a:t>
            </a:r>
            <a:r>
              <a:rPr lang="zh-CN" altLang="en-US" sz="1800" dirty="0"/>
              <a:t> </a:t>
            </a:r>
            <a:r>
              <a:rPr lang="en-US" altLang="zh-CN" sz="1800" dirty="0"/>
              <a:t>1.0.0</a:t>
            </a:r>
            <a:r>
              <a:rPr lang="zh-CN" altLang="en-US" sz="1800" dirty="0"/>
              <a:t>的版本用于界定稳定</a:t>
            </a:r>
            <a:r>
              <a:rPr lang="en" altLang="zh-CN" sz="1800" dirty="0"/>
              <a:t>API</a:t>
            </a:r>
            <a:r>
              <a:rPr lang="zh-CN" altLang="en-US" sz="1800" dirty="0"/>
              <a:t>的形成</a:t>
            </a:r>
          </a:p>
          <a:p>
            <a:r>
              <a:rPr lang="zh-CN" altLang="en-US" sz="1800" b="1" dirty="0"/>
              <a:t>次版本号</a:t>
            </a:r>
            <a:r>
              <a:rPr lang="zh-CN" altLang="en-US" sz="1800" dirty="0"/>
              <a:t>：当你做了向下兼容的功能性新增，</a:t>
            </a:r>
          </a:p>
          <a:p>
            <a:r>
              <a:rPr lang="zh-CN" altLang="en-US" sz="1800" b="1" dirty="0"/>
              <a:t>修订号</a:t>
            </a:r>
            <a:r>
              <a:rPr lang="zh-CN" altLang="en-US" sz="1800" dirty="0"/>
              <a:t>：当你做了向下兼容的问题修正。</a:t>
            </a:r>
          </a:p>
          <a:p>
            <a:r>
              <a:rPr lang="zh-CN" altLang="en-US" sz="1800" dirty="0"/>
              <a:t>先行版本号及版本编译元数据可以加到“主版本号</a:t>
            </a:r>
            <a:r>
              <a:rPr lang="en-US" altLang="zh-CN" sz="1800" dirty="0"/>
              <a:t>.</a:t>
            </a:r>
            <a:r>
              <a:rPr lang="zh-CN" altLang="en-US" sz="1800" dirty="0"/>
              <a:t>次版本号</a:t>
            </a:r>
            <a:r>
              <a:rPr lang="en-US" altLang="zh-CN" sz="1800" dirty="0"/>
              <a:t>.</a:t>
            </a:r>
            <a:r>
              <a:rPr lang="zh-CN" altLang="en-US" sz="1800" dirty="0"/>
              <a:t>修订号”的后面，作为延伸。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655319-6179-A740-A510-D88F3E524580}"/>
              </a:ext>
            </a:extLst>
          </p:cNvPr>
          <p:cNvSpPr txBox="1"/>
          <p:nvPr/>
        </p:nvSpPr>
        <p:spPr>
          <a:xfrm>
            <a:off x="504453" y="1174298"/>
            <a:ext cx="10657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两个定义：</a:t>
            </a:r>
            <a:endParaRPr lang="en-US" altLang="zh-CN" sz="1800" dirty="0"/>
          </a:p>
          <a:p>
            <a:r>
              <a:rPr lang="zh-CN" altLang="en-US" sz="1800" b="1" dirty="0"/>
              <a:t>版本</a:t>
            </a:r>
            <a:r>
              <a:rPr lang="zh-CN" altLang="en-US" sz="1800" dirty="0"/>
              <a:t>：是指例如 </a:t>
            </a:r>
            <a:r>
              <a:rPr lang="en-US" altLang="zh-CN" sz="1800" dirty="0"/>
              <a:t>0.4.1</a:t>
            </a:r>
            <a:r>
              <a:rPr lang="zh-CN" altLang="en-US" sz="1800" dirty="0"/>
              <a:t>、</a:t>
            </a:r>
            <a:r>
              <a:rPr lang="en-US" altLang="zh-CN" sz="1800" dirty="0"/>
              <a:t>1.2.7</a:t>
            </a:r>
            <a:r>
              <a:rPr lang="zh-CN" altLang="en-US" sz="1800" dirty="0"/>
              <a:t>、</a:t>
            </a:r>
            <a:r>
              <a:rPr lang="en-US" altLang="zh-CN" sz="1800" dirty="0"/>
              <a:t>1.2.4-</a:t>
            </a:r>
            <a:r>
              <a:rPr lang="en" altLang="zh-CN" sz="1800" dirty="0"/>
              <a:t>beta.0 </a:t>
            </a:r>
            <a:r>
              <a:rPr lang="zh-CN" altLang="en-US" sz="1800" dirty="0"/>
              <a:t>这样表示包的特定版本的字符串。</a:t>
            </a:r>
          </a:p>
          <a:p>
            <a:r>
              <a:rPr lang="zh-CN" altLang="en-US" sz="1800" b="1" dirty="0"/>
              <a:t>范围</a:t>
            </a:r>
            <a:r>
              <a:rPr lang="zh-CN" altLang="en-US" sz="1800" dirty="0"/>
              <a:t>：则是对满足特定规则的版本的一种表示，例如修订号：</a:t>
            </a:r>
            <a:r>
              <a:rPr lang="en-US" altLang="zh-CN" sz="1800" dirty="0"/>
              <a:t>~16.2.0</a:t>
            </a:r>
            <a:r>
              <a:rPr lang="zh-CN" altLang="en-US" sz="1800" dirty="0"/>
              <a:t>、</a:t>
            </a:r>
            <a:r>
              <a:rPr lang="en-US" altLang="zh-CN" sz="1800" dirty="0"/>
              <a:t>16.2.</a:t>
            </a:r>
            <a:r>
              <a:rPr lang="en" altLang="zh-CN" sz="1800" dirty="0"/>
              <a:t>x</a:t>
            </a:r>
            <a:r>
              <a:rPr lang="zh-CN" altLang="en" sz="1800" dirty="0"/>
              <a:t>、</a:t>
            </a:r>
            <a:r>
              <a:rPr lang="en" altLang="zh-CN" sz="1800" dirty="0"/>
              <a:t>16.2</a:t>
            </a:r>
            <a:r>
              <a:rPr lang="zh-CN" altLang="en-US" sz="1800" dirty="0"/>
              <a:t>，次版本发布：</a:t>
            </a:r>
            <a:r>
              <a:rPr lang="en-US" altLang="zh-CN" sz="1800" dirty="0"/>
              <a:t>^16.2.0</a:t>
            </a:r>
            <a:r>
              <a:rPr lang="zh-CN" altLang="en-US" sz="1800" dirty="0"/>
              <a:t>、</a:t>
            </a:r>
            <a:r>
              <a:rPr lang="en-US" altLang="zh-CN" sz="1800" dirty="0"/>
              <a:t>16.</a:t>
            </a:r>
            <a:r>
              <a:rPr lang="en" altLang="zh-CN" sz="1800" dirty="0"/>
              <a:t>x</a:t>
            </a:r>
            <a:r>
              <a:rPr lang="zh-CN" altLang="en" sz="1800" dirty="0"/>
              <a:t>、</a:t>
            </a:r>
            <a:r>
              <a:rPr lang="en" altLang="zh-CN" sz="1800" dirty="0"/>
              <a:t>16</a:t>
            </a:r>
            <a:r>
              <a:rPr lang="zh-CN" altLang="en-US" sz="1800" dirty="0"/>
              <a:t>，主版本号：*、</a:t>
            </a:r>
            <a:r>
              <a:rPr lang="en" altLang="zh-CN" sz="1800" dirty="0"/>
              <a:t>x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BFEC28-7FBD-A846-84C2-7FADEDE54FCE}"/>
              </a:ext>
            </a:extLst>
          </p:cNvPr>
          <p:cNvSpPr txBox="1"/>
          <p:nvPr/>
        </p:nvSpPr>
        <p:spPr>
          <a:xfrm>
            <a:off x="576461" y="4730775"/>
            <a:ext cx="45885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" sz="1800" dirty="0"/>
              <a:t>先行版本</a:t>
            </a:r>
            <a:r>
              <a:rPr lang="zh-CN" altLang="en-US" sz="1800" dirty="0"/>
              <a:t>：</a:t>
            </a:r>
            <a:endParaRPr lang="en" altLang="zh-CN" sz="1800" dirty="0"/>
          </a:p>
          <a:p>
            <a:r>
              <a:rPr lang="en" altLang="zh-CN" sz="1800" dirty="0"/>
              <a:t>alpha: </a:t>
            </a:r>
            <a:r>
              <a:rPr lang="zh-CN" altLang="en-US" sz="1800" dirty="0"/>
              <a:t>内部版本</a:t>
            </a:r>
          </a:p>
          <a:p>
            <a:r>
              <a:rPr lang="en" altLang="zh-CN" sz="1800" dirty="0"/>
              <a:t>beta: </a:t>
            </a:r>
            <a:r>
              <a:rPr lang="zh-CN" altLang="en-US" sz="1800" dirty="0"/>
              <a:t>公测版本</a:t>
            </a:r>
          </a:p>
          <a:p>
            <a:r>
              <a:rPr lang="en" altLang="zh-CN" sz="1800" dirty="0" err="1"/>
              <a:t>rc</a:t>
            </a:r>
            <a:r>
              <a:rPr lang="en" altLang="zh-CN" sz="1800" dirty="0"/>
              <a:t>: </a:t>
            </a:r>
            <a:r>
              <a:rPr lang="zh-CN" altLang="en-US" sz="1800" dirty="0"/>
              <a:t>即</a:t>
            </a:r>
            <a:r>
              <a:rPr lang="en" altLang="zh-CN" sz="1800" dirty="0"/>
              <a:t>Release </a:t>
            </a:r>
            <a:r>
              <a:rPr lang="en" altLang="zh-CN" sz="1800" dirty="0" err="1"/>
              <a:t>candiate</a:t>
            </a:r>
            <a:r>
              <a:rPr lang="zh-CN" altLang="en" sz="1800" dirty="0"/>
              <a:t>，</a:t>
            </a:r>
            <a:r>
              <a:rPr lang="zh-CN" altLang="en-US" sz="1800" dirty="0"/>
              <a:t>正式版本的候选版本</a:t>
            </a:r>
            <a:endParaRPr lang="en-US" altLang="zh-CN" sz="1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D5B256-1D09-8C42-BDED-272D296E06CC}"/>
              </a:ext>
            </a:extLst>
          </p:cNvPr>
          <p:cNvSpPr txBox="1"/>
          <p:nvPr/>
        </p:nvSpPr>
        <p:spPr>
          <a:xfrm>
            <a:off x="6121077" y="4669219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800" dirty="0" err="1"/>
              <a:t>npm</a:t>
            </a:r>
            <a:r>
              <a:rPr lang="en" altLang="zh-CN" sz="1800" dirty="0"/>
              <a:t> publish --tag=next</a:t>
            </a:r>
          </a:p>
          <a:p>
            <a:r>
              <a:rPr lang="en" altLang="zh-CN" sz="1800" dirty="0"/>
              <a:t>{ </a:t>
            </a:r>
            <a:r>
              <a:rPr lang="en" altLang="zh-CN" sz="1800" dirty="0" err="1"/>
              <a:t>dist</a:t>
            </a:r>
            <a:r>
              <a:rPr lang="en" altLang="zh-CN" sz="1800" dirty="0"/>
              <a:t>-tags: {</a:t>
            </a:r>
          </a:p>
          <a:p>
            <a:r>
              <a:rPr lang="en" altLang="zh-CN" sz="1800" dirty="0"/>
              <a:t> </a:t>
            </a:r>
            <a:r>
              <a:rPr lang="zh-CN" altLang="en-US" sz="1800" dirty="0"/>
              <a:t>     </a:t>
            </a:r>
            <a:r>
              <a:rPr lang="en" altLang="zh-CN" sz="1800" dirty="0"/>
              <a:t>latest: '</a:t>
            </a:r>
            <a:r>
              <a:rPr lang="en" altLang="zh-CN" sz="1800" dirty="0" err="1"/>
              <a:t>xx.xx.xx</a:t>
            </a:r>
            <a:r>
              <a:rPr lang="en" altLang="zh-CN" sz="1800" dirty="0"/>
              <a:t>‘</a:t>
            </a:r>
            <a:r>
              <a:rPr lang="en-US" altLang="zh-CN" sz="1800" dirty="0"/>
              <a:t>,</a:t>
            </a:r>
          </a:p>
          <a:p>
            <a:r>
              <a:rPr lang="zh-CN" altLang="en-US" sz="1800" dirty="0"/>
              <a:t>      </a:t>
            </a:r>
            <a:r>
              <a:rPr lang="en" altLang="zh-CN" sz="1800" dirty="0"/>
              <a:t>next: 'xx.xx.x-beta.2’</a:t>
            </a:r>
          </a:p>
          <a:p>
            <a:r>
              <a:rPr lang="en" altLang="zh-CN" sz="1800" dirty="0"/>
              <a:t> } 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2264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3300"/>
                </a:solidFill>
              </a:rPr>
              <a:t>如何开始</a:t>
            </a:r>
            <a:r>
              <a:rPr lang="en-US" altLang="zh-CN" sz="2400" dirty="0">
                <a:solidFill>
                  <a:srgbClr val="CC3300"/>
                </a:solidFill>
                <a:sym typeface="+mn-ea"/>
              </a:rPr>
              <a:t>——</a:t>
            </a:r>
            <a:r>
              <a:rPr lang="zh-CN" altLang="en-US" sz="2400" dirty="0">
                <a:solidFill>
                  <a:srgbClr val="CC3300"/>
                </a:solidFill>
              </a:rPr>
              <a:t>代码规范</a:t>
            </a:r>
            <a:r>
              <a:rPr lang="en-US" altLang="zh-CN" sz="2400" dirty="0">
                <a:solidFill>
                  <a:srgbClr val="CC3300"/>
                </a:solidFill>
              </a:rPr>
              <a:t>/</a:t>
            </a:r>
            <a:r>
              <a:rPr lang="zh-CN" altLang="en-US" sz="2400" dirty="0">
                <a:solidFill>
                  <a:srgbClr val="CC3300"/>
                </a:solidFill>
              </a:rPr>
              <a:t>风格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A58F30-6351-2545-B990-E6B493F94E7F}"/>
              </a:ext>
            </a:extLst>
          </p:cNvPr>
          <p:cNvSpPr txBox="1"/>
          <p:nvPr/>
        </p:nvSpPr>
        <p:spPr>
          <a:xfrm>
            <a:off x="576462" y="1295871"/>
            <a:ext cx="8496944" cy="212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1800" dirty="0" err="1"/>
              <a:t>esLint</a:t>
            </a:r>
            <a:r>
              <a:rPr lang="zh-CN" altLang="en-US" sz="1800" dirty="0"/>
              <a:t>：校验</a:t>
            </a:r>
            <a:r>
              <a:rPr lang="en-US" altLang="zh-CN" sz="1800" dirty="0"/>
              <a:t>JS</a:t>
            </a:r>
            <a:r>
              <a:rPr lang="zh-CN" altLang="en-US" sz="1800" dirty="0"/>
              <a:t>、</a:t>
            </a:r>
            <a:r>
              <a:rPr lang="en-US" altLang="zh-CN" sz="1800" dirty="0"/>
              <a:t>TS</a:t>
            </a:r>
          </a:p>
          <a:p>
            <a:pPr>
              <a:lnSpc>
                <a:spcPct val="150000"/>
              </a:lnSpc>
            </a:pPr>
            <a:r>
              <a:rPr lang="en" altLang="zh-CN" sz="1800" dirty="0"/>
              <a:t>lint-staged</a:t>
            </a:r>
            <a:r>
              <a:rPr lang="zh-CN" altLang="en-US" sz="1800" dirty="0"/>
              <a:t>：只校验暂存区中的文件。</a:t>
            </a:r>
            <a:r>
              <a:rPr lang="en-US" altLang="zh-CN" sz="1800" dirty="0"/>
              <a:t>1</a:t>
            </a:r>
            <a:r>
              <a:rPr lang="zh-CN" altLang="en-US" sz="1800" dirty="0"/>
              <a:t>提高校验效率</a:t>
            </a:r>
            <a:r>
              <a:rPr lang="en-US" altLang="zh-CN" sz="1800" dirty="0"/>
              <a:t>2.</a:t>
            </a:r>
            <a:r>
              <a:rPr lang="zh-CN" altLang="en-US" sz="1800" dirty="0"/>
              <a:t>方便项目中途接入</a:t>
            </a:r>
            <a:endParaRPr lang="en" altLang="zh-CN" sz="1800" dirty="0"/>
          </a:p>
          <a:p>
            <a:pPr>
              <a:lnSpc>
                <a:spcPct val="150000"/>
              </a:lnSpc>
            </a:pPr>
            <a:r>
              <a:rPr lang="en" altLang="zh-CN" sz="1800" dirty="0"/>
              <a:t>husky</a:t>
            </a:r>
            <a:r>
              <a:rPr lang="zh-CN" altLang="en-US" sz="1800" dirty="0"/>
              <a:t>：继承了</a:t>
            </a:r>
            <a:r>
              <a:rPr lang="en-US" altLang="zh-CN" sz="1800" dirty="0"/>
              <a:t>GIT</a:t>
            </a:r>
            <a:r>
              <a:rPr lang="zh-CN" altLang="en-US" sz="1800" dirty="0"/>
              <a:t>所有钩子，决定校验的时机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" altLang="zh-CN" sz="1800" dirty="0"/>
              <a:t>prettier</a:t>
            </a:r>
            <a:r>
              <a:rPr lang="en-US" altLang="zh-CN" sz="1800" dirty="0"/>
              <a:t>:</a:t>
            </a:r>
            <a:r>
              <a:rPr lang="zh-CN" altLang="en-US" sz="1800" dirty="0"/>
              <a:t> 约束代码风格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/>
              <a:t>Ci:</a:t>
            </a:r>
            <a:r>
              <a:rPr lang="zh-CN" altLang="en-US" sz="1800" dirty="0"/>
              <a:t> 远程仓库校验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93D3AF-13AD-764A-B863-B48575614A50}"/>
              </a:ext>
            </a:extLst>
          </p:cNvPr>
          <p:cNvSpPr/>
          <p:nvPr/>
        </p:nvSpPr>
        <p:spPr>
          <a:xfrm>
            <a:off x="552136" y="3463150"/>
            <a:ext cx="43896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9876AA"/>
                </a:solidFill>
              </a:rPr>
              <a:t>"lint"</a:t>
            </a:r>
            <a:r>
              <a:rPr lang="en" altLang="zh-CN" dirty="0">
                <a:solidFill>
                  <a:srgbClr val="CC7832"/>
                </a:solidFill>
              </a:rPr>
              <a:t>: </a:t>
            </a:r>
            <a:r>
              <a:rPr lang="en" altLang="zh-CN" dirty="0">
                <a:solidFill>
                  <a:srgbClr val="6A8759"/>
                </a:solidFill>
              </a:rPr>
              <a:t>"</a:t>
            </a:r>
            <a:r>
              <a:rPr lang="en" altLang="zh-CN" dirty="0" err="1">
                <a:solidFill>
                  <a:srgbClr val="6A8759"/>
                </a:solidFill>
              </a:rPr>
              <a:t>eslint</a:t>
            </a:r>
            <a:r>
              <a:rPr lang="en" altLang="zh-CN" dirty="0">
                <a:solidFill>
                  <a:srgbClr val="6A8759"/>
                </a:solidFill>
              </a:rPr>
              <a:t> --</a:t>
            </a:r>
            <a:r>
              <a:rPr lang="en" altLang="zh-CN" dirty="0" err="1">
                <a:solidFill>
                  <a:srgbClr val="6A8759"/>
                </a:solidFill>
              </a:rPr>
              <a:t>ext</a:t>
            </a:r>
            <a:r>
              <a:rPr lang="en" altLang="zh-CN" dirty="0">
                <a:solidFill>
                  <a:srgbClr val="6A8759"/>
                </a:solidFill>
              </a:rPr>
              <a:t> .</a:t>
            </a:r>
            <a:r>
              <a:rPr lang="en" altLang="zh-CN" dirty="0" err="1">
                <a:solidFill>
                  <a:srgbClr val="6A8759"/>
                </a:solidFill>
              </a:rPr>
              <a:t>js</a:t>
            </a:r>
            <a:r>
              <a:rPr lang="en" altLang="zh-CN" dirty="0">
                <a:solidFill>
                  <a:srgbClr val="6A8759"/>
                </a:solidFill>
              </a:rPr>
              <a:t>,.</a:t>
            </a:r>
            <a:r>
              <a:rPr lang="en" altLang="zh-CN" dirty="0" err="1">
                <a:solidFill>
                  <a:srgbClr val="6A8759"/>
                </a:solidFill>
              </a:rPr>
              <a:t>ts</a:t>
            </a:r>
            <a:r>
              <a:rPr lang="en" altLang="zh-CN" dirty="0">
                <a:solidFill>
                  <a:srgbClr val="6A8759"/>
                </a:solidFill>
              </a:rPr>
              <a:t> --fix ./packages"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ADC82F-12C1-AD41-9C19-0361BFAF135A}"/>
              </a:ext>
            </a:extLst>
          </p:cNvPr>
          <p:cNvSpPr/>
          <p:nvPr/>
        </p:nvSpPr>
        <p:spPr>
          <a:xfrm>
            <a:off x="576461" y="4144253"/>
            <a:ext cx="57594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9876AA"/>
                </a:solidFill>
              </a:rPr>
              <a:t>"lint-staged"</a:t>
            </a:r>
            <a:r>
              <a:rPr lang="en" altLang="zh-CN" dirty="0">
                <a:solidFill>
                  <a:srgbClr val="CC7832"/>
                </a:solidFill>
              </a:rPr>
              <a:t>: </a:t>
            </a:r>
            <a:r>
              <a:rPr lang="en" altLang="zh-CN" dirty="0"/>
              <a:t>{</a:t>
            </a:r>
            <a:br>
              <a:rPr lang="en" altLang="zh-CN" dirty="0"/>
            </a:br>
            <a:r>
              <a:rPr lang="en" altLang="zh-CN" dirty="0"/>
              <a:t>  </a:t>
            </a:r>
            <a:r>
              <a:rPr lang="en" altLang="zh-CN" dirty="0">
                <a:solidFill>
                  <a:srgbClr val="9876AA"/>
                </a:solidFill>
              </a:rPr>
              <a:t>"*.{</a:t>
            </a:r>
            <a:r>
              <a:rPr lang="en" altLang="zh-CN" dirty="0" err="1">
                <a:solidFill>
                  <a:srgbClr val="9876AA"/>
                </a:solidFill>
              </a:rPr>
              <a:t>js,ts</a:t>
            </a:r>
            <a:r>
              <a:rPr lang="en" altLang="zh-CN" dirty="0">
                <a:solidFill>
                  <a:srgbClr val="9876AA"/>
                </a:solidFill>
              </a:rPr>
              <a:t>}"</a:t>
            </a:r>
            <a:r>
              <a:rPr lang="en" altLang="zh-CN" dirty="0">
                <a:solidFill>
                  <a:srgbClr val="CC7832"/>
                </a:solidFill>
              </a:rPr>
              <a:t>: </a:t>
            </a:r>
            <a:r>
              <a:rPr lang="en" altLang="zh-CN" dirty="0"/>
              <a:t>[</a:t>
            </a:r>
            <a:br>
              <a:rPr lang="en" altLang="zh-CN" dirty="0"/>
            </a:br>
            <a:r>
              <a:rPr lang="en" altLang="zh-CN" dirty="0"/>
              <a:t>    </a:t>
            </a:r>
            <a:r>
              <a:rPr lang="en" altLang="zh-CN" dirty="0">
                <a:solidFill>
                  <a:srgbClr val="6A8759"/>
                </a:solidFill>
              </a:rPr>
              <a:t>"</a:t>
            </a:r>
            <a:r>
              <a:rPr lang="en" altLang="zh-CN" dirty="0" err="1">
                <a:solidFill>
                  <a:srgbClr val="6A8759"/>
                </a:solidFill>
              </a:rPr>
              <a:t>npm</a:t>
            </a:r>
            <a:r>
              <a:rPr lang="en" altLang="zh-CN" dirty="0">
                <a:solidFill>
                  <a:srgbClr val="6A8759"/>
                </a:solidFill>
              </a:rPr>
              <a:t> run lint"</a:t>
            </a:r>
            <a:r>
              <a:rPr lang="en" altLang="zh-CN" dirty="0">
                <a:solidFill>
                  <a:srgbClr val="CC7832"/>
                </a:solidFill>
              </a:rPr>
              <a:t>,</a:t>
            </a:r>
            <a:br>
              <a:rPr lang="en" altLang="zh-CN" dirty="0">
                <a:solidFill>
                  <a:srgbClr val="CC7832"/>
                </a:solidFill>
              </a:rPr>
            </a:br>
            <a:r>
              <a:rPr lang="en" altLang="zh-CN" dirty="0">
                <a:solidFill>
                  <a:srgbClr val="CC7832"/>
                </a:solidFill>
              </a:rPr>
              <a:t>    </a:t>
            </a:r>
            <a:r>
              <a:rPr lang="en" altLang="zh-CN" dirty="0">
                <a:solidFill>
                  <a:srgbClr val="6A8759"/>
                </a:solidFill>
              </a:rPr>
              <a:t>"git add"</a:t>
            </a:r>
            <a:br>
              <a:rPr lang="en" altLang="zh-CN" dirty="0">
                <a:solidFill>
                  <a:srgbClr val="6A8759"/>
                </a:solidFill>
              </a:rPr>
            </a:br>
            <a:r>
              <a:rPr lang="en" altLang="zh-CN" dirty="0">
                <a:solidFill>
                  <a:srgbClr val="6A8759"/>
                </a:solidFill>
              </a:rPr>
              <a:t>  </a:t>
            </a:r>
            <a:r>
              <a:rPr lang="en" altLang="zh-CN" dirty="0"/>
              <a:t>]</a:t>
            </a:r>
            <a:br>
              <a:rPr lang="en" altLang="zh-CN" dirty="0"/>
            </a:br>
            <a:r>
              <a:rPr lang="en" altLang="zh-CN" dirty="0"/>
              <a:t>}</a:t>
            </a:r>
            <a:r>
              <a:rPr lang="en" altLang="zh-CN" dirty="0">
                <a:solidFill>
                  <a:srgbClr val="CC7832"/>
                </a:solidFill>
              </a:rPr>
              <a:t>,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C3FDB34-0732-C543-8D03-AFD23152E677}"/>
              </a:ext>
            </a:extLst>
          </p:cNvPr>
          <p:cNvSpPr/>
          <p:nvPr/>
        </p:nvSpPr>
        <p:spPr>
          <a:xfrm>
            <a:off x="4728600" y="4123716"/>
            <a:ext cx="57594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9876AA"/>
                </a:solidFill>
              </a:rPr>
              <a:t>"husky"</a:t>
            </a:r>
            <a:r>
              <a:rPr lang="en" altLang="zh-CN" dirty="0">
                <a:solidFill>
                  <a:srgbClr val="CC7832"/>
                </a:solidFill>
              </a:rPr>
              <a:t>: </a:t>
            </a:r>
            <a:r>
              <a:rPr lang="en" altLang="zh-CN" dirty="0"/>
              <a:t>{</a:t>
            </a:r>
            <a:br>
              <a:rPr lang="en" altLang="zh-CN" dirty="0"/>
            </a:br>
            <a:r>
              <a:rPr lang="en" altLang="zh-CN" dirty="0"/>
              <a:t>  </a:t>
            </a:r>
            <a:r>
              <a:rPr lang="en" altLang="zh-CN" dirty="0">
                <a:solidFill>
                  <a:srgbClr val="9876AA"/>
                </a:solidFill>
              </a:rPr>
              <a:t>"hooks"</a:t>
            </a:r>
            <a:r>
              <a:rPr lang="en" altLang="zh-CN" dirty="0">
                <a:solidFill>
                  <a:srgbClr val="CC7832"/>
                </a:solidFill>
              </a:rPr>
              <a:t>: </a:t>
            </a:r>
            <a:r>
              <a:rPr lang="en" altLang="zh-CN" dirty="0"/>
              <a:t>{</a:t>
            </a:r>
            <a:br>
              <a:rPr lang="en" altLang="zh-CN" dirty="0"/>
            </a:br>
            <a:r>
              <a:rPr lang="en" altLang="zh-CN" dirty="0"/>
              <a:t>    </a:t>
            </a:r>
            <a:r>
              <a:rPr lang="en" altLang="zh-CN" dirty="0">
                <a:solidFill>
                  <a:srgbClr val="9876AA"/>
                </a:solidFill>
              </a:rPr>
              <a:t>"pre-commit"</a:t>
            </a:r>
            <a:r>
              <a:rPr lang="en" altLang="zh-CN" dirty="0">
                <a:solidFill>
                  <a:srgbClr val="CC7832"/>
                </a:solidFill>
              </a:rPr>
              <a:t>: </a:t>
            </a:r>
            <a:r>
              <a:rPr lang="en" altLang="zh-CN" dirty="0">
                <a:solidFill>
                  <a:srgbClr val="6A8759"/>
                </a:solidFill>
              </a:rPr>
              <a:t>"lint-staged”</a:t>
            </a:r>
          </a:p>
          <a:p>
            <a:r>
              <a:rPr lang="zh-CN" altLang="en-US" dirty="0">
                <a:solidFill>
                  <a:srgbClr val="6A8759"/>
                </a:solidFill>
              </a:rPr>
              <a:t>   </a:t>
            </a:r>
            <a:r>
              <a:rPr lang="en" altLang="zh-CN" dirty="0"/>
              <a:t>}</a:t>
            </a:r>
            <a:br>
              <a:rPr lang="en" altLang="zh-CN" dirty="0"/>
            </a:br>
            <a:r>
              <a:rPr lang="en" altLang="zh-CN" dirty="0"/>
              <a:t>}</a:t>
            </a:r>
            <a:r>
              <a:rPr lang="en" altLang="zh-CN" dirty="0">
                <a:solidFill>
                  <a:srgbClr val="CC7832"/>
                </a:solidFill>
              </a:rPr>
              <a:t>,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962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3300"/>
                </a:solidFill>
              </a:rPr>
              <a:t>如何开始</a:t>
            </a:r>
            <a:r>
              <a:rPr lang="en-US" altLang="zh-CN" sz="2400" dirty="0">
                <a:solidFill>
                  <a:srgbClr val="CC3300"/>
                </a:solidFill>
                <a:sym typeface="+mn-ea"/>
              </a:rPr>
              <a:t>——</a:t>
            </a:r>
            <a:r>
              <a:rPr lang="zh-CN" altLang="en-US" sz="2400" dirty="0">
                <a:solidFill>
                  <a:srgbClr val="CC3300"/>
                </a:solidFill>
              </a:rPr>
              <a:t>代码规范</a:t>
            </a:r>
            <a:r>
              <a:rPr lang="en-US" altLang="zh-CN" sz="2400" dirty="0">
                <a:solidFill>
                  <a:srgbClr val="CC3300"/>
                </a:solidFill>
              </a:rPr>
              <a:t>/</a:t>
            </a:r>
            <a:r>
              <a:rPr lang="zh-CN" altLang="en-US" sz="2400" dirty="0">
                <a:solidFill>
                  <a:srgbClr val="CC3300"/>
                </a:solidFill>
              </a:rPr>
              <a:t>风格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4515E0-AF3F-AB4B-A0E9-25E42EC10878}"/>
              </a:ext>
            </a:extLst>
          </p:cNvPr>
          <p:cNvSpPr/>
          <p:nvPr/>
        </p:nvSpPr>
        <p:spPr>
          <a:xfrm>
            <a:off x="491058" y="1185490"/>
            <a:ext cx="1144927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9876AA"/>
                </a:solidFill>
              </a:rPr>
              <a:t>//</a:t>
            </a:r>
            <a:r>
              <a:rPr lang="zh-CN" altLang="en-US" sz="1800" dirty="0">
                <a:solidFill>
                  <a:srgbClr val="9876AA"/>
                </a:solidFill>
              </a:rPr>
              <a:t> </a:t>
            </a:r>
            <a:r>
              <a:rPr lang="en-US" altLang="zh-CN" sz="1800" dirty="0">
                <a:solidFill>
                  <a:srgbClr val="9876AA"/>
                </a:solidFill>
              </a:rPr>
              <a:t>.</a:t>
            </a:r>
            <a:r>
              <a:rPr lang="en-US" altLang="zh-CN" sz="1800" dirty="0" err="1">
                <a:solidFill>
                  <a:srgbClr val="9876AA"/>
                </a:solidFill>
              </a:rPr>
              <a:t>eslintrc</a:t>
            </a:r>
            <a:endParaRPr lang="en" altLang="zh-CN" sz="1800" dirty="0">
              <a:solidFill>
                <a:srgbClr val="9876AA"/>
              </a:solidFill>
            </a:endParaRPr>
          </a:p>
          <a:p>
            <a:r>
              <a:rPr lang="en" altLang="zh-CN" sz="1800" dirty="0">
                <a:solidFill>
                  <a:srgbClr val="9876AA"/>
                </a:solidFill>
              </a:rPr>
              <a:t>"extends"</a:t>
            </a:r>
            <a:r>
              <a:rPr lang="en" altLang="zh-CN" sz="1800" dirty="0">
                <a:solidFill>
                  <a:srgbClr val="CC7832"/>
                </a:solidFill>
              </a:rPr>
              <a:t>: </a:t>
            </a:r>
            <a:r>
              <a:rPr lang="en" altLang="zh-CN" sz="1800" dirty="0"/>
              <a:t>[</a:t>
            </a:r>
            <a:r>
              <a:rPr lang="en" altLang="zh-CN" sz="1800" dirty="0">
                <a:solidFill>
                  <a:srgbClr val="6A8759"/>
                </a:solidFill>
              </a:rPr>
              <a:t>"standard"</a:t>
            </a:r>
            <a:r>
              <a:rPr lang="en" altLang="zh-CN" sz="1800" dirty="0">
                <a:solidFill>
                  <a:srgbClr val="CC7832"/>
                </a:solidFill>
              </a:rPr>
              <a:t>, </a:t>
            </a:r>
            <a:r>
              <a:rPr lang="en" altLang="zh-CN" sz="1800" dirty="0">
                <a:solidFill>
                  <a:srgbClr val="6A8759"/>
                </a:solidFill>
              </a:rPr>
              <a:t>"prettier"</a:t>
            </a:r>
            <a:r>
              <a:rPr lang="en" altLang="zh-CN" sz="1800" dirty="0"/>
              <a:t>]</a:t>
            </a:r>
            <a:r>
              <a:rPr lang="en" altLang="zh-CN" sz="1800" dirty="0">
                <a:solidFill>
                  <a:srgbClr val="CC7832"/>
                </a:solidFill>
              </a:rPr>
              <a:t>,</a:t>
            </a:r>
            <a:br>
              <a:rPr lang="en" altLang="zh-CN" sz="1800" dirty="0">
                <a:solidFill>
                  <a:srgbClr val="CC7832"/>
                </a:solidFill>
              </a:rPr>
            </a:br>
            <a:r>
              <a:rPr lang="en" altLang="zh-CN" sz="1800" dirty="0">
                <a:solidFill>
                  <a:srgbClr val="9876AA"/>
                </a:solidFill>
              </a:rPr>
              <a:t>"plugins"</a:t>
            </a:r>
            <a:r>
              <a:rPr lang="en" altLang="zh-CN" sz="1800" dirty="0">
                <a:solidFill>
                  <a:srgbClr val="CC7832"/>
                </a:solidFill>
              </a:rPr>
              <a:t>: </a:t>
            </a:r>
            <a:r>
              <a:rPr lang="en" altLang="zh-CN" sz="1800" dirty="0"/>
              <a:t>[</a:t>
            </a:r>
            <a:r>
              <a:rPr lang="en" altLang="zh-CN" sz="1800" dirty="0">
                <a:solidFill>
                  <a:srgbClr val="6A8759"/>
                </a:solidFill>
              </a:rPr>
              <a:t>"prettier"</a:t>
            </a:r>
            <a:r>
              <a:rPr lang="en" altLang="zh-CN" sz="1800" dirty="0">
                <a:solidFill>
                  <a:srgbClr val="CC7832"/>
                </a:solidFill>
              </a:rPr>
              <a:t>, </a:t>
            </a:r>
            <a:r>
              <a:rPr lang="en" altLang="zh-CN" sz="1800" dirty="0">
                <a:solidFill>
                  <a:srgbClr val="6A8759"/>
                </a:solidFill>
              </a:rPr>
              <a:t>"standard"</a:t>
            </a:r>
            <a:r>
              <a:rPr lang="en" altLang="zh-CN" sz="1800" dirty="0"/>
              <a:t>]</a:t>
            </a:r>
            <a:r>
              <a:rPr lang="en" altLang="zh-CN" sz="1800" dirty="0">
                <a:solidFill>
                  <a:srgbClr val="CC7832"/>
                </a:solidFill>
              </a:rPr>
              <a:t>,</a:t>
            </a:r>
            <a:br>
              <a:rPr lang="en" altLang="zh-CN" sz="1800" dirty="0">
                <a:solidFill>
                  <a:srgbClr val="CC7832"/>
                </a:solidFill>
              </a:rPr>
            </a:br>
            <a:r>
              <a:rPr lang="en" altLang="zh-CN" sz="1800" dirty="0">
                <a:solidFill>
                  <a:srgbClr val="9876AA"/>
                </a:solidFill>
              </a:rPr>
              <a:t>"overrides"</a:t>
            </a:r>
            <a:r>
              <a:rPr lang="en" altLang="zh-CN" sz="1800" dirty="0">
                <a:solidFill>
                  <a:srgbClr val="CC7832"/>
                </a:solidFill>
              </a:rPr>
              <a:t>: </a:t>
            </a:r>
            <a:r>
              <a:rPr lang="en" altLang="zh-CN" sz="1800" dirty="0"/>
              <a:t>[</a:t>
            </a:r>
            <a:br>
              <a:rPr lang="en" altLang="zh-CN" sz="1800" dirty="0"/>
            </a:br>
            <a:r>
              <a:rPr lang="en" altLang="zh-CN" sz="1800" dirty="0"/>
              <a:t>  {</a:t>
            </a:r>
            <a:br>
              <a:rPr lang="en" altLang="zh-CN" sz="1800" dirty="0"/>
            </a:br>
            <a:r>
              <a:rPr lang="en" altLang="zh-CN" sz="1800" dirty="0"/>
              <a:t>    </a:t>
            </a:r>
            <a:r>
              <a:rPr lang="en" altLang="zh-CN" sz="1800" dirty="0">
                <a:solidFill>
                  <a:srgbClr val="9876AA"/>
                </a:solidFill>
              </a:rPr>
              <a:t>"files"</a:t>
            </a:r>
            <a:r>
              <a:rPr lang="en" altLang="zh-CN" sz="1800" dirty="0">
                <a:solidFill>
                  <a:srgbClr val="CC7832"/>
                </a:solidFill>
              </a:rPr>
              <a:t>: </a:t>
            </a:r>
            <a:r>
              <a:rPr lang="en" altLang="zh-CN" sz="1800" dirty="0"/>
              <a:t>[</a:t>
            </a:r>
            <a:r>
              <a:rPr lang="en" altLang="zh-CN" sz="1800" dirty="0">
                <a:solidFill>
                  <a:srgbClr val="6A8759"/>
                </a:solidFill>
              </a:rPr>
              <a:t>"*.</a:t>
            </a:r>
            <a:r>
              <a:rPr lang="en" altLang="zh-CN" sz="1800" dirty="0" err="1">
                <a:solidFill>
                  <a:srgbClr val="6A8759"/>
                </a:solidFill>
              </a:rPr>
              <a:t>js</a:t>
            </a:r>
            <a:r>
              <a:rPr lang="en" altLang="zh-CN" sz="1800" dirty="0">
                <a:solidFill>
                  <a:srgbClr val="6A8759"/>
                </a:solidFill>
              </a:rPr>
              <a:t>"</a:t>
            </a:r>
            <a:r>
              <a:rPr lang="en" altLang="zh-CN" sz="1800" dirty="0"/>
              <a:t>]</a:t>
            </a:r>
            <a:r>
              <a:rPr lang="en" altLang="zh-CN" sz="1800" dirty="0">
                <a:solidFill>
                  <a:srgbClr val="CC7832"/>
                </a:solidFill>
              </a:rPr>
              <a:t>,</a:t>
            </a:r>
            <a:br>
              <a:rPr lang="en" altLang="zh-CN" sz="1800" dirty="0">
                <a:solidFill>
                  <a:srgbClr val="CC7832"/>
                </a:solidFill>
              </a:rPr>
            </a:br>
            <a:r>
              <a:rPr lang="en" altLang="zh-CN" sz="1800" dirty="0">
                <a:solidFill>
                  <a:srgbClr val="CC7832"/>
                </a:solidFill>
              </a:rPr>
              <a:t>    </a:t>
            </a:r>
            <a:r>
              <a:rPr lang="en" altLang="zh-CN" sz="1800" dirty="0">
                <a:solidFill>
                  <a:srgbClr val="9876AA"/>
                </a:solidFill>
              </a:rPr>
              <a:t>"parser"</a:t>
            </a:r>
            <a:r>
              <a:rPr lang="en" altLang="zh-CN" sz="1800" dirty="0">
                <a:solidFill>
                  <a:srgbClr val="CC7832"/>
                </a:solidFill>
              </a:rPr>
              <a:t>: </a:t>
            </a:r>
            <a:r>
              <a:rPr lang="en" altLang="zh-CN" sz="1800" dirty="0">
                <a:solidFill>
                  <a:srgbClr val="6A8759"/>
                </a:solidFill>
              </a:rPr>
              <a:t>"babel-</a:t>
            </a:r>
            <a:r>
              <a:rPr lang="en" altLang="zh-CN" sz="1800" dirty="0" err="1">
                <a:solidFill>
                  <a:srgbClr val="6A8759"/>
                </a:solidFill>
              </a:rPr>
              <a:t>eslint</a:t>
            </a:r>
            <a:r>
              <a:rPr lang="en" altLang="zh-CN" sz="1800" dirty="0">
                <a:solidFill>
                  <a:srgbClr val="6A8759"/>
                </a:solidFill>
              </a:rPr>
              <a:t>"</a:t>
            </a:r>
            <a:br>
              <a:rPr lang="en" altLang="zh-CN" sz="1800" dirty="0">
                <a:solidFill>
                  <a:srgbClr val="6A8759"/>
                </a:solidFill>
              </a:rPr>
            </a:br>
            <a:r>
              <a:rPr lang="en" altLang="zh-CN" sz="1800" dirty="0">
                <a:solidFill>
                  <a:srgbClr val="6A8759"/>
                </a:solidFill>
              </a:rPr>
              <a:t>  </a:t>
            </a:r>
            <a:r>
              <a:rPr lang="en" altLang="zh-CN" sz="1800" dirty="0"/>
              <a:t>}</a:t>
            </a:r>
            <a:r>
              <a:rPr lang="en" altLang="zh-CN" sz="1800" dirty="0">
                <a:solidFill>
                  <a:srgbClr val="CC7832"/>
                </a:solidFill>
              </a:rPr>
              <a:t>,</a:t>
            </a:r>
            <a:br>
              <a:rPr lang="en" altLang="zh-CN" sz="1800" dirty="0">
                <a:solidFill>
                  <a:srgbClr val="CC7832"/>
                </a:solidFill>
              </a:rPr>
            </a:br>
            <a:r>
              <a:rPr lang="en" altLang="zh-CN" sz="1800" dirty="0">
                <a:solidFill>
                  <a:srgbClr val="CC7832"/>
                </a:solidFill>
              </a:rPr>
              <a:t>  </a:t>
            </a:r>
            <a:r>
              <a:rPr lang="en" altLang="zh-CN" sz="1800" dirty="0"/>
              <a:t>{</a:t>
            </a:r>
            <a:br>
              <a:rPr lang="en" altLang="zh-CN" sz="1800" dirty="0"/>
            </a:br>
            <a:r>
              <a:rPr lang="en" altLang="zh-CN" sz="1800" dirty="0"/>
              <a:t>    </a:t>
            </a:r>
            <a:r>
              <a:rPr lang="en" altLang="zh-CN" sz="1800" dirty="0">
                <a:solidFill>
                  <a:srgbClr val="9876AA"/>
                </a:solidFill>
              </a:rPr>
              <a:t>"files"</a:t>
            </a:r>
            <a:r>
              <a:rPr lang="en" altLang="zh-CN" sz="1800" dirty="0">
                <a:solidFill>
                  <a:srgbClr val="CC7832"/>
                </a:solidFill>
              </a:rPr>
              <a:t>: </a:t>
            </a:r>
            <a:r>
              <a:rPr lang="en" altLang="zh-CN" sz="1800" dirty="0"/>
              <a:t>[</a:t>
            </a:r>
            <a:r>
              <a:rPr lang="en" altLang="zh-CN" sz="1800" dirty="0">
                <a:solidFill>
                  <a:srgbClr val="6A8759"/>
                </a:solidFill>
              </a:rPr>
              <a:t>"*.</a:t>
            </a:r>
            <a:r>
              <a:rPr lang="en" altLang="zh-CN" sz="1800" dirty="0" err="1">
                <a:solidFill>
                  <a:srgbClr val="6A8759"/>
                </a:solidFill>
              </a:rPr>
              <a:t>ts</a:t>
            </a:r>
            <a:r>
              <a:rPr lang="en" altLang="zh-CN" sz="1800" dirty="0">
                <a:solidFill>
                  <a:srgbClr val="6A8759"/>
                </a:solidFill>
              </a:rPr>
              <a:t>"</a:t>
            </a:r>
            <a:r>
              <a:rPr lang="en" altLang="zh-CN" sz="1800" dirty="0"/>
              <a:t>]</a:t>
            </a:r>
            <a:r>
              <a:rPr lang="en" altLang="zh-CN" sz="1800" dirty="0">
                <a:solidFill>
                  <a:srgbClr val="CC7832"/>
                </a:solidFill>
              </a:rPr>
              <a:t>,</a:t>
            </a:r>
          </a:p>
          <a:p>
            <a:r>
              <a:rPr lang="zh-CN" altLang="en-US" sz="1800" dirty="0">
                <a:solidFill>
                  <a:srgbClr val="CC7832"/>
                </a:solidFill>
              </a:rPr>
              <a:t>    </a:t>
            </a:r>
            <a:r>
              <a:rPr lang="en-US" altLang="zh-CN" sz="1800" dirty="0">
                <a:solidFill>
                  <a:srgbClr val="CC7832"/>
                </a:solidFill>
              </a:rPr>
              <a:t>//</a:t>
            </a:r>
            <a:r>
              <a:rPr lang="zh-CN" altLang="en-US" sz="1800" dirty="0">
                <a:solidFill>
                  <a:srgbClr val="CC7832"/>
                </a:solidFill>
              </a:rPr>
              <a:t> </a:t>
            </a:r>
            <a:r>
              <a:rPr lang="en" altLang="zh-CN" sz="1800" dirty="0"/>
              <a:t>prettier/@typescript-</a:t>
            </a:r>
            <a:r>
              <a:rPr lang="en" altLang="zh-CN" sz="1800" dirty="0" err="1"/>
              <a:t>eslint</a:t>
            </a:r>
            <a:r>
              <a:rPr lang="zh-CN" altLang="en" sz="1800" dirty="0"/>
              <a:t>：</a:t>
            </a:r>
            <a:r>
              <a:rPr lang="zh-CN" altLang="en-US" sz="1800" dirty="0"/>
              <a:t>使得</a:t>
            </a:r>
            <a:r>
              <a:rPr lang="en-US" altLang="zh-CN" sz="1800" dirty="0"/>
              <a:t>@</a:t>
            </a:r>
            <a:r>
              <a:rPr lang="en" altLang="zh-CN" sz="1800" dirty="0"/>
              <a:t>typescript-</a:t>
            </a:r>
            <a:r>
              <a:rPr lang="en" altLang="zh-CN" sz="1800" dirty="0" err="1"/>
              <a:t>eslint</a:t>
            </a:r>
            <a:r>
              <a:rPr lang="zh-CN" altLang="en-US" sz="1800" dirty="0"/>
              <a:t>中的样式规范失效，遵循</a:t>
            </a:r>
            <a:r>
              <a:rPr lang="en" altLang="zh-CN" sz="1800" dirty="0"/>
              <a:t>prettier</a:t>
            </a:r>
            <a:r>
              <a:rPr lang="zh-CN" altLang="en-US" sz="1800" dirty="0"/>
              <a:t>中的样式规范</a:t>
            </a:r>
            <a:br>
              <a:rPr lang="en" altLang="zh-CN" sz="1800" dirty="0">
                <a:solidFill>
                  <a:srgbClr val="CC7832"/>
                </a:solidFill>
              </a:rPr>
            </a:br>
            <a:r>
              <a:rPr lang="en" altLang="zh-CN" sz="1800" dirty="0">
                <a:solidFill>
                  <a:srgbClr val="CC7832"/>
                </a:solidFill>
              </a:rPr>
              <a:t>    </a:t>
            </a:r>
            <a:r>
              <a:rPr lang="en" altLang="zh-CN" sz="1800" dirty="0">
                <a:solidFill>
                  <a:srgbClr val="9876AA"/>
                </a:solidFill>
              </a:rPr>
              <a:t>"extends"</a:t>
            </a:r>
            <a:r>
              <a:rPr lang="en" altLang="zh-CN" sz="1800" dirty="0">
                <a:solidFill>
                  <a:srgbClr val="CC7832"/>
                </a:solidFill>
              </a:rPr>
              <a:t>: </a:t>
            </a:r>
            <a:r>
              <a:rPr lang="en" altLang="zh-CN" sz="1800" dirty="0"/>
              <a:t>[</a:t>
            </a:r>
            <a:r>
              <a:rPr lang="en" altLang="zh-CN" sz="1800" dirty="0">
                <a:solidFill>
                  <a:srgbClr val="6A8759"/>
                </a:solidFill>
              </a:rPr>
              <a:t>"prettier/@typescript-</a:t>
            </a:r>
            <a:r>
              <a:rPr lang="en" altLang="zh-CN" sz="1800" dirty="0" err="1">
                <a:solidFill>
                  <a:srgbClr val="6A8759"/>
                </a:solidFill>
              </a:rPr>
              <a:t>eslint</a:t>
            </a:r>
            <a:r>
              <a:rPr lang="en" altLang="zh-CN" sz="1800" dirty="0">
                <a:solidFill>
                  <a:srgbClr val="6A8759"/>
                </a:solidFill>
              </a:rPr>
              <a:t>"</a:t>
            </a:r>
            <a:r>
              <a:rPr lang="en" altLang="zh-CN" sz="1800" dirty="0">
                <a:solidFill>
                  <a:srgbClr val="CC7832"/>
                </a:solidFill>
              </a:rPr>
              <a:t>, </a:t>
            </a:r>
            <a:r>
              <a:rPr lang="en" altLang="zh-CN" sz="1800" dirty="0">
                <a:solidFill>
                  <a:srgbClr val="6A8759"/>
                </a:solidFill>
              </a:rPr>
              <a:t>"standard"</a:t>
            </a:r>
            <a:r>
              <a:rPr lang="en" altLang="zh-CN" sz="1800" dirty="0">
                <a:solidFill>
                  <a:srgbClr val="CC7832"/>
                </a:solidFill>
              </a:rPr>
              <a:t>, </a:t>
            </a:r>
            <a:r>
              <a:rPr lang="en" altLang="zh-CN" sz="1800" dirty="0">
                <a:solidFill>
                  <a:srgbClr val="6A8759"/>
                </a:solidFill>
              </a:rPr>
              <a:t>"</a:t>
            </a:r>
            <a:r>
              <a:rPr lang="en" altLang="zh-CN" sz="1800" dirty="0" err="1">
                <a:solidFill>
                  <a:srgbClr val="6A8759"/>
                </a:solidFill>
              </a:rPr>
              <a:t>plugin:prettier</a:t>
            </a:r>
            <a:r>
              <a:rPr lang="en" altLang="zh-CN" sz="1800" dirty="0">
                <a:solidFill>
                  <a:srgbClr val="6A8759"/>
                </a:solidFill>
              </a:rPr>
              <a:t>/recommended"</a:t>
            </a:r>
            <a:r>
              <a:rPr lang="en" altLang="zh-CN" sz="1800" dirty="0"/>
              <a:t>]</a:t>
            </a:r>
            <a:r>
              <a:rPr lang="en" altLang="zh-CN" sz="1800" dirty="0">
                <a:solidFill>
                  <a:srgbClr val="CC7832"/>
                </a:solidFill>
              </a:rPr>
              <a:t>,</a:t>
            </a:r>
          </a:p>
          <a:p>
            <a:r>
              <a:rPr lang="zh-CN" altLang="en-US" sz="1800" dirty="0">
                <a:solidFill>
                  <a:srgbClr val="CC7832"/>
                </a:solidFill>
              </a:rPr>
              <a:t>    </a:t>
            </a:r>
            <a:r>
              <a:rPr lang="en-US" altLang="zh-CN" sz="1800" dirty="0">
                <a:solidFill>
                  <a:srgbClr val="CC7832"/>
                </a:solidFill>
              </a:rPr>
              <a:t>//</a:t>
            </a:r>
            <a:r>
              <a:rPr lang="zh-CN" altLang="en-US" sz="1800" dirty="0">
                <a:solidFill>
                  <a:srgbClr val="CC7832"/>
                </a:solidFill>
              </a:rPr>
              <a:t> </a:t>
            </a:r>
            <a:r>
              <a:rPr lang="en" altLang="zh-CN" sz="1800" dirty="0" err="1"/>
              <a:t>ESLint</a:t>
            </a:r>
            <a:r>
              <a:rPr lang="zh-CN" altLang="en-US" sz="1800" dirty="0"/>
              <a:t>的解析器，用于解析</a:t>
            </a:r>
            <a:r>
              <a:rPr lang="en" altLang="zh-CN" sz="1800" dirty="0"/>
              <a:t>typescript</a:t>
            </a:r>
            <a:r>
              <a:rPr lang="zh-CN" altLang="en" sz="1800" dirty="0"/>
              <a:t>，</a:t>
            </a:r>
            <a:r>
              <a:rPr lang="zh-CN" altLang="en-US" sz="1800" dirty="0"/>
              <a:t>从而检查和规范</a:t>
            </a:r>
            <a:br>
              <a:rPr lang="en" altLang="zh-CN" sz="1800" dirty="0">
                <a:solidFill>
                  <a:srgbClr val="CC7832"/>
                </a:solidFill>
              </a:rPr>
            </a:br>
            <a:r>
              <a:rPr lang="en" altLang="zh-CN" sz="1800" dirty="0">
                <a:solidFill>
                  <a:srgbClr val="CC7832"/>
                </a:solidFill>
              </a:rPr>
              <a:t>    </a:t>
            </a:r>
            <a:r>
              <a:rPr lang="en" altLang="zh-CN" sz="1800" dirty="0">
                <a:solidFill>
                  <a:srgbClr val="9876AA"/>
                </a:solidFill>
              </a:rPr>
              <a:t>"parser"</a:t>
            </a:r>
            <a:r>
              <a:rPr lang="en" altLang="zh-CN" sz="1800" dirty="0">
                <a:solidFill>
                  <a:srgbClr val="CC7832"/>
                </a:solidFill>
              </a:rPr>
              <a:t>: </a:t>
            </a:r>
            <a:r>
              <a:rPr lang="en" altLang="zh-CN" sz="1800" dirty="0">
                <a:solidFill>
                  <a:srgbClr val="6A8759"/>
                </a:solidFill>
              </a:rPr>
              <a:t>"@typescript-</a:t>
            </a:r>
            <a:r>
              <a:rPr lang="en" altLang="zh-CN" sz="1800" dirty="0" err="1">
                <a:solidFill>
                  <a:srgbClr val="6A8759"/>
                </a:solidFill>
              </a:rPr>
              <a:t>eslint</a:t>
            </a:r>
            <a:r>
              <a:rPr lang="en" altLang="zh-CN" sz="1800" dirty="0">
                <a:solidFill>
                  <a:srgbClr val="6A8759"/>
                </a:solidFill>
              </a:rPr>
              <a:t>/parser"</a:t>
            </a:r>
            <a:r>
              <a:rPr lang="en" altLang="zh-CN" sz="1800" dirty="0">
                <a:solidFill>
                  <a:srgbClr val="CC7832"/>
                </a:solidFill>
              </a:rPr>
              <a:t>,</a:t>
            </a:r>
          </a:p>
          <a:p>
            <a:r>
              <a:rPr lang="zh-CN" altLang="en-US" sz="1800" dirty="0">
                <a:solidFill>
                  <a:srgbClr val="CC7832"/>
                </a:solidFill>
              </a:rPr>
              <a:t>    </a:t>
            </a:r>
            <a:r>
              <a:rPr lang="en-US" altLang="zh-CN" sz="1800" dirty="0">
                <a:solidFill>
                  <a:srgbClr val="CC7832"/>
                </a:solidFill>
              </a:rPr>
              <a:t>//</a:t>
            </a:r>
            <a:r>
              <a:rPr lang="zh-CN" altLang="en-US" sz="1800" dirty="0">
                <a:solidFill>
                  <a:srgbClr val="CC7832"/>
                </a:solidFill>
              </a:rPr>
              <a:t> </a:t>
            </a:r>
            <a:r>
              <a:rPr lang="en" altLang="zh-CN" sz="1800" dirty="0" err="1"/>
              <a:t>ESLint</a:t>
            </a:r>
            <a:r>
              <a:rPr lang="zh-CN" altLang="en-US" sz="1800" dirty="0"/>
              <a:t>插件，包含了各类定义好的检测</a:t>
            </a:r>
            <a:r>
              <a:rPr lang="en" altLang="zh-CN" sz="1800" dirty="0"/>
              <a:t>Typescript</a:t>
            </a:r>
            <a:r>
              <a:rPr lang="zh-CN" altLang="en-US" sz="1800" dirty="0"/>
              <a:t>代码的规范</a:t>
            </a:r>
            <a:br>
              <a:rPr lang="en" altLang="zh-CN" sz="1800" dirty="0">
                <a:solidFill>
                  <a:srgbClr val="CC7832"/>
                </a:solidFill>
              </a:rPr>
            </a:br>
            <a:r>
              <a:rPr lang="en" altLang="zh-CN" sz="1800" dirty="0">
                <a:solidFill>
                  <a:srgbClr val="CC7832"/>
                </a:solidFill>
              </a:rPr>
              <a:t>    </a:t>
            </a:r>
            <a:r>
              <a:rPr lang="en" altLang="zh-CN" sz="1800" dirty="0">
                <a:solidFill>
                  <a:srgbClr val="9876AA"/>
                </a:solidFill>
              </a:rPr>
              <a:t>"plugins"</a:t>
            </a:r>
            <a:r>
              <a:rPr lang="en" altLang="zh-CN" sz="1800" dirty="0">
                <a:solidFill>
                  <a:srgbClr val="CC7832"/>
                </a:solidFill>
              </a:rPr>
              <a:t>: </a:t>
            </a:r>
            <a:r>
              <a:rPr lang="en" altLang="zh-CN" sz="1800" dirty="0"/>
              <a:t>[</a:t>
            </a:r>
            <a:r>
              <a:rPr lang="en" altLang="zh-CN" sz="1800" dirty="0">
                <a:solidFill>
                  <a:srgbClr val="6A8759"/>
                </a:solidFill>
              </a:rPr>
              <a:t>"@typescript-</a:t>
            </a:r>
            <a:r>
              <a:rPr lang="en" altLang="zh-CN" sz="1800" dirty="0" err="1">
                <a:solidFill>
                  <a:srgbClr val="6A8759"/>
                </a:solidFill>
              </a:rPr>
              <a:t>eslint</a:t>
            </a:r>
            <a:r>
              <a:rPr lang="en" altLang="zh-CN" sz="1800" dirty="0">
                <a:solidFill>
                  <a:srgbClr val="6A8759"/>
                </a:solidFill>
              </a:rPr>
              <a:t>"</a:t>
            </a:r>
            <a:r>
              <a:rPr lang="en" altLang="zh-CN" sz="1800" dirty="0"/>
              <a:t>]</a:t>
            </a:r>
            <a:br>
              <a:rPr lang="en" altLang="zh-CN" sz="1800" dirty="0"/>
            </a:br>
            <a:r>
              <a:rPr lang="en" altLang="zh-CN" sz="1800" dirty="0"/>
              <a:t>  }</a:t>
            </a:r>
            <a:br>
              <a:rPr lang="en" altLang="zh-CN" sz="1800" dirty="0"/>
            </a:br>
            <a:r>
              <a:rPr lang="en" altLang="zh-CN" sz="1800" dirty="0"/>
              <a:t>]</a:t>
            </a:r>
            <a:r>
              <a:rPr lang="en" altLang="zh-CN" sz="1800" dirty="0">
                <a:solidFill>
                  <a:srgbClr val="CC7832"/>
                </a:solidFill>
              </a:rPr>
              <a:t>,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5458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4453" y="503783"/>
            <a:ext cx="7200800" cy="647700"/>
          </a:xfrm>
        </p:spPr>
        <p:txBody>
          <a:bodyPr/>
          <a:lstStyle/>
          <a:p>
            <a:r>
              <a:rPr lang="zh-CN" altLang="en-US" dirty="0">
                <a:solidFill>
                  <a:srgbClr val="CC3300"/>
                </a:solidFill>
              </a:rPr>
              <a:t>如何开始</a:t>
            </a:r>
            <a:r>
              <a:rPr lang="en-US" altLang="zh-CN" sz="2400" dirty="0">
                <a:solidFill>
                  <a:srgbClr val="CC3300"/>
                </a:solidFill>
                <a:sym typeface="+mn-ea"/>
              </a:rPr>
              <a:t>——</a:t>
            </a:r>
            <a:r>
              <a:rPr lang="zh-CN" altLang="en-US" sz="2400" dirty="0">
                <a:solidFill>
                  <a:srgbClr val="CC3300"/>
                </a:solidFill>
              </a:rPr>
              <a:t>类型安全</a:t>
            </a:r>
            <a:r>
              <a:rPr lang="en-US" altLang="zh-CN" sz="2400" dirty="0">
                <a:solidFill>
                  <a:srgbClr val="CC3300"/>
                </a:solidFill>
              </a:rPr>
              <a:t>(TypeScript)</a:t>
            </a:r>
            <a:endParaRPr lang="zh-CN" altLang="en-US" sz="2400" dirty="0">
              <a:solidFill>
                <a:srgbClr val="CC33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4FEA9D-67E0-174A-A774-C3403E9BB5DB}"/>
              </a:ext>
            </a:extLst>
          </p:cNvPr>
          <p:cNvSpPr/>
          <p:nvPr/>
        </p:nvSpPr>
        <p:spPr>
          <a:xfrm>
            <a:off x="1368549" y="2592015"/>
            <a:ext cx="77042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/>
              <a:t>每个被调用方负责自己的对外类型展现，调用者只需关心被调用方的类型，不需关心内部细节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帮助理解源码，明确的类型可以减少很多沟通以及开发时的成本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逼格</a:t>
            </a:r>
          </a:p>
        </p:txBody>
      </p:sp>
    </p:spTree>
    <p:extLst>
      <p:ext uri="{BB962C8B-B14F-4D97-AF65-F5344CB8AC3E}">
        <p14:creationId xmlns:p14="http://schemas.microsoft.com/office/powerpoint/2010/main" val="1117337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3300"/>
                </a:solidFill>
              </a:rPr>
              <a:t>如何开始</a:t>
            </a:r>
            <a:r>
              <a:rPr lang="en-US" altLang="zh-CN" sz="2400" dirty="0">
                <a:solidFill>
                  <a:srgbClr val="CC3300"/>
                </a:solidFill>
                <a:sym typeface="+mn-ea"/>
              </a:rPr>
              <a:t>——</a:t>
            </a:r>
            <a:r>
              <a:rPr lang="zh-CN" altLang="en-US" sz="2400" dirty="0">
                <a:solidFill>
                  <a:srgbClr val="CC3300"/>
                </a:solidFill>
              </a:rPr>
              <a:t>单元测试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410D473-3364-F940-ABDC-EC7205F8B736}"/>
              </a:ext>
            </a:extLst>
          </p:cNvPr>
          <p:cNvSpPr/>
          <p:nvPr/>
        </p:nvSpPr>
        <p:spPr>
          <a:xfrm>
            <a:off x="504188" y="1169384"/>
            <a:ext cx="75962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/>
              <a:t>单元测试特指被测试对象为程序中最小组成单元的测试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A4759A-C1E0-2744-85FD-A26E418DEFC0}"/>
              </a:ext>
            </a:extLst>
          </p:cNvPr>
          <p:cNvSpPr txBox="1"/>
          <p:nvPr/>
        </p:nvSpPr>
        <p:spPr>
          <a:xfrm>
            <a:off x="504188" y="1707247"/>
            <a:ext cx="2319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优势：</a:t>
            </a:r>
            <a:endParaRPr lang="en-US" altLang="zh-CN" sz="1800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1800" dirty="0"/>
              <a:t>测试用例编写简单</a:t>
            </a:r>
            <a:endParaRPr lang="en-US" altLang="zh-CN" sz="1800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1800" dirty="0"/>
              <a:t>更早发现问题</a:t>
            </a:r>
            <a:endParaRPr lang="en-US" altLang="zh-CN" sz="1800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1800" dirty="0"/>
              <a:t>倒逼优化代码结构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E1352F-FDCA-7F42-9146-5E7A49C3F22C}"/>
              </a:ext>
            </a:extLst>
          </p:cNvPr>
          <p:cNvSpPr/>
          <p:nvPr/>
        </p:nvSpPr>
        <p:spPr>
          <a:xfrm>
            <a:off x="504187" y="3516772"/>
            <a:ext cx="10729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/>
              <a:t>编写时机：</a:t>
            </a:r>
            <a:endParaRPr lang="en-US" altLang="zh-CN" sz="1800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1800" dirty="0"/>
              <a:t>开发过程中，单元测试应该来测试那些可能会出错的地方，或是那些边界情况。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1800" dirty="0"/>
              <a:t>维护过程中，单元测试应该围绕着 </a:t>
            </a:r>
            <a:r>
              <a:rPr lang="en" altLang="zh-CN" sz="1800" dirty="0"/>
              <a:t>bug </a:t>
            </a:r>
            <a:r>
              <a:rPr lang="zh-CN" altLang="en-US" sz="1800" dirty="0"/>
              <a:t>进行，每个 </a:t>
            </a:r>
            <a:r>
              <a:rPr lang="en" altLang="zh-CN" sz="1800" dirty="0"/>
              <a:t>bug </a:t>
            </a:r>
            <a:r>
              <a:rPr lang="zh-CN" altLang="en-US" sz="1800" dirty="0"/>
              <a:t>都应该编写响应的单元测试。从而保证同一个 </a:t>
            </a:r>
            <a:r>
              <a:rPr lang="en" altLang="zh-CN" sz="1800" dirty="0"/>
              <a:t>bug </a:t>
            </a:r>
            <a:r>
              <a:rPr lang="zh-CN" altLang="en-US" sz="1800" dirty="0"/>
              <a:t>不会出现第二次。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3CD974-5DC4-AB47-A0C6-0A4264894687}"/>
              </a:ext>
            </a:extLst>
          </p:cNvPr>
          <p:cNvSpPr/>
          <p:nvPr/>
        </p:nvSpPr>
        <p:spPr>
          <a:xfrm>
            <a:off x="504187" y="5147577"/>
            <a:ext cx="4570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/>
              <a:t>单元测试覆盖率与代码质量没有必然的联系</a:t>
            </a:r>
            <a:endParaRPr lang="en-US" altLang="zh-CN" sz="1800" dirty="0"/>
          </a:p>
          <a:p>
            <a:r>
              <a:rPr lang="zh-CN" altLang="en-US" sz="1800" dirty="0"/>
              <a:t>编写单元测试的难度与代码质量成反比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89C651-2792-5F4F-B58C-A25706E91253}"/>
              </a:ext>
            </a:extLst>
          </p:cNvPr>
          <p:cNvSpPr/>
          <p:nvPr/>
        </p:nvSpPr>
        <p:spPr>
          <a:xfrm>
            <a:off x="5040957" y="1707247"/>
            <a:ext cx="575945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/>
              <a:t>组成：</a:t>
            </a:r>
            <a:endParaRPr lang="en-US" altLang="zh-CN" sz="1800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1800" dirty="0"/>
              <a:t>被测试的对象是什么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1800" dirty="0"/>
              <a:t>要测试该对象的什么功能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1800" dirty="0"/>
              <a:t>实际得到的结果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1800" dirty="0"/>
              <a:t>期望的结果</a:t>
            </a:r>
            <a:r>
              <a:rPr lang="en" altLang="zh-CN" sz="18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73661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3300"/>
                </a:solidFill>
              </a:rPr>
              <a:t>如何开始</a:t>
            </a:r>
            <a:r>
              <a:rPr lang="en-US" altLang="zh-CN" sz="2400" dirty="0">
                <a:solidFill>
                  <a:srgbClr val="CC3300"/>
                </a:solidFill>
                <a:sym typeface="+mn-ea"/>
              </a:rPr>
              <a:t>——</a:t>
            </a:r>
            <a:r>
              <a:rPr lang="zh-CN" altLang="en-US" sz="2400" dirty="0">
                <a:solidFill>
                  <a:srgbClr val="CC3300"/>
                </a:solidFill>
              </a:rPr>
              <a:t>单元测试</a:t>
            </a:r>
            <a:r>
              <a:rPr lang="en-US" altLang="zh-CN" sz="2400" dirty="0">
                <a:solidFill>
                  <a:srgbClr val="CC3300"/>
                </a:solidFill>
              </a:rPr>
              <a:t>(jest)</a:t>
            </a:r>
            <a:endParaRPr lang="zh-CN" altLang="en-US" sz="2400" dirty="0">
              <a:solidFill>
                <a:srgbClr val="CC33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6181AD-F9C8-734E-98FF-A59F00AAFE9D}"/>
              </a:ext>
            </a:extLst>
          </p:cNvPr>
          <p:cNvSpPr/>
          <p:nvPr/>
        </p:nvSpPr>
        <p:spPr>
          <a:xfrm>
            <a:off x="504453" y="1367879"/>
            <a:ext cx="723242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1800" dirty="0"/>
              <a:t>轻松上手，</a:t>
            </a:r>
            <a:r>
              <a:rPr lang="en" altLang="zh-CN" sz="1800" dirty="0"/>
              <a:t> __test__</a:t>
            </a:r>
            <a:r>
              <a:rPr lang="zh-CN" altLang="en-US" sz="1800" dirty="0"/>
              <a:t>目录，创建以 </a:t>
            </a:r>
            <a:r>
              <a:rPr lang="en-US" altLang="zh-CN" sz="1800" dirty="0"/>
              <a:t>.</a:t>
            </a:r>
            <a:r>
              <a:rPr lang="en" altLang="zh-CN" sz="1800" dirty="0" err="1"/>
              <a:t>spec.js</a:t>
            </a:r>
            <a:r>
              <a:rPr lang="en" altLang="zh-CN" sz="1800" dirty="0"/>
              <a:t> </a:t>
            </a:r>
            <a:r>
              <a:rPr lang="zh-CN" altLang="en-US" sz="1800" dirty="0"/>
              <a:t>或 </a:t>
            </a:r>
            <a:r>
              <a:rPr lang="en-US" altLang="zh-CN" sz="1800" dirty="0"/>
              <a:t>.</a:t>
            </a:r>
            <a:r>
              <a:rPr lang="en" altLang="zh-CN" sz="1800" dirty="0" err="1"/>
              <a:t>test.js</a:t>
            </a:r>
            <a:r>
              <a:rPr lang="en" altLang="zh-CN" sz="1800" dirty="0"/>
              <a:t> </a:t>
            </a:r>
            <a:r>
              <a:rPr lang="zh-CN" altLang="en-US" sz="1800" dirty="0"/>
              <a:t>结尾的文件即可</a:t>
            </a:r>
            <a:endParaRPr lang="en-US" altLang="zh-CN" sz="1800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1800" dirty="0"/>
              <a:t>内置强大的断言与 </a:t>
            </a:r>
            <a:r>
              <a:rPr lang="en" altLang="zh-CN" sz="1800" dirty="0"/>
              <a:t>mock </a:t>
            </a:r>
            <a:r>
              <a:rPr lang="zh-CN" altLang="en-US" sz="1800" dirty="0"/>
              <a:t>功能</a:t>
            </a:r>
            <a:endParaRPr lang="en-US" altLang="zh-CN" sz="1800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1800" dirty="0"/>
              <a:t>内置测试覆盖率统计功能</a:t>
            </a:r>
            <a:endParaRPr lang="en-US" altLang="zh-CN" sz="1800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1800" dirty="0"/>
              <a:t>内置 </a:t>
            </a:r>
            <a:r>
              <a:rPr lang="en" altLang="zh-CN" sz="1800" dirty="0"/>
              <a:t>Snapshot </a:t>
            </a:r>
            <a:r>
              <a:rPr lang="zh-CN" altLang="en-US" sz="1800" dirty="0"/>
              <a:t>机制</a:t>
            </a:r>
            <a:endParaRPr lang="en-US" altLang="zh-CN" sz="1800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1800" dirty="0"/>
              <a:t>前端友好（集成</a:t>
            </a:r>
            <a:r>
              <a:rPr lang="en" altLang="zh-CN" sz="1800" dirty="0"/>
              <a:t>JSDOM 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1800" dirty="0"/>
              <a:t>良好的控制台输出</a:t>
            </a:r>
            <a:endParaRPr lang="en-US" altLang="zh-CN" sz="1800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1800" dirty="0"/>
              <a:t>异步支持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B8BBCF-412A-1344-8C99-989DFE4116DC}"/>
              </a:ext>
            </a:extLst>
          </p:cNvPr>
          <p:cNvSpPr/>
          <p:nvPr/>
        </p:nvSpPr>
        <p:spPr>
          <a:xfrm>
            <a:off x="504453" y="3850582"/>
            <a:ext cx="88569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b="1" dirty="0">
                <a:solidFill>
                  <a:srgbClr val="CC7832"/>
                </a:solidFill>
              </a:rPr>
              <a:t>import </a:t>
            </a:r>
            <a:r>
              <a:rPr lang="en" altLang="zh-CN" sz="1600" dirty="0"/>
              <a:t>{ </a:t>
            </a:r>
            <a:r>
              <a:rPr lang="en" altLang="zh-CN" sz="1600" dirty="0">
                <a:solidFill>
                  <a:srgbClr val="FFC66D"/>
                </a:solidFill>
              </a:rPr>
              <a:t>say </a:t>
            </a:r>
            <a:r>
              <a:rPr lang="en" altLang="zh-CN" sz="1600" dirty="0"/>
              <a:t>} </a:t>
            </a:r>
            <a:r>
              <a:rPr lang="en" altLang="zh-CN" sz="1600" b="1" dirty="0">
                <a:solidFill>
                  <a:srgbClr val="CC7832"/>
                </a:solidFill>
              </a:rPr>
              <a:t>from </a:t>
            </a:r>
            <a:r>
              <a:rPr lang="en" altLang="zh-CN" sz="1600" dirty="0">
                <a:solidFill>
                  <a:srgbClr val="6A8759"/>
                </a:solidFill>
              </a:rPr>
              <a:t>'../</a:t>
            </a:r>
            <a:r>
              <a:rPr lang="en" altLang="zh-CN" sz="1600" dirty="0" err="1">
                <a:solidFill>
                  <a:srgbClr val="6A8759"/>
                </a:solidFill>
              </a:rPr>
              <a:t>src</a:t>
            </a:r>
            <a:r>
              <a:rPr lang="en" altLang="zh-CN" sz="1600" dirty="0">
                <a:solidFill>
                  <a:srgbClr val="6A8759"/>
                </a:solidFill>
              </a:rPr>
              <a:t>/index'</a:t>
            </a:r>
            <a:br>
              <a:rPr lang="en" altLang="zh-CN" sz="1600" dirty="0">
                <a:solidFill>
                  <a:srgbClr val="6A8759"/>
                </a:solidFill>
              </a:rPr>
            </a:br>
            <a:br>
              <a:rPr lang="en" altLang="zh-CN" sz="1600" dirty="0">
                <a:solidFill>
                  <a:srgbClr val="6A8759"/>
                </a:solidFill>
              </a:rPr>
            </a:br>
            <a:r>
              <a:rPr lang="en" altLang="zh-CN" sz="1600" dirty="0"/>
              <a:t>describe(</a:t>
            </a:r>
            <a:r>
              <a:rPr lang="en" altLang="zh-CN" sz="1600" dirty="0">
                <a:solidFill>
                  <a:srgbClr val="6A8759"/>
                </a:solidFill>
              </a:rPr>
              <a:t>'@</a:t>
            </a:r>
            <a:r>
              <a:rPr lang="en" altLang="zh-CN" sz="1600" dirty="0" err="1">
                <a:solidFill>
                  <a:srgbClr val="6A8759"/>
                </a:solidFill>
              </a:rPr>
              <a:t>iworld</a:t>
            </a:r>
            <a:r>
              <a:rPr lang="en" altLang="zh-CN" sz="1600" dirty="0">
                <a:solidFill>
                  <a:srgbClr val="6A8759"/>
                </a:solidFill>
              </a:rPr>
              <a:t>/hello-cli'</a:t>
            </a:r>
            <a:r>
              <a:rPr lang="en" altLang="zh-CN" sz="1600" dirty="0">
                <a:solidFill>
                  <a:srgbClr val="CC7832"/>
                </a:solidFill>
              </a:rPr>
              <a:t>, </a:t>
            </a:r>
            <a:r>
              <a:rPr lang="en" altLang="zh-CN" sz="1600" dirty="0"/>
              <a:t>() =&gt; {</a:t>
            </a:r>
            <a:br>
              <a:rPr lang="en" altLang="zh-CN" sz="1600" dirty="0"/>
            </a:br>
            <a:r>
              <a:rPr lang="en" altLang="zh-CN" sz="1600" dirty="0"/>
              <a:t>  it(</a:t>
            </a:r>
            <a:r>
              <a:rPr lang="en" altLang="zh-CN" sz="1600" dirty="0">
                <a:solidFill>
                  <a:srgbClr val="6A8759"/>
                </a:solidFill>
              </a:rPr>
              <a:t>'</a:t>
            </a:r>
            <a:r>
              <a:rPr lang="en" altLang="zh-CN" sz="1600" dirty="0" err="1">
                <a:solidFill>
                  <a:srgbClr val="6A8759"/>
                </a:solidFill>
              </a:rPr>
              <a:t>console.log</a:t>
            </a:r>
            <a:r>
              <a:rPr lang="en" altLang="zh-CN" sz="1600" dirty="0">
                <a:solidFill>
                  <a:srgbClr val="6A8759"/>
                </a:solidFill>
              </a:rPr>
              <a:t> the text "World"'</a:t>
            </a:r>
            <a:r>
              <a:rPr lang="en" altLang="zh-CN" sz="1600" dirty="0">
                <a:solidFill>
                  <a:srgbClr val="CC7832"/>
                </a:solidFill>
              </a:rPr>
              <a:t>, </a:t>
            </a:r>
            <a:r>
              <a:rPr lang="en" altLang="zh-CN" sz="1600" dirty="0"/>
              <a:t>() =&gt; {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 err="1"/>
              <a:t>console.</a:t>
            </a:r>
            <a:r>
              <a:rPr lang="en" altLang="zh-CN" sz="1600" dirty="0" err="1">
                <a:solidFill>
                  <a:srgbClr val="FFC66D"/>
                </a:solidFill>
              </a:rPr>
              <a:t>log</a:t>
            </a:r>
            <a:r>
              <a:rPr lang="en" altLang="zh-CN" sz="1600" dirty="0">
                <a:solidFill>
                  <a:srgbClr val="FFC66D"/>
                </a:solidFill>
              </a:rPr>
              <a:t> </a:t>
            </a:r>
            <a:r>
              <a:rPr lang="en" altLang="zh-CN" sz="1600" dirty="0"/>
              <a:t>= </a:t>
            </a:r>
            <a:r>
              <a:rPr lang="en" altLang="zh-CN" sz="1600" dirty="0" err="1"/>
              <a:t>jest.</a:t>
            </a:r>
            <a:r>
              <a:rPr lang="en" altLang="zh-CN" sz="1600" dirty="0" err="1">
                <a:solidFill>
                  <a:srgbClr val="FFC66D"/>
                </a:solidFill>
              </a:rPr>
              <a:t>fn</a:t>
            </a:r>
            <a:r>
              <a:rPr lang="en" altLang="zh-CN" sz="1600" dirty="0"/>
              <a:t>()</a:t>
            </a:r>
            <a:r>
              <a:rPr lang="en" altLang="zh-CN" sz="1600" dirty="0">
                <a:solidFill>
                  <a:srgbClr val="CC7832"/>
                </a:solidFill>
              </a:rPr>
              <a:t>;</a:t>
            </a:r>
            <a:br>
              <a:rPr lang="en" altLang="zh-CN" sz="1600" dirty="0">
                <a:solidFill>
                  <a:srgbClr val="CC7832"/>
                </a:solidFill>
              </a:rPr>
            </a:br>
            <a:r>
              <a:rPr lang="en" altLang="zh-CN" sz="1600" dirty="0">
                <a:solidFill>
                  <a:srgbClr val="CC7832"/>
                </a:solidFill>
              </a:rPr>
              <a:t>    </a:t>
            </a:r>
            <a:r>
              <a:rPr lang="en" altLang="zh-CN" sz="1600" dirty="0">
                <a:solidFill>
                  <a:srgbClr val="FFC66D"/>
                </a:solidFill>
              </a:rPr>
              <a:t>say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6A8759"/>
                </a:solidFill>
              </a:rPr>
              <a:t>'World'</a:t>
            </a:r>
            <a:r>
              <a:rPr lang="en" altLang="zh-CN" sz="1600" dirty="0"/>
              <a:t>)</a:t>
            </a:r>
            <a:r>
              <a:rPr lang="en" altLang="zh-CN" sz="1600" dirty="0">
                <a:solidFill>
                  <a:srgbClr val="CC7832"/>
                </a:solidFill>
              </a:rPr>
              <a:t>;</a:t>
            </a:r>
            <a:br>
              <a:rPr lang="en" altLang="zh-CN" sz="1600" dirty="0">
                <a:solidFill>
                  <a:srgbClr val="CC7832"/>
                </a:solidFill>
              </a:rPr>
            </a:br>
            <a:r>
              <a:rPr lang="en" altLang="zh-CN" sz="1600" dirty="0">
                <a:solidFill>
                  <a:srgbClr val="CC7832"/>
                </a:solidFill>
              </a:rPr>
              <a:t>    </a:t>
            </a:r>
            <a:r>
              <a:rPr lang="en" altLang="zh-CN" sz="1600" dirty="0"/>
              <a:t>expect(</a:t>
            </a:r>
            <a:r>
              <a:rPr lang="en" altLang="zh-CN" sz="1600" dirty="0" err="1"/>
              <a:t>console.</a:t>
            </a:r>
            <a:r>
              <a:rPr lang="en" altLang="zh-CN" sz="1600" dirty="0" err="1">
                <a:solidFill>
                  <a:srgbClr val="FFC66D"/>
                </a:solidFill>
              </a:rPr>
              <a:t>log</a:t>
            </a:r>
            <a:r>
              <a:rPr lang="en" altLang="zh-CN" sz="1600" dirty="0" err="1"/>
              <a:t>.</a:t>
            </a:r>
            <a:r>
              <a:rPr lang="en" altLang="zh-CN" sz="1600" dirty="0" err="1">
                <a:solidFill>
                  <a:srgbClr val="FFC66D"/>
                </a:solidFill>
              </a:rPr>
              <a:t>mock</a:t>
            </a:r>
            <a:r>
              <a:rPr lang="en" altLang="zh-CN" sz="1600" dirty="0" err="1"/>
              <a:t>.calls</a:t>
            </a:r>
            <a:r>
              <a:rPr lang="en" altLang="zh-CN" sz="1600" dirty="0"/>
              <a:t>[</a:t>
            </a:r>
            <a:r>
              <a:rPr lang="en" altLang="zh-CN" sz="1600" dirty="0">
                <a:solidFill>
                  <a:srgbClr val="6897BB"/>
                </a:solidFill>
              </a:rPr>
              <a:t>0</a:t>
            </a:r>
            <a:r>
              <a:rPr lang="en" altLang="zh-CN" sz="1600" dirty="0"/>
              <a:t>][</a:t>
            </a:r>
            <a:r>
              <a:rPr lang="en" altLang="zh-CN" sz="1600" dirty="0">
                <a:solidFill>
                  <a:srgbClr val="6897BB"/>
                </a:solidFill>
              </a:rPr>
              <a:t>0</a:t>
            </a:r>
            <a:r>
              <a:rPr lang="en" altLang="zh-CN" sz="1600" dirty="0"/>
              <a:t>]).</a:t>
            </a:r>
            <a:r>
              <a:rPr lang="en" altLang="zh-CN" sz="1600" dirty="0" err="1">
                <a:solidFill>
                  <a:srgbClr val="FFC66D"/>
                </a:solidFill>
              </a:rPr>
              <a:t>toBe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6A8759"/>
                </a:solidFill>
              </a:rPr>
              <a:t>'World'</a:t>
            </a:r>
            <a:r>
              <a:rPr lang="en" altLang="zh-CN" sz="1600" dirty="0"/>
              <a:t>)</a:t>
            </a:r>
            <a:r>
              <a:rPr lang="en" altLang="zh-CN" sz="1600" dirty="0">
                <a:solidFill>
                  <a:srgbClr val="CC7832"/>
                </a:solidFill>
              </a:rPr>
              <a:t>;</a:t>
            </a:r>
            <a:br>
              <a:rPr lang="en" altLang="zh-CN" sz="1600" dirty="0">
                <a:solidFill>
                  <a:srgbClr val="CC7832"/>
                </a:solidFill>
              </a:rPr>
            </a:br>
            <a:r>
              <a:rPr lang="en" altLang="zh-CN" sz="1600" dirty="0">
                <a:solidFill>
                  <a:srgbClr val="CC7832"/>
                </a:solidFill>
              </a:rPr>
              <a:t>  </a:t>
            </a:r>
            <a:r>
              <a:rPr lang="en" altLang="zh-CN" sz="1600" dirty="0"/>
              <a:t>})</a:t>
            </a:r>
            <a:r>
              <a:rPr lang="en" altLang="zh-CN" sz="1600" dirty="0">
                <a:solidFill>
                  <a:srgbClr val="CC7832"/>
                </a:solidFill>
              </a:rPr>
              <a:t>;</a:t>
            </a:r>
            <a:br>
              <a:rPr lang="en" altLang="zh-CN" sz="1600" dirty="0">
                <a:solidFill>
                  <a:srgbClr val="CC7832"/>
                </a:solidFill>
              </a:rPr>
            </a:br>
            <a:r>
              <a:rPr lang="en" altLang="zh-CN" sz="1600" dirty="0"/>
              <a:t>})</a:t>
            </a:r>
            <a:r>
              <a:rPr lang="en" altLang="zh-CN" sz="1600" dirty="0">
                <a:solidFill>
                  <a:srgbClr val="CC7832"/>
                </a:solidFill>
              </a:rPr>
              <a:t>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67802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3300"/>
                </a:solidFill>
              </a:rPr>
              <a:t>如何开始</a:t>
            </a:r>
            <a:r>
              <a:rPr lang="en-US" altLang="zh-CN" sz="2400" dirty="0">
                <a:solidFill>
                  <a:srgbClr val="CC3300"/>
                </a:solidFill>
                <a:sym typeface="+mn-ea"/>
              </a:rPr>
              <a:t>——</a:t>
            </a:r>
            <a:r>
              <a:rPr lang="zh-CN" altLang="en-US" sz="2400" dirty="0">
                <a:solidFill>
                  <a:srgbClr val="CC3300"/>
                </a:solidFill>
              </a:rPr>
              <a:t>覆盖率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A137F77-94E8-7A4E-93E2-CF3176C39625}"/>
              </a:ext>
            </a:extLst>
          </p:cNvPr>
          <p:cNvSpPr/>
          <p:nvPr/>
        </p:nvSpPr>
        <p:spPr>
          <a:xfrm>
            <a:off x="522052" y="1259389"/>
            <a:ext cx="84237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/>
              <a:t>行覆盖率（</a:t>
            </a:r>
            <a:r>
              <a:rPr lang="en" altLang="zh-CN" sz="1800" dirty="0"/>
              <a:t>line coverage</a:t>
            </a:r>
            <a:r>
              <a:rPr lang="zh-CN" altLang="en" sz="1800" dirty="0"/>
              <a:t>）：</a:t>
            </a:r>
            <a:r>
              <a:rPr lang="zh-CN" altLang="en-US" sz="1800" dirty="0"/>
              <a:t>是否每一行都执行了？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/>
              <a:t>函数覆盖率（</a:t>
            </a:r>
            <a:r>
              <a:rPr lang="en" altLang="zh-CN" sz="1800" dirty="0"/>
              <a:t>function coverage</a:t>
            </a:r>
            <a:r>
              <a:rPr lang="zh-CN" altLang="en" sz="1800" dirty="0"/>
              <a:t>）：</a:t>
            </a:r>
            <a:r>
              <a:rPr lang="zh-CN" altLang="en-US" sz="1800" dirty="0"/>
              <a:t>是否每个函数都调用了？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/>
              <a:t>分支覆盖率（</a:t>
            </a:r>
            <a:r>
              <a:rPr lang="en" altLang="zh-CN" sz="1800" dirty="0"/>
              <a:t>branch coverage</a:t>
            </a:r>
            <a:r>
              <a:rPr lang="zh-CN" altLang="en" sz="1800" dirty="0"/>
              <a:t>）：</a:t>
            </a:r>
            <a:r>
              <a:rPr lang="zh-CN" altLang="en-US" sz="1800" dirty="0"/>
              <a:t>是否每个</a:t>
            </a:r>
            <a:r>
              <a:rPr lang="en" altLang="zh-CN" sz="1800" dirty="0"/>
              <a:t>if</a:t>
            </a:r>
            <a:r>
              <a:rPr lang="zh-CN" altLang="en-US" sz="1800" dirty="0"/>
              <a:t>代码块都执行了？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/>
              <a:t>语句覆盖率（</a:t>
            </a:r>
            <a:r>
              <a:rPr lang="en" altLang="zh-CN" sz="1800" dirty="0"/>
              <a:t>statement coverage</a:t>
            </a:r>
            <a:r>
              <a:rPr lang="zh-CN" altLang="en" sz="1800" dirty="0"/>
              <a:t>）：</a:t>
            </a:r>
            <a:r>
              <a:rPr lang="zh-CN" altLang="en-US" sz="1800" dirty="0"/>
              <a:t>是否每个语句都执行了？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8CE948C-D58D-FA4A-B595-13A2D015D370}"/>
              </a:ext>
            </a:extLst>
          </p:cNvPr>
          <p:cNvSpPr/>
          <p:nvPr/>
        </p:nvSpPr>
        <p:spPr>
          <a:xfrm>
            <a:off x="517089" y="3176062"/>
            <a:ext cx="9937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Coveralls</a:t>
            </a:r>
            <a:r>
              <a:rPr lang="en" altLang="zh-CN" sz="1800" dirty="0"/>
              <a:t> </a:t>
            </a:r>
            <a:r>
              <a:rPr lang="zh-CN" altLang="en-US" sz="1800" dirty="0"/>
              <a:t>用于收集测试覆盖率报告，对于开源项目免费，将测试覆盖率报告通过 </a:t>
            </a:r>
            <a:r>
              <a:rPr lang="en" altLang="zh-CN" sz="1800" dirty="0"/>
              <a:t>Travis CI </a:t>
            </a:r>
            <a:r>
              <a:rPr lang="zh-CN" altLang="en-US" sz="1800" dirty="0"/>
              <a:t>提交给 </a:t>
            </a:r>
            <a:r>
              <a:rPr lang="en" altLang="zh-CN" sz="1800" dirty="0"/>
              <a:t>Coveralls</a:t>
            </a:r>
            <a:endParaRPr lang="zh-CN" altLang="en-US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75B405-9177-BF4D-9544-C9749CDC5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69" y="2788149"/>
            <a:ext cx="1270781" cy="2397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08DB8FB-05F8-1248-A5BF-D3F7F29FC3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283" y="4431274"/>
            <a:ext cx="7162800" cy="17526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FF07656-4F52-5E40-989D-68795AB4A365}"/>
              </a:ext>
            </a:extLst>
          </p:cNvPr>
          <p:cNvSpPr/>
          <p:nvPr/>
        </p:nvSpPr>
        <p:spPr>
          <a:xfrm>
            <a:off x="499442" y="3940464"/>
            <a:ext cx="8290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9876AA"/>
                </a:solidFill>
              </a:rPr>
              <a:t>"</a:t>
            </a:r>
            <a:r>
              <a:rPr lang="en" altLang="zh-CN" dirty="0" err="1">
                <a:solidFill>
                  <a:srgbClr val="9876AA"/>
                </a:solidFill>
              </a:rPr>
              <a:t>test:ci</a:t>
            </a:r>
            <a:r>
              <a:rPr lang="en" altLang="zh-CN" dirty="0">
                <a:solidFill>
                  <a:srgbClr val="9876AA"/>
                </a:solidFill>
              </a:rPr>
              <a:t>"</a:t>
            </a:r>
            <a:r>
              <a:rPr lang="en" altLang="zh-CN" dirty="0">
                <a:solidFill>
                  <a:srgbClr val="CC7832"/>
                </a:solidFill>
              </a:rPr>
              <a:t>: </a:t>
            </a:r>
            <a:r>
              <a:rPr lang="en" altLang="zh-CN" dirty="0">
                <a:solidFill>
                  <a:srgbClr val="6A8759"/>
                </a:solidFill>
              </a:rPr>
              <a:t>"jest --coverage --</a:t>
            </a:r>
            <a:r>
              <a:rPr lang="en" altLang="zh-CN" dirty="0" err="1">
                <a:solidFill>
                  <a:srgbClr val="6A8759"/>
                </a:solidFill>
              </a:rPr>
              <a:t>coverageReporters</a:t>
            </a:r>
            <a:r>
              <a:rPr lang="en" altLang="zh-CN" dirty="0">
                <a:solidFill>
                  <a:srgbClr val="6A8759"/>
                </a:solidFill>
              </a:rPr>
              <a:t>=text-</a:t>
            </a:r>
            <a:r>
              <a:rPr lang="en" altLang="zh-CN" dirty="0" err="1">
                <a:solidFill>
                  <a:srgbClr val="6A8759"/>
                </a:solidFill>
              </a:rPr>
              <a:t>lcov</a:t>
            </a:r>
            <a:r>
              <a:rPr lang="en" altLang="zh-CN" dirty="0">
                <a:solidFill>
                  <a:srgbClr val="6A8759"/>
                </a:solidFill>
              </a:rPr>
              <a:t> | coveralls"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7146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4453" y="503783"/>
            <a:ext cx="6120680" cy="647700"/>
          </a:xfrm>
        </p:spPr>
        <p:txBody>
          <a:bodyPr/>
          <a:lstStyle/>
          <a:p>
            <a:r>
              <a:rPr lang="zh-CN" altLang="en-US" dirty="0">
                <a:solidFill>
                  <a:srgbClr val="CC3300"/>
                </a:solidFill>
              </a:rPr>
              <a:t>如何开始</a:t>
            </a:r>
            <a:r>
              <a:rPr lang="en-US" altLang="zh-CN" sz="2400" dirty="0">
                <a:solidFill>
                  <a:srgbClr val="CC3300"/>
                </a:solidFill>
                <a:sym typeface="+mn-ea"/>
              </a:rPr>
              <a:t>——</a:t>
            </a:r>
            <a:r>
              <a:rPr lang="zh-CN" altLang="en-US" sz="2400" dirty="0">
                <a:solidFill>
                  <a:srgbClr val="CC3300"/>
                </a:solidFill>
              </a:rPr>
              <a:t>打包编译</a:t>
            </a:r>
            <a:r>
              <a:rPr lang="en-US" altLang="zh-CN" sz="2400" dirty="0">
                <a:solidFill>
                  <a:srgbClr val="CC3300"/>
                </a:solidFill>
              </a:rPr>
              <a:t>(Rollup)</a:t>
            </a:r>
            <a:endParaRPr lang="zh-CN" altLang="en-US" sz="2400" dirty="0">
              <a:solidFill>
                <a:srgbClr val="CC33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7B1929-36AB-E74A-A393-8515EBEC2396}"/>
              </a:ext>
            </a:extLst>
          </p:cNvPr>
          <p:cNvSpPr/>
          <p:nvPr/>
        </p:nvSpPr>
        <p:spPr>
          <a:xfrm>
            <a:off x="504453" y="2388336"/>
            <a:ext cx="1832874" cy="21223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基于</a:t>
            </a:r>
            <a:r>
              <a:rPr lang="en-US" altLang="zh-CN" sz="1800" dirty="0"/>
              <a:t>ES</a:t>
            </a:r>
            <a:r>
              <a:rPr lang="zh-CN" altLang="en-US" sz="1800" dirty="0"/>
              <a:t> </a:t>
            </a:r>
            <a:r>
              <a:rPr lang="en-US" altLang="zh-CN" sz="1800" dirty="0"/>
              <a:t>Module</a:t>
            </a:r>
          </a:p>
          <a:p>
            <a:pPr>
              <a:lnSpc>
                <a:spcPct val="150000"/>
              </a:lnSpc>
            </a:pPr>
            <a:r>
              <a:rPr lang="zh-CN" altLang="en" sz="1800" dirty="0"/>
              <a:t>自带</a:t>
            </a:r>
            <a:r>
              <a:rPr lang="en" altLang="zh-CN" sz="1800" dirty="0"/>
              <a:t>Tree-shaking</a:t>
            </a:r>
          </a:p>
          <a:p>
            <a:pPr>
              <a:lnSpc>
                <a:spcPct val="150000"/>
              </a:lnSpc>
            </a:pPr>
            <a:r>
              <a:rPr lang="zh-CN" altLang="en" sz="1800" dirty="0"/>
              <a:t>轻量</a:t>
            </a:r>
            <a:r>
              <a:rPr lang="zh-CN" altLang="en-US" sz="1800" dirty="0"/>
              <a:t>，易用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更快，更小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" sz="1800" dirty="0"/>
              <a:t>生态</a:t>
            </a:r>
            <a:r>
              <a:rPr lang="zh-CN" altLang="en-US" sz="1800" dirty="0"/>
              <a:t>良好</a:t>
            </a:r>
            <a:endParaRPr lang="en-US" altLang="zh-CN" sz="1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AC1AE9-C1EE-6642-8DD1-607762747D02}"/>
              </a:ext>
            </a:extLst>
          </p:cNvPr>
          <p:cNvSpPr/>
          <p:nvPr/>
        </p:nvSpPr>
        <p:spPr>
          <a:xfrm>
            <a:off x="2922798" y="1294511"/>
            <a:ext cx="8599277" cy="4310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" altLang="zh-CN" dirty="0">
                <a:latin typeface=".AppleSystemUIFont"/>
              </a:rPr>
              <a:t>rollup-plugin-node-resolve</a:t>
            </a:r>
            <a:r>
              <a:rPr lang="zh-CN" altLang="en-US" dirty="0">
                <a:latin typeface=".AppleSystemUIFont"/>
              </a:rPr>
              <a:t>：加载在 </a:t>
            </a:r>
            <a:r>
              <a:rPr lang="en" altLang="zh-CN" dirty="0" err="1">
                <a:latin typeface=".AppleSystemUIFont"/>
              </a:rPr>
              <a:t>node_modules</a:t>
            </a:r>
            <a:r>
              <a:rPr lang="en" altLang="zh-CN" dirty="0">
                <a:latin typeface=".AppleSystemUIFont"/>
              </a:rPr>
              <a:t> </a:t>
            </a:r>
            <a:r>
              <a:rPr lang="zh-CN" altLang="en-US" dirty="0">
                <a:latin typeface=".AppleSystemUIFont"/>
              </a:rPr>
              <a:t>中的第三方模块</a:t>
            </a:r>
            <a:endParaRPr lang="en-US" altLang="zh-CN" dirty="0">
              <a:latin typeface=".AppleSystemUIFont"/>
            </a:endParaRPr>
          </a:p>
          <a:p>
            <a:pPr>
              <a:lnSpc>
                <a:spcPct val="200000"/>
              </a:lnSpc>
            </a:pPr>
            <a:r>
              <a:rPr lang="en" altLang="zh-CN" dirty="0">
                <a:latin typeface=".AppleSystemUIFont"/>
              </a:rPr>
              <a:t>rollup-plugin-</a:t>
            </a:r>
            <a:r>
              <a:rPr lang="en" altLang="zh-CN" dirty="0" err="1">
                <a:latin typeface=".AppleSystemUIFont"/>
              </a:rPr>
              <a:t>commonjs</a:t>
            </a:r>
            <a:r>
              <a:rPr lang="zh-CN" altLang="en-US" dirty="0">
                <a:latin typeface=".AppleSystemUIFont"/>
              </a:rPr>
              <a:t> ：将 </a:t>
            </a:r>
            <a:r>
              <a:rPr lang="en" altLang="zh-CN" dirty="0" err="1">
                <a:latin typeface=".AppleSystemUIFont"/>
              </a:rPr>
              <a:t>CommonJS</a:t>
            </a:r>
            <a:r>
              <a:rPr lang="en" altLang="zh-CN" dirty="0">
                <a:latin typeface=".AppleSystemUIFont"/>
              </a:rPr>
              <a:t> </a:t>
            </a:r>
            <a:r>
              <a:rPr lang="zh-CN" altLang="en-US" dirty="0">
                <a:latin typeface=".AppleSystemUIFont"/>
              </a:rPr>
              <a:t>模块转换为 </a:t>
            </a:r>
            <a:r>
              <a:rPr lang="en" altLang="zh-CN" dirty="0">
                <a:latin typeface=".AppleSystemUIFont"/>
              </a:rPr>
              <a:t>ES6,</a:t>
            </a:r>
            <a:r>
              <a:rPr lang="zh-CN" altLang="en-US" dirty="0">
                <a:latin typeface=".AppleSystemUIFont"/>
              </a:rPr>
              <a:t>来为 </a:t>
            </a:r>
            <a:r>
              <a:rPr lang="en" altLang="zh-CN" dirty="0">
                <a:latin typeface=".AppleSystemUIFont"/>
              </a:rPr>
              <a:t>Rollup </a:t>
            </a:r>
            <a:r>
              <a:rPr lang="zh-CN" altLang="en-US" dirty="0">
                <a:latin typeface=".AppleSystemUIFont"/>
              </a:rPr>
              <a:t>获得兼容</a:t>
            </a:r>
            <a:endParaRPr lang="en-US" altLang="zh-CN" dirty="0">
              <a:latin typeface=".AppleSystemUIFont"/>
            </a:endParaRPr>
          </a:p>
          <a:p>
            <a:pPr>
              <a:lnSpc>
                <a:spcPct val="200000"/>
              </a:lnSpc>
            </a:pPr>
            <a:r>
              <a:rPr lang="en" altLang="zh-CN" dirty="0">
                <a:latin typeface=".AppleSystemUIFont"/>
              </a:rPr>
              <a:t>rollup-plugin-babel</a:t>
            </a:r>
          </a:p>
          <a:p>
            <a:pPr>
              <a:lnSpc>
                <a:spcPct val="200000"/>
              </a:lnSpc>
            </a:pPr>
            <a:r>
              <a:rPr lang="en" altLang="zh-CN" dirty="0">
                <a:latin typeface=".AppleSystemUIFont"/>
              </a:rPr>
              <a:t>rollup-plugin-typescript2</a:t>
            </a:r>
            <a:r>
              <a:rPr lang="zh-CN" altLang="en-US" dirty="0">
                <a:latin typeface=".AppleSystemUIFont"/>
              </a:rPr>
              <a:t>：编译</a:t>
            </a:r>
            <a:r>
              <a:rPr lang="en-US" altLang="zh-CN" dirty="0" err="1">
                <a:latin typeface=".AppleSystemUIFont"/>
              </a:rPr>
              <a:t>ts</a:t>
            </a:r>
            <a:r>
              <a:rPr lang="zh-CN" altLang="en-US" dirty="0">
                <a:latin typeface=".AppleSystemUIFont"/>
              </a:rPr>
              <a:t>代码并抛出编译错误</a:t>
            </a:r>
            <a:endParaRPr lang="en-US" altLang="zh-CN" dirty="0">
              <a:latin typeface=".AppleSystemUIFont"/>
            </a:endParaRPr>
          </a:p>
          <a:p>
            <a:pPr>
              <a:lnSpc>
                <a:spcPct val="200000"/>
              </a:lnSpc>
            </a:pPr>
            <a:r>
              <a:rPr lang="en" altLang="zh-CN" dirty="0">
                <a:latin typeface=".AppleSystemUIFont"/>
              </a:rPr>
              <a:t>rollup-plugin-terser</a:t>
            </a:r>
            <a:r>
              <a:rPr lang="zh-CN" altLang="en-US" dirty="0">
                <a:latin typeface=".AppleSystemUIFont"/>
              </a:rPr>
              <a:t> ：代码压缩</a:t>
            </a:r>
            <a:endParaRPr lang="en-US" altLang="zh-CN" dirty="0">
              <a:latin typeface=".AppleSystemUIFont"/>
            </a:endParaRPr>
          </a:p>
          <a:p>
            <a:pPr>
              <a:lnSpc>
                <a:spcPct val="200000"/>
              </a:lnSpc>
            </a:pPr>
            <a:r>
              <a:rPr lang="en" altLang="zh-CN" dirty="0">
                <a:latin typeface=".AppleSystemUIFont"/>
              </a:rPr>
              <a:t>rollup-plugin-replace</a:t>
            </a:r>
            <a:r>
              <a:rPr lang="zh-CN" altLang="en-US" dirty="0">
                <a:latin typeface=".AppleSystemUIFont"/>
              </a:rPr>
              <a:t> ：查找替换，如环境变量</a:t>
            </a:r>
            <a:endParaRPr lang="en-US" altLang="zh-CN" dirty="0">
              <a:latin typeface=".AppleSystemUIFont"/>
            </a:endParaRPr>
          </a:p>
          <a:p>
            <a:pPr>
              <a:lnSpc>
                <a:spcPct val="200000"/>
              </a:lnSpc>
            </a:pPr>
            <a:r>
              <a:rPr lang="en" altLang="zh-CN" dirty="0">
                <a:latin typeface=".AppleSystemUIFont"/>
              </a:rPr>
              <a:t>rollup-plugin-alias</a:t>
            </a:r>
            <a:r>
              <a:rPr lang="zh-CN" altLang="en-US" dirty="0">
                <a:latin typeface=".AppleSystemUIFont"/>
              </a:rPr>
              <a:t> ：模块别名</a:t>
            </a:r>
            <a:endParaRPr lang="en" altLang="zh-CN" dirty="0"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4269798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3300"/>
                </a:solidFill>
              </a:rPr>
              <a:t>如何开始</a:t>
            </a:r>
            <a:r>
              <a:rPr lang="en-US" altLang="zh-CN" sz="2400" dirty="0">
                <a:solidFill>
                  <a:srgbClr val="CC3300"/>
                </a:solidFill>
                <a:sym typeface="+mn-ea"/>
              </a:rPr>
              <a:t>——</a:t>
            </a:r>
            <a:r>
              <a:rPr lang="zh-CN" altLang="en-US" sz="2400" dirty="0">
                <a:solidFill>
                  <a:srgbClr val="CC3300"/>
                </a:solidFill>
              </a:rPr>
              <a:t>持续集成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19688D2-E747-C045-A8A0-302ACE73C701}"/>
              </a:ext>
            </a:extLst>
          </p:cNvPr>
          <p:cNvSpPr/>
          <p:nvPr/>
        </p:nvSpPr>
        <p:spPr>
          <a:xfrm>
            <a:off x="4536504" y="287759"/>
            <a:ext cx="698557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b="1" dirty="0">
                <a:solidFill>
                  <a:srgbClr val="CC7832"/>
                </a:solidFill>
              </a:rPr>
              <a:t>language: </a:t>
            </a:r>
            <a:r>
              <a:rPr lang="en" altLang="zh-CN" sz="1600" dirty="0" err="1"/>
              <a:t>node_js</a:t>
            </a:r>
            <a:r>
              <a:rPr lang="zh-CN" altLang="en-US" sz="1600" dirty="0"/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指定运行环境</a:t>
            </a:r>
            <a:br>
              <a:rPr lang="en" altLang="zh-CN" sz="1600" dirty="0"/>
            </a:br>
            <a:r>
              <a:rPr lang="en" altLang="zh-CN" sz="1600" b="1" dirty="0" err="1">
                <a:solidFill>
                  <a:srgbClr val="CC7832"/>
                </a:solidFill>
              </a:rPr>
              <a:t>sudo</a:t>
            </a:r>
            <a:r>
              <a:rPr lang="en" altLang="zh-CN" sz="1600" b="1" dirty="0">
                <a:solidFill>
                  <a:srgbClr val="CC7832"/>
                </a:solidFill>
              </a:rPr>
              <a:t>: </a:t>
            </a:r>
            <a:r>
              <a:rPr lang="en" altLang="zh-CN" sz="1600" dirty="0"/>
              <a:t>false</a:t>
            </a:r>
            <a:r>
              <a:rPr lang="zh-CN" altLang="en-US" sz="1600" dirty="0"/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 无需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sudo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权限</a:t>
            </a:r>
            <a:br>
              <a:rPr lang="en" altLang="zh-CN" sz="1600" dirty="0"/>
            </a:br>
            <a:r>
              <a:rPr lang="en" altLang="zh-CN" sz="1600" b="1" dirty="0" err="1">
                <a:solidFill>
                  <a:srgbClr val="CC7832"/>
                </a:solidFill>
              </a:rPr>
              <a:t>node_js</a:t>
            </a:r>
            <a:r>
              <a:rPr lang="en" altLang="zh-CN" sz="1600" b="1" dirty="0">
                <a:solidFill>
                  <a:srgbClr val="CC7832"/>
                </a:solidFill>
              </a:rPr>
              <a:t>:</a:t>
            </a:r>
            <a:r>
              <a:rPr lang="zh-CN" altLang="en-US" sz="1600" b="1" dirty="0">
                <a:solidFill>
                  <a:srgbClr val="CC7832"/>
                </a:solidFill>
              </a:rPr>
              <a:t>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指定 </a:t>
            </a:r>
            <a:r>
              <a:rPr lang="en" altLang="zh-CN" sz="1400" dirty="0">
                <a:solidFill>
                  <a:schemeClr val="bg1">
                    <a:lumMod val="50000"/>
                  </a:schemeClr>
                </a:solidFill>
              </a:rPr>
              <a:t>Node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版本</a:t>
            </a:r>
            <a:br>
              <a:rPr lang="en" altLang="zh-CN" sz="1600" b="1" dirty="0">
                <a:solidFill>
                  <a:srgbClr val="CC7832"/>
                </a:solidFill>
              </a:rPr>
            </a:br>
            <a:r>
              <a:rPr lang="en" altLang="zh-CN" sz="1600" b="1" dirty="0">
                <a:solidFill>
                  <a:srgbClr val="CC7832"/>
                </a:solidFill>
              </a:rPr>
              <a:t>  </a:t>
            </a:r>
            <a:r>
              <a:rPr lang="en" altLang="zh-CN" sz="1600" dirty="0"/>
              <a:t>- </a:t>
            </a:r>
            <a:r>
              <a:rPr lang="en" altLang="zh-CN" sz="1600" dirty="0">
                <a:solidFill>
                  <a:srgbClr val="6A8759"/>
                </a:solidFill>
              </a:rPr>
              <a:t>“10”</a:t>
            </a:r>
            <a:br>
              <a:rPr lang="en" altLang="zh-CN" sz="1600" dirty="0">
                <a:solidFill>
                  <a:srgbClr val="6A8759"/>
                </a:solidFill>
              </a:rPr>
            </a:br>
            <a:r>
              <a:rPr lang="en" altLang="zh-CN" sz="1600" b="1" dirty="0">
                <a:solidFill>
                  <a:srgbClr val="CC7832"/>
                </a:solidFill>
              </a:rPr>
              <a:t>cache:</a:t>
            </a:r>
            <a:r>
              <a:rPr lang="zh-CN" altLang="en-US" sz="1600" b="1" dirty="0">
                <a:solidFill>
                  <a:srgbClr val="CC7832"/>
                </a:solidFill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指定缓存模块，可加快编译速度</a:t>
            </a:r>
            <a:br>
              <a:rPr lang="en" altLang="zh-CN" sz="1600" b="1" dirty="0">
                <a:solidFill>
                  <a:srgbClr val="CC7832"/>
                </a:solidFill>
              </a:rPr>
            </a:br>
            <a:r>
              <a:rPr lang="en" altLang="zh-CN" sz="1600" b="1" dirty="0">
                <a:solidFill>
                  <a:srgbClr val="CC7832"/>
                </a:solidFill>
              </a:rPr>
              <a:t>  directories:</a:t>
            </a:r>
            <a:br>
              <a:rPr lang="en" altLang="zh-CN" sz="1600" b="1" dirty="0">
                <a:solidFill>
                  <a:srgbClr val="CC7832"/>
                </a:solidFill>
              </a:rPr>
            </a:br>
            <a:r>
              <a:rPr lang="en" altLang="zh-CN" sz="1600" b="1" dirty="0">
                <a:solidFill>
                  <a:srgbClr val="CC7832"/>
                </a:solidFill>
              </a:rPr>
              <a:t>  </a:t>
            </a:r>
            <a:r>
              <a:rPr lang="en" altLang="zh-CN" sz="1600" dirty="0"/>
              <a:t>- </a:t>
            </a:r>
            <a:r>
              <a:rPr lang="en" altLang="zh-CN" sz="1600" dirty="0" err="1"/>
              <a:t>node_modules</a:t>
            </a:r>
            <a:br>
              <a:rPr lang="en" altLang="zh-CN" sz="1600" dirty="0"/>
            </a:br>
            <a:r>
              <a:rPr lang="en" altLang="zh-CN" sz="1600" b="1" dirty="0">
                <a:solidFill>
                  <a:srgbClr val="CC7832"/>
                </a:solidFill>
              </a:rPr>
              <a:t>jobs:</a:t>
            </a:r>
            <a:r>
              <a:rPr lang="zh-CN" altLang="en-US" sz="1600" b="1" dirty="0">
                <a:solidFill>
                  <a:srgbClr val="CC7832"/>
                </a:solidFill>
              </a:rPr>
              <a:t>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执行不同的</a:t>
            </a:r>
            <a:r>
              <a:rPr lang="en" altLang="zh-CN" sz="1400" dirty="0">
                <a:solidFill>
                  <a:schemeClr val="bg1">
                    <a:lumMod val="50000"/>
                  </a:schemeClr>
                </a:solidFill>
              </a:rPr>
              <a:t>build stage</a:t>
            </a:r>
            <a:br>
              <a:rPr lang="en" altLang="zh-CN" sz="1600" b="1" dirty="0">
                <a:solidFill>
                  <a:srgbClr val="CC7832"/>
                </a:solidFill>
              </a:rPr>
            </a:br>
            <a:r>
              <a:rPr lang="en" altLang="zh-CN" sz="1600" b="1" dirty="0">
                <a:solidFill>
                  <a:srgbClr val="CC7832"/>
                </a:solidFill>
              </a:rPr>
              <a:t>  include:</a:t>
            </a:r>
            <a:br>
              <a:rPr lang="en" altLang="zh-CN" sz="1600" b="1" dirty="0">
                <a:solidFill>
                  <a:srgbClr val="CC7832"/>
                </a:solidFill>
              </a:rPr>
            </a:br>
            <a:r>
              <a:rPr lang="en" altLang="zh-CN" sz="1600" b="1" dirty="0">
                <a:solidFill>
                  <a:srgbClr val="CC7832"/>
                </a:solidFill>
              </a:rPr>
              <a:t>    </a:t>
            </a:r>
            <a:r>
              <a:rPr lang="en" altLang="zh-CN" sz="1600" dirty="0"/>
              <a:t>- </a:t>
            </a:r>
            <a:r>
              <a:rPr lang="en" altLang="zh-CN" sz="1600" b="1" dirty="0">
                <a:solidFill>
                  <a:srgbClr val="CC7832"/>
                </a:solidFill>
              </a:rPr>
              <a:t>stage: </a:t>
            </a:r>
            <a:r>
              <a:rPr lang="en" altLang="zh-CN" sz="1600" dirty="0"/>
              <a:t>test</a:t>
            </a:r>
            <a:br>
              <a:rPr lang="en" altLang="zh-CN" sz="1600" dirty="0"/>
            </a:br>
            <a:r>
              <a:rPr lang="en" altLang="zh-CN" sz="1600" dirty="0"/>
              <a:t>      </a:t>
            </a:r>
            <a:r>
              <a:rPr lang="en" altLang="zh-CN" sz="1600" b="1" dirty="0">
                <a:solidFill>
                  <a:srgbClr val="CC7832"/>
                </a:solidFill>
              </a:rPr>
              <a:t>script:</a:t>
            </a:r>
            <a:br>
              <a:rPr lang="en" altLang="zh-CN" sz="1600" b="1" dirty="0">
                <a:solidFill>
                  <a:srgbClr val="CC7832"/>
                </a:solidFill>
              </a:rPr>
            </a:br>
            <a:r>
              <a:rPr lang="en" altLang="zh-CN" sz="1600" b="1" dirty="0">
                <a:solidFill>
                  <a:srgbClr val="CC7832"/>
                </a:solidFill>
              </a:rPr>
              <a:t>        </a:t>
            </a:r>
            <a:r>
              <a:rPr lang="en" altLang="zh-CN" sz="1600" dirty="0"/>
              <a:t>- </a:t>
            </a:r>
            <a:r>
              <a:rPr lang="en" altLang="zh-CN" sz="1600" dirty="0" err="1"/>
              <a:t>npm</a:t>
            </a:r>
            <a:r>
              <a:rPr lang="en" altLang="zh-CN" sz="1600" dirty="0"/>
              <a:t> </a:t>
            </a:r>
            <a:r>
              <a:rPr lang="en" altLang="zh-CN" sz="1600" dirty="0" err="1"/>
              <a:t>i</a:t>
            </a:r>
            <a:br>
              <a:rPr lang="en" altLang="zh-CN" sz="1600" dirty="0"/>
            </a:br>
            <a:r>
              <a:rPr lang="en" altLang="zh-CN" sz="1600" dirty="0"/>
              <a:t>        - </a:t>
            </a:r>
            <a:r>
              <a:rPr lang="en" altLang="zh-CN" sz="1600" dirty="0" err="1"/>
              <a:t>travis_wait</a:t>
            </a:r>
            <a:r>
              <a:rPr lang="en" altLang="zh-CN" sz="1600" dirty="0"/>
              <a:t> 30 </a:t>
            </a:r>
            <a:r>
              <a:rPr lang="en" altLang="zh-CN" sz="1600" dirty="0" err="1"/>
              <a:t>npm</a:t>
            </a:r>
            <a:r>
              <a:rPr lang="en" altLang="zh-CN" sz="1600" dirty="0"/>
              <a:t> run bootstrap</a:t>
            </a:r>
            <a:r>
              <a:rPr lang="zh-CN" altLang="en-US" sz="1600" dirty="0"/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 安装关联依赖，等等时间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30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分钟</a:t>
            </a:r>
            <a:br>
              <a:rPr lang="en" altLang="zh-CN" sz="1600" dirty="0"/>
            </a:br>
            <a:r>
              <a:rPr lang="en" altLang="zh-CN" sz="1600" dirty="0"/>
              <a:t>        - </a:t>
            </a:r>
            <a:r>
              <a:rPr lang="en" altLang="zh-CN" sz="1600" dirty="0" err="1"/>
              <a:t>npm</a:t>
            </a:r>
            <a:r>
              <a:rPr lang="en" altLang="zh-CN" sz="1600" dirty="0"/>
              <a:t> run build</a:t>
            </a:r>
            <a:r>
              <a:rPr lang="zh-CN" altLang="en-US" sz="1600" dirty="0"/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 打包编译各个子包</a:t>
            </a:r>
            <a:br>
              <a:rPr lang="en" altLang="zh-CN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" altLang="zh-CN" sz="1600" dirty="0"/>
              <a:t>        - </a:t>
            </a:r>
            <a:r>
              <a:rPr lang="en" altLang="zh-CN" sz="1600" dirty="0" err="1"/>
              <a:t>npm</a:t>
            </a:r>
            <a:r>
              <a:rPr lang="en" altLang="zh-CN" sz="1600" dirty="0"/>
              <a:t> run </a:t>
            </a:r>
            <a:r>
              <a:rPr lang="en" altLang="zh-CN" sz="1600" dirty="0" err="1"/>
              <a:t>test:ci</a:t>
            </a:r>
            <a:r>
              <a:rPr lang="zh-CN" altLang="en-US" sz="1600" dirty="0"/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 单元测试，并通过</a:t>
            </a:r>
            <a:r>
              <a:rPr lang="en" altLang="zh-CN" sz="1400" dirty="0">
                <a:solidFill>
                  <a:schemeClr val="bg1">
                    <a:lumMod val="50000"/>
                  </a:schemeClr>
                </a:solidFill>
              </a:rPr>
              <a:t>coveralls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生成覆盖率报告</a:t>
            </a:r>
            <a:br>
              <a:rPr lang="en" altLang="zh-CN" sz="1600" dirty="0"/>
            </a:br>
            <a:r>
              <a:rPr lang="en" altLang="zh-CN" sz="1600" dirty="0"/>
              <a:t>    - </a:t>
            </a:r>
            <a:r>
              <a:rPr lang="en" altLang="zh-CN" sz="1600" b="1" dirty="0">
                <a:solidFill>
                  <a:srgbClr val="CC7832"/>
                </a:solidFill>
              </a:rPr>
              <a:t>stage: </a:t>
            </a:r>
            <a:r>
              <a:rPr lang="en" altLang="zh-CN" sz="1600" dirty="0"/>
              <a:t>publish</a:t>
            </a:r>
            <a:br>
              <a:rPr lang="en" altLang="zh-CN" sz="1600" dirty="0"/>
            </a:br>
            <a:r>
              <a:rPr lang="en" altLang="zh-CN" sz="1600" dirty="0"/>
              <a:t>      </a:t>
            </a:r>
            <a:r>
              <a:rPr lang="en" altLang="zh-CN" sz="1600" b="1" dirty="0">
                <a:solidFill>
                  <a:srgbClr val="CC7832"/>
                </a:solidFill>
              </a:rPr>
              <a:t>if: </a:t>
            </a:r>
            <a:r>
              <a:rPr lang="en" altLang="zh-CN" sz="1600" dirty="0"/>
              <a:t>(branch = master) AND (NOT (type IN (</a:t>
            </a:r>
            <a:r>
              <a:rPr lang="en" altLang="zh-CN" sz="1600" dirty="0" err="1"/>
              <a:t>pull_request</a:t>
            </a:r>
            <a:r>
              <a:rPr lang="en" altLang="zh-CN" sz="1600" dirty="0"/>
              <a:t>)))</a:t>
            </a:r>
            <a:r>
              <a:rPr lang="en-US" altLang="zh-CN" sz="1600" dirty="0"/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 仅主干进行文档部署</a:t>
            </a:r>
            <a:br>
              <a:rPr lang="en" altLang="zh-CN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" altLang="zh-CN" sz="1600" dirty="0"/>
              <a:t>      </a:t>
            </a:r>
            <a:r>
              <a:rPr lang="en" altLang="zh-CN" sz="1600" b="1" dirty="0">
                <a:solidFill>
                  <a:srgbClr val="CC7832"/>
                </a:solidFill>
              </a:rPr>
              <a:t>script: </a:t>
            </a:r>
            <a:r>
              <a:rPr lang="en" altLang="zh-CN" sz="1600" dirty="0" err="1"/>
              <a:t>npm</a:t>
            </a:r>
            <a:r>
              <a:rPr lang="en" altLang="zh-CN" sz="1600" dirty="0"/>
              <a:t> run </a:t>
            </a:r>
            <a:r>
              <a:rPr lang="en" altLang="zh-CN" sz="1600" dirty="0" err="1"/>
              <a:t>build:docs</a:t>
            </a:r>
            <a:r>
              <a:rPr lang="zh-CN" altLang="en-US" sz="1600" dirty="0"/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 构建静态文档</a:t>
            </a:r>
            <a:br>
              <a:rPr lang="en" altLang="zh-CN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" altLang="zh-CN" sz="1600" dirty="0"/>
              <a:t>      </a:t>
            </a:r>
            <a:r>
              <a:rPr lang="en" altLang="zh-CN" sz="1600" b="1" dirty="0">
                <a:solidFill>
                  <a:srgbClr val="CC7832"/>
                </a:solidFill>
              </a:rPr>
              <a:t>deploy:</a:t>
            </a:r>
            <a:br>
              <a:rPr lang="en" altLang="zh-CN" sz="1600" b="1" dirty="0">
                <a:solidFill>
                  <a:srgbClr val="CC7832"/>
                </a:solidFill>
              </a:rPr>
            </a:br>
            <a:r>
              <a:rPr lang="en" altLang="zh-CN" sz="1600" b="1" dirty="0">
                <a:solidFill>
                  <a:srgbClr val="CC7832"/>
                </a:solidFill>
              </a:rPr>
              <a:t>        </a:t>
            </a:r>
            <a:r>
              <a:rPr lang="en" altLang="zh-CN" sz="1600" dirty="0"/>
              <a:t>- </a:t>
            </a:r>
            <a:r>
              <a:rPr lang="en" altLang="zh-CN" sz="1600" b="1" dirty="0">
                <a:solidFill>
                  <a:srgbClr val="CC7832"/>
                </a:solidFill>
              </a:rPr>
              <a:t>provider: </a:t>
            </a:r>
            <a:r>
              <a:rPr lang="en" altLang="zh-CN" sz="1600" dirty="0"/>
              <a:t>pages</a:t>
            </a:r>
            <a:r>
              <a:rPr lang="zh-CN" altLang="en-US" sz="1600" dirty="0"/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travis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为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githubpages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提供的快捷部署功能</a:t>
            </a:r>
            <a:br>
              <a:rPr lang="en" altLang="zh-CN" sz="1600" dirty="0"/>
            </a:br>
            <a:r>
              <a:rPr lang="en" altLang="zh-CN" sz="1600" dirty="0"/>
              <a:t>          </a:t>
            </a:r>
            <a:r>
              <a:rPr lang="en" altLang="zh-CN" sz="1600" b="1" dirty="0">
                <a:solidFill>
                  <a:srgbClr val="CC7832"/>
                </a:solidFill>
              </a:rPr>
              <a:t>skip</a:t>
            </a:r>
            <a:r>
              <a:rPr lang="en-US" altLang="zh-CN" sz="1600" b="1" dirty="0">
                <a:solidFill>
                  <a:srgbClr val="CC7832"/>
                </a:solidFill>
              </a:rPr>
              <a:t>_</a:t>
            </a:r>
            <a:r>
              <a:rPr lang="en" altLang="zh-CN" sz="1600" b="1" dirty="0">
                <a:solidFill>
                  <a:srgbClr val="CC7832"/>
                </a:solidFill>
              </a:rPr>
              <a:t>cleanup: </a:t>
            </a:r>
            <a:r>
              <a:rPr lang="en" altLang="zh-CN" sz="1600" dirty="0"/>
              <a:t>true</a:t>
            </a:r>
            <a:r>
              <a:rPr lang="zh-CN" altLang="en-US" sz="1600" dirty="0"/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防止</a:t>
            </a:r>
            <a:r>
              <a:rPr lang="en" altLang="zh-CN" sz="1400" dirty="0">
                <a:solidFill>
                  <a:schemeClr val="bg1">
                    <a:lumMod val="50000"/>
                  </a:schemeClr>
                </a:solidFill>
              </a:rPr>
              <a:t>Travis CI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重置工作目录</a:t>
            </a:r>
            <a:br>
              <a:rPr lang="en" altLang="zh-CN" sz="1600" dirty="0"/>
            </a:br>
            <a:r>
              <a:rPr lang="en" altLang="zh-CN" sz="1600" dirty="0"/>
              <a:t>          </a:t>
            </a:r>
            <a:r>
              <a:rPr lang="en" altLang="zh-CN" sz="1600" b="1" dirty="0" err="1">
                <a:solidFill>
                  <a:srgbClr val="CC7832"/>
                </a:solidFill>
              </a:rPr>
              <a:t>github</a:t>
            </a:r>
            <a:r>
              <a:rPr lang="en" altLang="zh-CN" sz="1600" b="1" dirty="0">
                <a:solidFill>
                  <a:srgbClr val="CC7832"/>
                </a:solidFill>
              </a:rPr>
              <a:t>-token: </a:t>
            </a:r>
            <a:r>
              <a:rPr lang="en" altLang="zh-CN" sz="1600" dirty="0"/>
              <a:t>$GITHUB_TOKEN</a:t>
            </a:r>
            <a:r>
              <a:rPr lang="zh-CN" altLang="en-US" sz="1600" dirty="0"/>
              <a:t>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中生成，并在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travis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中设置为全局变量</a:t>
            </a:r>
            <a:br>
              <a:rPr lang="en" altLang="zh-CN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" altLang="zh-CN" sz="1600" dirty="0"/>
              <a:t>          </a:t>
            </a:r>
            <a:r>
              <a:rPr lang="en" altLang="zh-CN" sz="1600" b="1" dirty="0">
                <a:solidFill>
                  <a:srgbClr val="CC7832"/>
                </a:solidFill>
              </a:rPr>
              <a:t>local-</a:t>
            </a:r>
            <a:r>
              <a:rPr lang="en" altLang="zh-CN" sz="1600" b="1" dirty="0" err="1">
                <a:solidFill>
                  <a:srgbClr val="CC7832"/>
                </a:solidFill>
              </a:rPr>
              <a:t>dir</a:t>
            </a:r>
            <a:r>
              <a:rPr lang="en" altLang="zh-CN" sz="1600" b="1" dirty="0">
                <a:solidFill>
                  <a:srgbClr val="CC7832"/>
                </a:solidFill>
              </a:rPr>
              <a:t>: </a:t>
            </a:r>
            <a:r>
              <a:rPr lang="en" altLang="zh-CN" sz="1600" dirty="0"/>
              <a:t>docs/.</a:t>
            </a:r>
            <a:r>
              <a:rPr lang="en" altLang="zh-CN" sz="1600" dirty="0" err="1"/>
              <a:t>vuepress</a:t>
            </a:r>
            <a:r>
              <a:rPr lang="en" altLang="zh-CN" sz="1600" dirty="0"/>
              <a:t>/</a:t>
            </a:r>
            <a:r>
              <a:rPr lang="en" altLang="zh-CN" sz="1600" dirty="0" err="1"/>
              <a:t>dist</a:t>
            </a:r>
            <a:endParaRPr lang="en" altLang="zh-CN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7CCB4F-D188-5049-8E71-94E5481280AA}"/>
              </a:ext>
            </a:extLst>
          </p:cNvPr>
          <p:cNvSpPr/>
          <p:nvPr/>
        </p:nvSpPr>
        <p:spPr>
          <a:xfrm>
            <a:off x="0" y="1647155"/>
            <a:ext cx="4536504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定义：持续集成指的是只要代码有变更，就自动运行构建和测试，反馈运行结果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5ABE31-B772-3D46-AE58-D0FC0501E2A0}"/>
              </a:ext>
            </a:extLst>
          </p:cNvPr>
          <p:cNvSpPr/>
          <p:nvPr/>
        </p:nvSpPr>
        <p:spPr>
          <a:xfrm>
            <a:off x="-20705" y="3393653"/>
            <a:ext cx="4824536" cy="2122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1.</a:t>
            </a:r>
            <a:r>
              <a:rPr lang="zh-CN" altLang="en-US" sz="1800" dirty="0"/>
              <a:t>每次代码的小幅变更，就能看到运行结果，从而不断累积小的变更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/>
              <a:t>2.</a:t>
            </a:r>
            <a:r>
              <a:rPr lang="zh-CN" altLang="en-US" sz="1800" dirty="0"/>
              <a:t>快速发现错误，防止分支大幅偏离主干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/>
              <a:t>3.</a:t>
            </a:r>
            <a:r>
              <a:rPr lang="zh-CN" altLang="en-US" sz="1800" dirty="0"/>
              <a:t>持续集成并不能消除</a:t>
            </a:r>
            <a:r>
              <a:rPr lang="en" altLang="zh-CN" sz="1800" dirty="0"/>
              <a:t>Bug</a:t>
            </a:r>
            <a:r>
              <a:rPr lang="zh-CN" altLang="en" sz="1800" dirty="0"/>
              <a:t>，</a:t>
            </a:r>
            <a:r>
              <a:rPr lang="zh-CN" altLang="en-US" sz="1800" dirty="0"/>
              <a:t>而是让它们非常容易发现和改正。</a:t>
            </a:r>
          </a:p>
        </p:txBody>
      </p:sp>
    </p:spTree>
    <p:extLst>
      <p:ext uri="{BB962C8B-B14F-4D97-AF65-F5344CB8AC3E}">
        <p14:creationId xmlns:p14="http://schemas.microsoft.com/office/powerpoint/2010/main" val="343072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C3300"/>
                </a:solidFill>
                <a:sym typeface="+mn-ea"/>
              </a:rPr>
              <a:t>公共项目有什么特点？</a:t>
            </a:r>
            <a:endParaRPr kumimoji="1" lang="zh-CN" altLang="en-US" dirty="0">
              <a:solidFill>
                <a:srgbClr val="CC3300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D98E3D5-097A-9B4D-A4DF-C02215AD9E3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694111" y="1800247"/>
            <a:ext cx="5245734" cy="776093"/>
            <a:chOff x="1016148" y="3196940"/>
            <a:chExt cx="4625114" cy="684378"/>
          </a:xfrm>
        </p:grpSpPr>
        <p:sp>
          <p:nvSpPr>
            <p:cNvPr id="4" name="MH_Other_1">
              <a:extLst>
                <a:ext uri="{FF2B5EF4-FFF2-40B4-BE49-F238E27FC236}">
                  <a16:creationId xmlns:a16="http://schemas.microsoft.com/office/drawing/2014/main" id="{3FF65B5E-D8B5-1C43-A106-95BD5ED7989E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016148" y="3295975"/>
              <a:ext cx="418868" cy="585343"/>
            </a:xfrm>
            <a:custGeom>
              <a:avLst/>
              <a:gdLst>
                <a:gd name="connsiteX0" fmla="*/ 1102816 w 1383856"/>
                <a:gd name="connsiteY0" fmla="*/ 0 h 1933849"/>
                <a:gd name="connsiteX1" fmla="*/ 1383856 w 1383856"/>
                <a:gd name="connsiteY1" fmla="*/ 372951 h 1933849"/>
                <a:gd name="connsiteX2" fmla="*/ 1331288 w 1383856"/>
                <a:gd name="connsiteY2" fmla="*/ 372951 h 1933849"/>
                <a:gd name="connsiteX3" fmla="*/ 1094554 w 1383856"/>
                <a:gd name="connsiteY3" fmla="*/ 58794 h 1933849"/>
                <a:gd name="connsiteX4" fmla="*/ 58794 w 1383856"/>
                <a:gd name="connsiteY4" fmla="*/ 839295 h 1933849"/>
                <a:gd name="connsiteX5" fmla="*/ 839295 w 1383856"/>
                <a:gd name="connsiteY5" fmla="*/ 1875055 h 1933849"/>
                <a:gd name="connsiteX6" fmla="*/ 1256196 w 1383856"/>
                <a:gd name="connsiteY6" fmla="*/ 1560897 h 1933849"/>
                <a:gd name="connsiteX7" fmla="*/ 1325955 w 1383856"/>
                <a:gd name="connsiteY7" fmla="*/ 1560897 h 1933849"/>
                <a:gd name="connsiteX8" fmla="*/ 831032 w 1383856"/>
                <a:gd name="connsiteY8" fmla="*/ 1933849 h 1933849"/>
                <a:gd name="connsiteX9" fmla="*/ 0 w 1383856"/>
                <a:gd name="connsiteY9" fmla="*/ 831032 h 193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3856" h="1933849">
                  <a:moveTo>
                    <a:pt x="1102816" y="0"/>
                  </a:moveTo>
                  <a:lnTo>
                    <a:pt x="1383856" y="372951"/>
                  </a:lnTo>
                  <a:lnTo>
                    <a:pt x="1331288" y="372951"/>
                  </a:lnTo>
                  <a:lnTo>
                    <a:pt x="1094554" y="58794"/>
                  </a:lnTo>
                  <a:lnTo>
                    <a:pt x="58794" y="839295"/>
                  </a:lnTo>
                  <a:lnTo>
                    <a:pt x="839295" y="1875055"/>
                  </a:lnTo>
                  <a:lnTo>
                    <a:pt x="1256196" y="1560897"/>
                  </a:lnTo>
                  <a:lnTo>
                    <a:pt x="1325955" y="1560897"/>
                  </a:lnTo>
                  <a:lnTo>
                    <a:pt x="831032" y="1933849"/>
                  </a:lnTo>
                  <a:lnTo>
                    <a:pt x="0" y="831032"/>
                  </a:lnTo>
                  <a:close/>
                </a:path>
              </a:pathLst>
            </a:custGeom>
            <a:noFill/>
            <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txBody>
            <a:bodyPr lIns="237758" tIns="0" rIns="0" bIns="0" anchor="ctr">
              <a:normAutofit/>
            </a:bodyPr>
            <a:lstStyle/>
            <a:p>
              <a:pPr algn="r">
                <a:defRPr/>
              </a:pPr>
              <a:r>
                <a:rPr lang="en-US" altLang="zh-CN" sz="30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rPr>
                <a:t>1</a:t>
              </a:r>
              <a:endParaRPr lang="en-US" altLang="zh-CN" sz="3000" dirty="0" err="1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5" name="MH_SubTitle_1">
              <a:extLst>
                <a:ext uri="{FF2B5EF4-FFF2-40B4-BE49-F238E27FC236}">
                  <a16:creationId xmlns:a16="http://schemas.microsoft.com/office/drawing/2014/main" id="{8284CC3B-A045-964C-97B3-6D5E883974D9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536830" y="3196940"/>
              <a:ext cx="4104432" cy="557719"/>
            </a:xfrm>
            <a:prstGeom prst="rect">
              <a:avLst/>
            </a:prstGeom>
          </p:spPr>
          <p:txBody>
            <a:bodyPr lIns="0" tIns="0" rIns="0" bIns="0" anchor="ctr">
              <a:normAutofit/>
            </a:bodyPr>
            <a:lstStyle/>
            <a:p>
              <a:pPr algn="just">
                <a:defRPr/>
              </a:pPr>
              <a:r>
                <a:rPr lang="zh-CN" altLang="en-US" sz="18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解决业务痛点</a:t>
              </a:r>
              <a:endParaRPr sz="1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B0451F89-885B-FA4B-A7DB-6F204DA64CBB}"/>
              </a:ext>
            </a:extLst>
          </p:cNvPr>
          <p:cNvSpPr/>
          <p:nvPr/>
        </p:nvSpPr>
        <p:spPr>
          <a:xfrm>
            <a:off x="2169185" y="2232246"/>
            <a:ext cx="4811395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瞄准痛点，提供优秀的解决方案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为效率、质量、体验而生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0EF28A4-B78F-0F44-8BE1-A9310DD9EC2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694111" y="3784685"/>
            <a:ext cx="5245734" cy="776093"/>
            <a:chOff x="1016148" y="3196940"/>
            <a:chExt cx="4625114" cy="684378"/>
          </a:xfrm>
        </p:grpSpPr>
        <p:sp>
          <p:nvSpPr>
            <p:cNvPr id="8" name="MH_Other_1">
              <a:extLst>
                <a:ext uri="{FF2B5EF4-FFF2-40B4-BE49-F238E27FC236}">
                  <a16:creationId xmlns:a16="http://schemas.microsoft.com/office/drawing/2014/main" id="{F6C58128-3CFC-194F-A39D-072E4D196ACE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016148" y="3295975"/>
              <a:ext cx="418868" cy="585343"/>
            </a:xfrm>
            <a:custGeom>
              <a:avLst/>
              <a:gdLst>
                <a:gd name="connsiteX0" fmla="*/ 1102816 w 1383856"/>
                <a:gd name="connsiteY0" fmla="*/ 0 h 1933849"/>
                <a:gd name="connsiteX1" fmla="*/ 1383856 w 1383856"/>
                <a:gd name="connsiteY1" fmla="*/ 372951 h 1933849"/>
                <a:gd name="connsiteX2" fmla="*/ 1331288 w 1383856"/>
                <a:gd name="connsiteY2" fmla="*/ 372951 h 1933849"/>
                <a:gd name="connsiteX3" fmla="*/ 1094554 w 1383856"/>
                <a:gd name="connsiteY3" fmla="*/ 58794 h 1933849"/>
                <a:gd name="connsiteX4" fmla="*/ 58794 w 1383856"/>
                <a:gd name="connsiteY4" fmla="*/ 839295 h 1933849"/>
                <a:gd name="connsiteX5" fmla="*/ 839295 w 1383856"/>
                <a:gd name="connsiteY5" fmla="*/ 1875055 h 1933849"/>
                <a:gd name="connsiteX6" fmla="*/ 1256196 w 1383856"/>
                <a:gd name="connsiteY6" fmla="*/ 1560897 h 1933849"/>
                <a:gd name="connsiteX7" fmla="*/ 1325955 w 1383856"/>
                <a:gd name="connsiteY7" fmla="*/ 1560897 h 1933849"/>
                <a:gd name="connsiteX8" fmla="*/ 831032 w 1383856"/>
                <a:gd name="connsiteY8" fmla="*/ 1933849 h 1933849"/>
                <a:gd name="connsiteX9" fmla="*/ 0 w 1383856"/>
                <a:gd name="connsiteY9" fmla="*/ 831032 h 193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3856" h="1933849">
                  <a:moveTo>
                    <a:pt x="1102816" y="0"/>
                  </a:moveTo>
                  <a:lnTo>
                    <a:pt x="1383856" y="372951"/>
                  </a:lnTo>
                  <a:lnTo>
                    <a:pt x="1331288" y="372951"/>
                  </a:lnTo>
                  <a:lnTo>
                    <a:pt x="1094554" y="58794"/>
                  </a:lnTo>
                  <a:lnTo>
                    <a:pt x="58794" y="839295"/>
                  </a:lnTo>
                  <a:lnTo>
                    <a:pt x="839295" y="1875055"/>
                  </a:lnTo>
                  <a:lnTo>
                    <a:pt x="1256196" y="1560897"/>
                  </a:lnTo>
                  <a:lnTo>
                    <a:pt x="1325955" y="1560897"/>
                  </a:lnTo>
                  <a:lnTo>
                    <a:pt x="831032" y="1933849"/>
                  </a:lnTo>
                  <a:lnTo>
                    <a:pt x="0" y="831032"/>
                  </a:lnTo>
                  <a:close/>
                </a:path>
              </a:pathLst>
            </a:custGeom>
            <a:noFill/>
            <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txBody>
            <a:bodyPr lIns="237758" tIns="0" rIns="0" bIns="0" anchor="ctr">
              <a:normAutofit/>
            </a:bodyPr>
            <a:lstStyle/>
            <a:p>
              <a:pPr algn="r">
                <a:defRPr/>
              </a:pPr>
              <a:r>
                <a:rPr lang="en-US" altLang="zh-CN" sz="30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rPr>
                <a:t>2</a:t>
              </a:r>
              <a:endParaRPr lang="en-US" altLang="zh-CN" sz="3000" dirty="0" err="1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9" name="MH_SubTitle_1">
              <a:extLst>
                <a:ext uri="{FF2B5EF4-FFF2-40B4-BE49-F238E27FC236}">
                  <a16:creationId xmlns:a16="http://schemas.microsoft.com/office/drawing/2014/main" id="{2D8E446D-B025-7F48-8806-B82590C4AA54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536830" y="3196940"/>
              <a:ext cx="4104432" cy="557719"/>
            </a:xfrm>
            <a:prstGeom prst="rect">
              <a:avLst/>
            </a:prstGeom>
          </p:spPr>
          <p:txBody>
            <a:bodyPr lIns="0" tIns="0" rIns="0" bIns="0" anchor="ctr">
              <a:normAutofit/>
            </a:bodyPr>
            <a:lstStyle/>
            <a:p>
              <a:pPr algn="just">
                <a:defRPr/>
              </a:pPr>
              <a:r>
                <a:rPr lang="zh-CN" altLang="en-US" sz="18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需求多变</a:t>
              </a:r>
              <a:endParaRPr sz="1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5E9B0B1A-2D9B-5B4B-93D6-DA1CC2F79011}"/>
              </a:ext>
            </a:extLst>
          </p:cNvPr>
          <p:cNvSpPr/>
          <p:nvPr/>
        </p:nvSpPr>
        <p:spPr>
          <a:xfrm>
            <a:off x="2171809" y="4228439"/>
            <a:ext cx="4811395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每个使用者都是产品经理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坚持己见 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or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 迎合他人？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D119231-BB69-E540-A3E6-8D45EEE6DF9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230615" y="1799555"/>
            <a:ext cx="5245734" cy="776093"/>
            <a:chOff x="1016148" y="3196940"/>
            <a:chExt cx="4625114" cy="684378"/>
          </a:xfrm>
        </p:grpSpPr>
        <p:sp>
          <p:nvSpPr>
            <p:cNvPr id="12" name="MH_Other_1">
              <a:extLst>
                <a:ext uri="{FF2B5EF4-FFF2-40B4-BE49-F238E27FC236}">
                  <a16:creationId xmlns:a16="http://schemas.microsoft.com/office/drawing/2014/main" id="{70EC5C7B-227F-5444-949C-5C5DF2BE455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016148" y="3295975"/>
              <a:ext cx="418868" cy="585343"/>
            </a:xfrm>
            <a:custGeom>
              <a:avLst/>
              <a:gdLst>
                <a:gd name="connsiteX0" fmla="*/ 1102816 w 1383856"/>
                <a:gd name="connsiteY0" fmla="*/ 0 h 1933849"/>
                <a:gd name="connsiteX1" fmla="*/ 1383856 w 1383856"/>
                <a:gd name="connsiteY1" fmla="*/ 372951 h 1933849"/>
                <a:gd name="connsiteX2" fmla="*/ 1331288 w 1383856"/>
                <a:gd name="connsiteY2" fmla="*/ 372951 h 1933849"/>
                <a:gd name="connsiteX3" fmla="*/ 1094554 w 1383856"/>
                <a:gd name="connsiteY3" fmla="*/ 58794 h 1933849"/>
                <a:gd name="connsiteX4" fmla="*/ 58794 w 1383856"/>
                <a:gd name="connsiteY4" fmla="*/ 839295 h 1933849"/>
                <a:gd name="connsiteX5" fmla="*/ 839295 w 1383856"/>
                <a:gd name="connsiteY5" fmla="*/ 1875055 h 1933849"/>
                <a:gd name="connsiteX6" fmla="*/ 1256196 w 1383856"/>
                <a:gd name="connsiteY6" fmla="*/ 1560897 h 1933849"/>
                <a:gd name="connsiteX7" fmla="*/ 1325955 w 1383856"/>
                <a:gd name="connsiteY7" fmla="*/ 1560897 h 1933849"/>
                <a:gd name="connsiteX8" fmla="*/ 831032 w 1383856"/>
                <a:gd name="connsiteY8" fmla="*/ 1933849 h 1933849"/>
                <a:gd name="connsiteX9" fmla="*/ 0 w 1383856"/>
                <a:gd name="connsiteY9" fmla="*/ 831032 h 193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3856" h="1933849">
                  <a:moveTo>
                    <a:pt x="1102816" y="0"/>
                  </a:moveTo>
                  <a:lnTo>
                    <a:pt x="1383856" y="372951"/>
                  </a:lnTo>
                  <a:lnTo>
                    <a:pt x="1331288" y="372951"/>
                  </a:lnTo>
                  <a:lnTo>
                    <a:pt x="1094554" y="58794"/>
                  </a:lnTo>
                  <a:lnTo>
                    <a:pt x="58794" y="839295"/>
                  </a:lnTo>
                  <a:lnTo>
                    <a:pt x="839295" y="1875055"/>
                  </a:lnTo>
                  <a:lnTo>
                    <a:pt x="1256196" y="1560897"/>
                  </a:lnTo>
                  <a:lnTo>
                    <a:pt x="1325955" y="1560897"/>
                  </a:lnTo>
                  <a:lnTo>
                    <a:pt x="831032" y="1933849"/>
                  </a:lnTo>
                  <a:lnTo>
                    <a:pt x="0" y="831032"/>
                  </a:lnTo>
                  <a:close/>
                </a:path>
              </a:pathLst>
            </a:custGeom>
            <a:noFill/>
            <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txBody>
            <a:bodyPr lIns="237758" tIns="0" rIns="0" bIns="0" anchor="ctr">
              <a:normAutofit/>
            </a:bodyPr>
            <a:lstStyle/>
            <a:p>
              <a:pPr algn="r">
                <a:defRPr/>
              </a:pPr>
              <a:r>
                <a:rPr lang="en-US" altLang="zh-CN" sz="30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rPr>
                <a:t>3</a:t>
              </a:r>
              <a:endParaRPr lang="en-US" altLang="zh-CN" sz="3000" dirty="0" err="1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3" name="MH_SubTitle_1">
              <a:extLst>
                <a:ext uri="{FF2B5EF4-FFF2-40B4-BE49-F238E27FC236}">
                  <a16:creationId xmlns:a16="http://schemas.microsoft.com/office/drawing/2014/main" id="{EEFA524D-8276-4C4C-BCC6-8AAFB28A26D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536830" y="3196940"/>
              <a:ext cx="4104432" cy="557719"/>
            </a:xfrm>
            <a:prstGeom prst="rect">
              <a:avLst/>
            </a:prstGeom>
          </p:spPr>
          <p:txBody>
            <a:bodyPr lIns="0" tIns="0" rIns="0" bIns="0" anchor="ctr">
              <a:normAutofit/>
            </a:bodyPr>
            <a:lstStyle/>
            <a:p>
              <a:pPr algn="just">
                <a:defRPr/>
              </a:pPr>
              <a:r>
                <a:rPr lang="zh-CN" altLang="en-US" sz="18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维护难度大</a:t>
              </a:r>
              <a:endParaRPr sz="1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652039E8-5AF3-674F-B7B5-44092F4A63A1}"/>
              </a:ext>
            </a:extLst>
          </p:cNvPr>
          <p:cNvSpPr/>
          <p:nvPr/>
        </p:nvSpPr>
        <p:spPr>
          <a:xfrm>
            <a:off x="6743059" y="2222607"/>
            <a:ext cx="3482474" cy="102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想做的事情多，需要考虑的更多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资源有限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旧代码仍需维护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DE816AA-2C3D-DE4B-AB4D-DABBAC9FD87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230615" y="3784685"/>
            <a:ext cx="5245734" cy="776093"/>
            <a:chOff x="1016148" y="3196940"/>
            <a:chExt cx="4625114" cy="684378"/>
          </a:xfrm>
        </p:grpSpPr>
        <p:sp>
          <p:nvSpPr>
            <p:cNvPr id="16" name="MH_Other_1">
              <a:extLst>
                <a:ext uri="{FF2B5EF4-FFF2-40B4-BE49-F238E27FC236}">
                  <a16:creationId xmlns:a16="http://schemas.microsoft.com/office/drawing/2014/main" id="{1EE16E77-41A6-5B4E-8245-07A996DCBD7F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016148" y="3295975"/>
              <a:ext cx="418868" cy="585343"/>
            </a:xfrm>
            <a:custGeom>
              <a:avLst/>
              <a:gdLst>
                <a:gd name="connsiteX0" fmla="*/ 1102816 w 1383856"/>
                <a:gd name="connsiteY0" fmla="*/ 0 h 1933849"/>
                <a:gd name="connsiteX1" fmla="*/ 1383856 w 1383856"/>
                <a:gd name="connsiteY1" fmla="*/ 372951 h 1933849"/>
                <a:gd name="connsiteX2" fmla="*/ 1331288 w 1383856"/>
                <a:gd name="connsiteY2" fmla="*/ 372951 h 1933849"/>
                <a:gd name="connsiteX3" fmla="*/ 1094554 w 1383856"/>
                <a:gd name="connsiteY3" fmla="*/ 58794 h 1933849"/>
                <a:gd name="connsiteX4" fmla="*/ 58794 w 1383856"/>
                <a:gd name="connsiteY4" fmla="*/ 839295 h 1933849"/>
                <a:gd name="connsiteX5" fmla="*/ 839295 w 1383856"/>
                <a:gd name="connsiteY5" fmla="*/ 1875055 h 1933849"/>
                <a:gd name="connsiteX6" fmla="*/ 1256196 w 1383856"/>
                <a:gd name="connsiteY6" fmla="*/ 1560897 h 1933849"/>
                <a:gd name="connsiteX7" fmla="*/ 1325955 w 1383856"/>
                <a:gd name="connsiteY7" fmla="*/ 1560897 h 1933849"/>
                <a:gd name="connsiteX8" fmla="*/ 831032 w 1383856"/>
                <a:gd name="connsiteY8" fmla="*/ 1933849 h 1933849"/>
                <a:gd name="connsiteX9" fmla="*/ 0 w 1383856"/>
                <a:gd name="connsiteY9" fmla="*/ 831032 h 193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3856" h="1933849">
                  <a:moveTo>
                    <a:pt x="1102816" y="0"/>
                  </a:moveTo>
                  <a:lnTo>
                    <a:pt x="1383856" y="372951"/>
                  </a:lnTo>
                  <a:lnTo>
                    <a:pt x="1331288" y="372951"/>
                  </a:lnTo>
                  <a:lnTo>
                    <a:pt x="1094554" y="58794"/>
                  </a:lnTo>
                  <a:lnTo>
                    <a:pt x="58794" y="839295"/>
                  </a:lnTo>
                  <a:lnTo>
                    <a:pt x="839295" y="1875055"/>
                  </a:lnTo>
                  <a:lnTo>
                    <a:pt x="1256196" y="1560897"/>
                  </a:lnTo>
                  <a:lnTo>
                    <a:pt x="1325955" y="1560897"/>
                  </a:lnTo>
                  <a:lnTo>
                    <a:pt x="831032" y="1933849"/>
                  </a:lnTo>
                  <a:lnTo>
                    <a:pt x="0" y="831032"/>
                  </a:lnTo>
                  <a:close/>
                </a:path>
              </a:pathLst>
            </a:custGeom>
            <a:noFill/>
            <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txBody>
            <a:bodyPr lIns="237758" tIns="0" rIns="0" bIns="0" anchor="ctr">
              <a:normAutofit/>
            </a:bodyPr>
            <a:lstStyle/>
            <a:p>
              <a:pPr algn="r">
                <a:defRPr/>
              </a:pPr>
              <a:r>
                <a:rPr lang="en-US" altLang="zh-CN" sz="30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rPr>
                <a:t>4</a:t>
              </a:r>
              <a:endParaRPr lang="en-US" altLang="zh-CN" sz="3000" dirty="0" err="1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7" name="MH_SubTitle_1">
              <a:extLst>
                <a:ext uri="{FF2B5EF4-FFF2-40B4-BE49-F238E27FC236}">
                  <a16:creationId xmlns:a16="http://schemas.microsoft.com/office/drawing/2014/main" id="{0A3A501B-EC02-0B4E-BBBA-A0671ACCE82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536830" y="3196940"/>
              <a:ext cx="4104432" cy="557719"/>
            </a:xfrm>
            <a:prstGeom prst="rect">
              <a:avLst/>
            </a:prstGeom>
          </p:spPr>
          <p:txBody>
            <a:bodyPr lIns="0" tIns="0" rIns="0" bIns="0" anchor="ctr">
              <a:normAutofit/>
            </a:bodyPr>
            <a:lstStyle/>
            <a:p>
              <a:pPr algn="just">
                <a:defRPr/>
              </a:pPr>
              <a:r>
                <a:rPr lang="zh-CN" altLang="en-US" sz="18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被动职责</a:t>
              </a:r>
              <a:endParaRPr sz="1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4438E6FA-E5FA-3A43-BC0F-7BD2DCA63D3A}"/>
              </a:ext>
            </a:extLst>
          </p:cNvPr>
          <p:cNvSpPr/>
          <p:nvPr/>
        </p:nvSpPr>
        <p:spPr>
          <a:xfrm>
            <a:off x="6716098" y="4228439"/>
            <a:ext cx="4811395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需要一系列设施来辅助你的项目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经常要协助开发者定位问题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4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4453" y="503783"/>
            <a:ext cx="6120680" cy="647700"/>
          </a:xfrm>
        </p:spPr>
        <p:txBody>
          <a:bodyPr/>
          <a:lstStyle/>
          <a:p>
            <a:r>
              <a:rPr lang="zh-CN" altLang="en-US" dirty="0">
                <a:solidFill>
                  <a:srgbClr val="CC3300"/>
                </a:solidFill>
              </a:rPr>
              <a:t>如何开始</a:t>
            </a:r>
            <a:r>
              <a:rPr lang="en-US" altLang="zh-CN" sz="2400" dirty="0">
                <a:solidFill>
                  <a:srgbClr val="CC3300"/>
                </a:solidFill>
                <a:sym typeface="+mn-ea"/>
              </a:rPr>
              <a:t>——</a:t>
            </a:r>
            <a:r>
              <a:rPr lang="zh-CN" altLang="en-US" sz="2400" dirty="0">
                <a:solidFill>
                  <a:srgbClr val="CC3300"/>
                </a:solidFill>
              </a:rPr>
              <a:t>项目徽章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C015F12-012B-CD4B-A9AD-91FBB2F26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58" y="1785569"/>
            <a:ext cx="1229147" cy="34143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D5C0941-8895-E24F-B156-E5D8BBB68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57" y="2582202"/>
            <a:ext cx="1229147" cy="2672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76A46DE-5B39-094D-B397-618936564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56" y="3311641"/>
            <a:ext cx="1229147" cy="31516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BD6A2C-A2A4-AE43-9FEB-57F21F91A1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455" y="4047331"/>
            <a:ext cx="1270781" cy="2397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361DD1A-D282-5844-92D9-557A611920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455" y="4772261"/>
            <a:ext cx="1229148" cy="27935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49E98C73-F4DB-A245-81EC-DABAB1F1A5E3}"/>
              </a:ext>
            </a:extLst>
          </p:cNvPr>
          <p:cNvSpPr/>
          <p:nvPr/>
        </p:nvSpPr>
        <p:spPr>
          <a:xfrm>
            <a:off x="2232645" y="1745551"/>
            <a:ext cx="55616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https://</a:t>
            </a:r>
            <a:r>
              <a:rPr lang="en" altLang="zh-CN" dirty="0" err="1"/>
              <a:t>img.shields.io</a:t>
            </a:r>
            <a:r>
              <a:rPr lang="en" altLang="zh-CN" dirty="0"/>
              <a:t>/node/v/@</a:t>
            </a:r>
            <a:r>
              <a:rPr lang="en" altLang="zh-CN" dirty="0" err="1"/>
              <a:t>iworld</a:t>
            </a:r>
            <a:r>
              <a:rPr lang="en" altLang="zh-CN" dirty="0"/>
              <a:t>/hello-</a:t>
            </a:r>
            <a:r>
              <a:rPr lang="en" altLang="zh-CN" dirty="0" err="1"/>
              <a:t>cli.svg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5FFB29C-736F-4646-857E-39BFFED41769}"/>
              </a:ext>
            </a:extLst>
          </p:cNvPr>
          <p:cNvSpPr txBox="1"/>
          <p:nvPr/>
        </p:nvSpPr>
        <p:spPr>
          <a:xfrm>
            <a:off x="8360745" y="1745551"/>
            <a:ext cx="2393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p</a:t>
            </a:r>
            <a:r>
              <a:rPr lang="en" altLang="zh-CN" dirty="0" err="1">
                <a:solidFill>
                  <a:schemeClr val="accent3">
                    <a:lumMod val="75000"/>
                  </a:schemeClr>
                </a:solidFill>
              </a:rPr>
              <a:t>ackage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en-US" altLang="zh-CN" dirty="0" err="1">
                <a:solidFill>
                  <a:schemeClr val="accent3">
                    <a:lumMod val="75000"/>
                  </a:schemeClr>
                </a:solidFill>
              </a:rPr>
              <a:t>json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" altLang="zh-CN" dirty="0">
                <a:solidFill>
                  <a:schemeClr val="accent3">
                    <a:lumMod val="75000"/>
                  </a:schemeClr>
                </a:solidFill>
              </a:rPr>
              <a:t>engines</a:t>
            </a:r>
            <a:endParaRPr kumimoji="1"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B803CA-BC94-FF4B-A4BB-AA606B00175E}"/>
              </a:ext>
            </a:extLst>
          </p:cNvPr>
          <p:cNvSpPr/>
          <p:nvPr/>
        </p:nvSpPr>
        <p:spPr>
          <a:xfrm>
            <a:off x="2232645" y="2498917"/>
            <a:ext cx="71281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/>
              <a:t>https://</a:t>
            </a:r>
            <a:r>
              <a:rPr lang="en" altLang="zh-CN" dirty="0" err="1"/>
              <a:t>img.shields.io</a:t>
            </a:r>
            <a:r>
              <a:rPr lang="en" altLang="zh-CN" dirty="0"/>
              <a:t>/</a:t>
            </a:r>
            <a:r>
              <a:rPr lang="en" altLang="zh-CN" dirty="0" err="1"/>
              <a:t>npm</a:t>
            </a:r>
            <a:r>
              <a:rPr lang="en" altLang="zh-CN" dirty="0"/>
              <a:t>/</a:t>
            </a:r>
            <a:r>
              <a:rPr lang="en" altLang="zh-CN" dirty="0" err="1"/>
              <a:t>dt</a:t>
            </a:r>
            <a:r>
              <a:rPr lang="en" altLang="zh-CN" dirty="0"/>
              <a:t>/@</a:t>
            </a:r>
            <a:r>
              <a:rPr lang="en" altLang="zh-CN" dirty="0" err="1"/>
              <a:t>iworld</a:t>
            </a:r>
            <a:r>
              <a:rPr lang="en" altLang="zh-CN" dirty="0"/>
              <a:t>/hello-runtime-</a:t>
            </a:r>
            <a:r>
              <a:rPr lang="en" altLang="zh-CN" dirty="0" err="1"/>
              <a:t>core.svg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887D2FE-97A5-7F4D-8637-565C60EAE401}"/>
              </a:ext>
            </a:extLst>
          </p:cNvPr>
          <p:cNvSpPr/>
          <p:nvPr/>
        </p:nvSpPr>
        <p:spPr>
          <a:xfrm>
            <a:off x="2232645" y="3269923"/>
            <a:ext cx="67666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/>
              <a:t>https://</a:t>
            </a:r>
            <a:r>
              <a:rPr lang="en" altLang="zh-CN" dirty="0" err="1"/>
              <a:t>img.shields.io</a:t>
            </a:r>
            <a:r>
              <a:rPr lang="en" altLang="zh-CN" dirty="0"/>
              <a:t>/</a:t>
            </a:r>
            <a:r>
              <a:rPr lang="en" altLang="zh-CN" dirty="0" err="1"/>
              <a:t>npm</a:t>
            </a:r>
            <a:r>
              <a:rPr lang="en" altLang="zh-CN" dirty="0"/>
              <a:t>/l/@</a:t>
            </a:r>
            <a:r>
              <a:rPr lang="en" altLang="zh-CN" dirty="0" err="1"/>
              <a:t>iworld</a:t>
            </a:r>
            <a:r>
              <a:rPr lang="en" altLang="zh-CN" dirty="0"/>
              <a:t>/hello-runtime-</a:t>
            </a:r>
            <a:r>
              <a:rPr lang="en" altLang="zh-CN" dirty="0" err="1"/>
              <a:t>core.svg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14491F6-314E-0942-8D1B-B17B0F3C284B}"/>
              </a:ext>
            </a:extLst>
          </p:cNvPr>
          <p:cNvSpPr/>
          <p:nvPr/>
        </p:nvSpPr>
        <p:spPr>
          <a:xfrm>
            <a:off x="2233584" y="3995034"/>
            <a:ext cx="9002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/>
              <a:t>https://</a:t>
            </a:r>
            <a:r>
              <a:rPr lang="en" altLang="zh-CN" dirty="0" err="1"/>
              <a:t>coveralls.io</a:t>
            </a:r>
            <a:r>
              <a:rPr lang="en" altLang="zh-CN" dirty="0"/>
              <a:t>/repos/</a:t>
            </a:r>
            <a:r>
              <a:rPr lang="en" altLang="zh-CN" dirty="0" err="1"/>
              <a:t>github</a:t>
            </a:r>
            <a:r>
              <a:rPr lang="en" altLang="zh-CN" dirty="0"/>
              <a:t>/</a:t>
            </a:r>
            <a:r>
              <a:rPr lang="en" altLang="zh-CN" dirty="0" err="1"/>
              <a:t>tutuxxx</a:t>
            </a:r>
            <a:r>
              <a:rPr lang="en" altLang="zh-CN" dirty="0"/>
              <a:t>/public-project-best-practices/</a:t>
            </a:r>
            <a:r>
              <a:rPr lang="en" altLang="zh-CN" dirty="0" err="1"/>
              <a:t>badge.svg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77CB10A-EBE0-314D-92B3-C6BC3589AC1B}"/>
              </a:ext>
            </a:extLst>
          </p:cNvPr>
          <p:cNvSpPr txBox="1"/>
          <p:nvPr/>
        </p:nvSpPr>
        <p:spPr>
          <a:xfrm>
            <a:off x="9001397" y="3311641"/>
            <a:ext cx="2306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p</a:t>
            </a:r>
            <a:r>
              <a:rPr lang="en" altLang="zh-CN" dirty="0" err="1">
                <a:solidFill>
                  <a:schemeClr val="accent3">
                    <a:lumMod val="75000"/>
                  </a:schemeClr>
                </a:solidFill>
              </a:rPr>
              <a:t>ackage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en-US" altLang="zh-CN" dirty="0" err="1">
                <a:solidFill>
                  <a:schemeClr val="accent3">
                    <a:lumMod val="75000"/>
                  </a:schemeClr>
                </a:solidFill>
              </a:rPr>
              <a:t>json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license</a:t>
            </a:r>
            <a:endParaRPr kumimoji="1"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18299B-45A8-CB42-AF7D-25E1060D2B3F}"/>
              </a:ext>
            </a:extLst>
          </p:cNvPr>
          <p:cNvSpPr/>
          <p:nvPr/>
        </p:nvSpPr>
        <p:spPr>
          <a:xfrm>
            <a:off x="2232645" y="4680247"/>
            <a:ext cx="81277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/>
              <a:t>https://</a:t>
            </a:r>
            <a:r>
              <a:rPr lang="en" altLang="zh-CN" dirty="0" err="1"/>
              <a:t>img.shields.io</a:t>
            </a:r>
            <a:r>
              <a:rPr lang="en" altLang="zh-CN" dirty="0"/>
              <a:t>/</a:t>
            </a:r>
            <a:r>
              <a:rPr lang="en" altLang="zh-CN" dirty="0" err="1"/>
              <a:t>travis</a:t>
            </a:r>
            <a:r>
              <a:rPr lang="en" altLang="zh-CN" dirty="0"/>
              <a:t>/</a:t>
            </a:r>
            <a:r>
              <a:rPr lang="en" altLang="zh-CN" dirty="0" err="1"/>
              <a:t>tutuxxx</a:t>
            </a:r>
            <a:r>
              <a:rPr lang="en" altLang="zh-CN" dirty="0"/>
              <a:t>/public-project-best-</a:t>
            </a:r>
            <a:r>
              <a:rPr lang="en" altLang="zh-CN" dirty="0" err="1"/>
              <a:t>practices.svg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700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3300"/>
                </a:solidFill>
              </a:rPr>
              <a:t>如何开始</a:t>
            </a:r>
            <a:r>
              <a:rPr lang="en-US" altLang="zh-CN" sz="2400" dirty="0">
                <a:solidFill>
                  <a:srgbClr val="CC3300"/>
                </a:solidFill>
                <a:sym typeface="+mn-ea"/>
              </a:rPr>
              <a:t>——</a:t>
            </a:r>
            <a:r>
              <a:rPr lang="zh-CN" altLang="en-US" sz="2400" dirty="0">
                <a:solidFill>
                  <a:srgbClr val="CC3300"/>
                </a:solidFill>
              </a:rPr>
              <a:t>官方文档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3F8320-21ED-3441-B45C-EB90EFA340E0}"/>
              </a:ext>
            </a:extLst>
          </p:cNvPr>
          <p:cNvSpPr/>
          <p:nvPr/>
        </p:nvSpPr>
        <p:spPr>
          <a:xfrm>
            <a:off x="504453" y="1599686"/>
            <a:ext cx="65771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b="1" dirty="0" err="1">
                <a:solidFill>
                  <a:srgbClr val="2C3E50"/>
                </a:solidFill>
                <a:latin typeface="-apple-system"/>
              </a:rPr>
              <a:t>Docsify</a:t>
            </a:r>
            <a:r>
              <a:rPr lang="zh-CN" altLang="en-US" b="1" dirty="0">
                <a:solidFill>
                  <a:srgbClr val="2C3E50"/>
                </a:solidFill>
                <a:latin typeface="-apple-system"/>
              </a:rPr>
              <a:t>、</a:t>
            </a:r>
            <a:r>
              <a:rPr lang="en" altLang="zh-CN" b="1" dirty="0" err="1"/>
              <a:t>Docute</a:t>
            </a:r>
            <a:r>
              <a:rPr lang="zh-CN" altLang="en-US" b="1" dirty="0">
                <a:solidFill>
                  <a:srgbClr val="2C3E50"/>
                </a:solidFill>
                <a:latin typeface="-apple-system"/>
              </a:rPr>
              <a:t>、</a:t>
            </a:r>
            <a:r>
              <a:rPr lang="en" altLang="zh-CN" b="1" dirty="0" err="1"/>
              <a:t>Hexo</a:t>
            </a:r>
            <a:r>
              <a:rPr lang="zh-CN" altLang="en-US" b="1" dirty="0"/>
              <a:t>、</a:t>
            </a:r>
            <a:r>
              <a:rPr lang="en" altLang="zh-CN" b="1" strike="sngStrike" dirty="0" err="1"/>
              <a:t>GitBook</a:t>
            </a:r>
            <a:r>
              <a:rPr lang="zh-CN" altLang="en-US" b="1" dirty="0"/>
              <a:t>、</a:t>
            </a:r>
            <a:r>
              <a:rPr lang="en" altLang="zh-CN" b="1" dirty="0" err="1"/>
              <a:t>docusaurus</a:t>
            </a:r>
            <a:r>
              <a:rPr lang="zh-CN" altLang="en-US" b="1" dirty="0"/>
              <a:t>、</a:t>
            </a:r>
            <a:r>
              <a:rPr lang="en-US" altLang="zh-CN" b="1" dirty="0" err="1">
                <a:solidFill>
                  <a:schemeClr val="accent3">
                    <a:lumMod val="75000"/>
                  </a:schemeClr>
                </a:solidFill>
              </a:rPr>
              <a:t>vuePress</a:t>
            </a:r>
            <a:endParaRPr lang="en" altLang="zh-C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B4361F-96AF-784C-BD0F-3E70742F2324}"/>
              </a:ext>
            </a:extLst>
          </p:cNvPr>
          <p:cNvSpPr/>
          <p:nvPr/>
        </p:nvSpPr>
        <p:spPr>
          <a:xfrm>
            <a:off x="492834" y="2447999"/>
            <a:ext cx="62646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9999"/>
                </a:solidFill>
              </a:rPr>
              <a:t># </a:t>
            </a:r>
            <a:r>
              <a:rPr lang="zh-CN" altLang="en-US" dirty="0">
                <a:solidFill>
                  <a:srgbClr val="999999"/>
                </a:solidFill>
              </a:rPr>
              <a:t>安装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>
                <a:solidFill>
                  <a:srgbClr val="F08D49"/>
                </a:solidFill>
              </a:rPr>
              <a:t> </a:t>
            </a:r>
            <a:r>
              <a:rPr lang="en" altLang="zh-CN" dirty="0">
                <a:solidFill>
                  <a:srgbClr val="F08D49"/>
                </a:solidFill>
              </a:rPr>
              <a:t>yarn</a:t>
            </a:r>
            <a:r>
              <a:rPr lang="en" altLang="zh-CN" dirty="0"/>
              <a:t> global </a:t>
            </a:r>
            <a:r>
              <a:rPr lang="en" altLang="zh-CN" dirty="0">
                <a:solidFill>
                  <a:srgbClr val="F08D49"/>
                </a:solidFill>
              </a:rPr>
              <a:t>add</a:t>
            </a:r>
            <a:r>
              <a:rPr lang="en" altLang="zh-CN" dirty="0"/>
              <a:t> </a:t>
            </a:r>
            <a:r>
              <a:rPr lang="en" altLang="zh-CN" dirty="0" err="1"/>
              <a:t>vuepress</a:t>
            </a:r>
            <a:r>
              <a:rPr lang="en" altLang="zh-CN" dirty="0"/>
              <a:t> </a:t>
            </a:r>
            <a:r>
              <a:rPr lang="en" altLang="zh-CN" dirty="0">
                <a:solidFill>
                  <a:srgbClr val="999999"/>
                </a:solidFill>
              </a:rPr>
              <a:t># </a:t>
            </a:r>
            <a:r>
              <a:rPr lang="zh-CN" altLang="en-US" dirty="0">
                <a:solidFill>
                  <a:srgbClr val="999999"/>
                </a:solidFill>
              </a:rPr>
              <a:t>或者：</a:t>
            </a:r>
            <a:r>
              <a:rPr lang="en" altLang="zh-CN" dirty="0" err="1">
                <a:solidFill>
                  <a:srgbClr val="999999"/>
                </a:solidFill>
              </a:rPr>
              <a:t>npm</a:t>
            </a:r>
            <a:r>
              <a:rPr lang="en" altLang="zh-CN" dirty="0">
                <a:solidFill>
                  <a:srgbClr val="999999"/>
                </a:solidFill>
              </a:rPr>
              <a:t> install -g </a:t>
            </a:r>
            <a:r>
              <a:rPr lang="en" altLang="zh-CN" dirty="0" err="1">
                <a:solidFill>
                  <a:srgbClr val="999999"/>
                </a:solidFill>
              </a:rPr>
              <a:t>vuepress</a:t>
            </a:r>
            <a:r>
              <a:rPr lang="en" altLang="zh-CN" dirty="0"/>
              <a:t> </a:t>
            </a:r>
          </a:p>
          <a:p>
            <a:r>
              <a:rPr lang="en" altLang="zh-CN" dirty="0">
                <a:solidFill>
                  <a:srgbClr val="999999"/>
                </a:solidFill>
              </a:rPr>
              <a:t># </a:t>
            </a:r>
            <a:r>
              <a:rPr lang="zh-CN" altLang="en-US" dirty="0">
                <a:solidFill>
                  <a:srgbClr val="999999"/>
                </a:solidFill>
              </a:rPr>
              <a:t>新建一个 </a:t>
            </a:r>
            <a:r>
              <a:rPr lang="en" altLang="zh-CN" dirty="0">
                <a:solidFill>
                  <a:srgbClr val="999999"/>
                </a:solidFill>
              </a:rPr>
              <a:t>markdown </a:t>
            </a:r>
            <a:r>
              <a:rPr lang="zh-CN" altLang="en-US" dirty="0">
                <a:solidFill>
                  <a:srgbClr val="999999"/>
                </a:solidFill>
              </a:rPr>
              <a:t>文件</a:t>
            </a:r>
            <a:endParaRPr lang="en-US" altLang="zh-CN" dirty="0">
              <a:solidFill>
                <a:srgbClr val="999999"/>
              </a:solidFill>
            </a:endParaRPr>
          </a:p>
          <a:p>
            <a:r>
              <a:rPr lang="zh-CN" altLang="en-US" dirty="0"/>
              <a:t> </a:t>
            </a:r>
            <a:r>
              <a:rPr lang="en" altLang="zh-CN" dirty="0">
                <a:solidFill>
                  <a:srgbClr val="CC99CD"/>
                </a:solidFill>
              </a:rPr>
              <a:t>echo</a:t>
            </a:r>
            <a:r>
              <a:rPr lang="en" altLang="zh-CN" dirty="0"/>
              <a:t> </a:t>
            </a:r>
            <a:r>
              <a:rPr lang="en" altLang="zh-CN" dirty="0">
                <a:solidFill>
                  <a:srgbClr val="7EC699"/>
                </a:solidFill>
              </a:rPr>
              <a:t>'# Hello </a:t>
            </a:r>
            <a:r>
              <a:rPr lang="en" altLang="zh-CN" dirty="0" err="1">
                <a:solidFill>
                  <a:srgbClr val="7EC699"/>
                </a:solidFill>
              </a:rPr>
              <a:t>VuePress</a:t>
            </a:r>
            <a:r>
              <a:rPr lang="en" altLang="zh-CN" dirty="0">
                <a:solidFill>
                  <a:srgbClr val="7EC699"/>
                </a:solidFill>
              </a:rPr>
              <a:t>!'</a:t>
            </a:r>
            <a:r>
              <a:rPr lang="en" altLang="zh-CN" dirty="0"/>
              <a:t> </a:t>
            </a:r>
            <a:r>
              <a:rPr lang="en" altLang="zh-CN" dirty="0">
                <a:solidFill>
                  <a:srgbClr val="67CDCC"/>
                </a:solidFill>
              </a:rPr>
              <a:t>&gt;</a:t>
            </a:r>
            <a:r>
              <a:rPr lang="en" altLang="zh-CN" dirty="0"/>
              <a:t> </a:t>
            </a:r>
            <a:r>
              <a:rPr lang="en" altLang="zh-CN" dirty="0" err="1"/>
              <a:t>README.md</a:t>
            </a:r>
            <a:r>
              <a:rPr lang="en" altLang="zh-CN" dirty="0"/>
              <a:t> </a:t>
            </a:r>
          </a:p>
          <a:p>
            <a:r>
              <a:rPr lang="en" altLang="zh-CN" dirty="0">
                <a:solidFill>
                  <a:srgbClr val="999999"/>
                </a:solidFill>
              </a:rPr>
              <a:t># </a:t>
            </a:r>
            <a:r>
              <a:rPr lang="zh-CN" altLang="en-US" dirty="0">
                <a:solidFill>
                  <a:srgbClr val="999999"/>
                </a:solidFill>
              </a:rPr>
              <a:t>开始写作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" altLang="zh-CN" dirty="0" err="1"/>
              <a:t>vuepress</a:t>
            </a:r>
            <a:r>
              <a:rPr lang="en" altLang="zh-CN" dirty="0"/>
              <a:t> dev </a:t>
            </a:r>
            <a:r>
              <a:rPr lang="en" altLang="zh-CN" dirty="0">
                <a:solidFill>
                  <a:srgbClr val="CC99CD"/>
                </a:solidFill>
              </a:rPr>
              <a:t>.</a:t>
            </a:r>
            <a:r>
              <a:rPr lang="en" altLang="zh-CN" dirty="0"/>
              <a:t> </a:t>
            </a:r>
          </a:p>
          <a:p>
            <a:r>
              <a:rPr lang="en" altLang="zh-CN" dirty="0">
                <a:solidFill>
                  <a:srgbClr val="999999"/>
                </a:solidFill>
              </a:rPr>
              <a:t># </a:t>
            </a:r>
            <a:r>
              <a:rPr lang="zh-CN" altLang="en-US" dirty="0">
                <a:solidFill>
                  <a:srgbClr val="999999"/>
                </a:solidFill>
              </a:rPr>
              <a:t>构建静态文件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" altLang="zh-CN" dirty="0" err="1"/>
              <a:t>vuepress</a:t>
            </a:r>
            <a:r>
              <a:rPr lang="en" altLang="zh-CN" dirty="0"/>
              <a:t> build </a:t>
            </a:r>
            <a:r>
              <a:rPr lang="en" altLang="zh-CN" dirty="0">
                <a:solidFill>
                  <a:srgbClr val="CC99CD"/>
                </a:solidFill>
              </a:rPr>
              <a:t>.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E71FD46-AD78-1348-9E74-4492EA3590D4}"/>
              </a:ext>
            </a:extLst>
          </p:cNvPr>
          <p:cNvSpPr/>
          <p:nvPr/>
        </p:nvSpPr>
        <p:spPr>
          <a:xfrm>
            <a:off x="7417221" y="2782128"/>
            <a:ext cx="3257558" cy="18862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加载性能好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良好的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SEO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SPA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，良好的阅读体验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" altLang="zh-CN" b="1" dirty="0" err="1">
                <a:solidFill>
                  <a:schemeClr val="accent3">
                    <a:lumMod val="75000"/>
                  </a:schemeClr>
                </a:solidFill>
              </a:rPr>
              <a:t>Vue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、</a:t>
            </a:r>
            <a:r>
              <a:rPr lang="en-US" altLang="zh-CN" b="1" dirty="0" err="1">
                <a:solidFill>
                  <a:schemeClr val="accent3">
                    <a:lumMod val="75000"/>
                  </a:schemeClr>
                </a:solidFill>
              </a:rPr>
              <a:t>Vue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Router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、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webpack</a:t>
            </a:r>
            <a:endParaRPr lang="en" altLang="zh-CN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510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3300"/>
                </a:solidFill>
              </a:rPr>
              <a:t>如何开始</a:t>
            </a:r>
            <a:r>
              <a:rPr lang="en-US" altLang="zh-CN" sz="2400" dirty="0">
                <a:solidFill>
                  <a:srgbClr val="CC3300"/>
                </a:solidFill>
                <a:sym typeface="+mn-ea"/>
              </a:rPr>
              <a:t>——License</a:t>
            </a:r>
            <a:endParaRPr lang="zh-CN" altLang="en-US" dirty="0">
              <a:solidFill>
                <a:srgbClr val="CC3300"/>
              </a:solidFill>
            </a:endParaRPr>
          </a:p>
          <a:p>
            <a:endParaRPr lang="zh-CN" altLang="en-US" dirty="0">
              <a:solidFill>
                <a:srgbClr val="CC33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0FEA81-AE52-4847-9810-766778FF6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53" y="1583903"/>
            <a:ext cx="10180045" cy="352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94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3300"/>
                </a:solidFill>
              </a:rPr>
              <a:t>如何开始</a:t>
            </a:r>
            <a:r>
              <a:rPr lang="en-US" altLang="zh-CN" sz="2400" dirty="0">
                <a:solidFill>
                  <a:srgbClr val="CC3300"/>
                </a:solidFill>
                <a:sym typeface="+mn-ea"/>
              </a:rPr>
              <a:t>——</a:t>
            </a:r>
            <a:r>
              <a:rPr lang="zh-CN" altLang="en-US" sz="2400" dirty="0">
                <a:solidFill>
                  <a:srgbClr val="CC3300"/>
                </a:solidFill>
              </a:rPr>
              <a:t>其他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AD21942-9079-644E-A09A-9F28437D8C77}"/>
              </a:ext>
            </a:extLst>
          </p:cNvPr>
          <p:cNvSpPr/>
          <p:nvPr/>
        </p:nvSpPr>
        <p:spPr>
          <a:xfrm>
            <a:off x="379184" y="1174848"/>
            <a:ext cx="8185189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zh-CN" altLang="en-US" dirty="0"/>
              <a:t>项目管理：</a:t>
            </a:r>
            <a:endParaRPr lang="en" altLang="zh-CN" dirty="0"/>
          </a:p>
          <a:p>
            <a:pPr algn="just">
              <a:defRPr/>
            </a:pPr>
            <a:r>
              <a:rPr lang="en" altLang="zh-CN" dirty="0"/>
              <a:t>Issues</a:t>
            </a:r>
            <a:r>
              <a:rPr lang="zh-CN" altLang="en-US" dirty="0"/>
              <a:t>：协作系统、</a:t>
            </a:r>
            <a:r>
              <a:rPr lang="en-US" altLang="zh-CN" dirty="0"/>
              <a:t>TODO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、征求社区意见</a:t>
            </a:r>
            <a:r>
              <a:rPr lang="en-US" altLang="zh-CN" dirty="0"/>
              <a:t>(</a:t>
            </a:r>
            <a:r>
              <a:rPr kumimoji="1" lang="en" altLang="zh-CN" dirty="0"/>
              <a:t>breaking change</a:t>
            </a:r>
            <a:r>
              <a:rPr lang="en-US" altLang="zh-CN" dirty="0"/>
              <a:t>)</a:t>
            </a:r>
          </a:p>
          <a:p>
            <a:pPr algn="just">
              <a:defRPr/>
            </a:pPr>
            <a:r>
              <a:rPr lang="en" altLang="zh-CN" dirty="0"/>
              <a:t>label</a:t>
            </a:r>
            <a:r>
              <a:rPr lang="zh-CN" altLang="en-US" dirty="0"/>
              <a:t> ：主要用于对 </a:t>
            </a:r>
            <a:r>
              <a:rPr lang="en" altLang="zh-CN" dirty="0"/>
              <a:t>issues </a:t>
            </a:r>
            <a:r>
              <a:rPr lang="zh-CN" altLang="en-US" dirty="0"/>
              <a:t>分类、过滤。</a:t>
            </a:r>
          </a:p>
          <a:p>
            <a:pPr algn="just">
              <a:defRPr/>
            </a:pPr>
            <a:r>
              <a:rPr lang="en" altLang="zh-CN" dirty="0"/>
              <a:t>milestone</a:t>
            </a:r>
            <a:r>
              <a:rPr lang="zh-CN" altLang="en-US" dirty="0"/>
              <a:t> ：主要用于定制计划，一个 </a:t>
            </a:r>
            <a:r>
              <a:rPr lang="en" altLang="zh-CN" dirty="0"/>
              <a:t>issues </a:t>
            </a:r>
            <a:r>
              <a:rPr lang="zh-CN" altLang="en-US" dirty="0"/>
              <a:t>只能绑定一个</a:t>
            </a:r>
            <a:r>
              <a:rPr lang="en" altLang="zh-CN" dirty="0"/>
              <a:t>milestone</a:t>
            </a:r>
            <a:r>
              <a:rPr lang="zh-CN" altLang="en" dirty="0"/>
              <a:t>。</a:t>
            </a:r>
          </a:p>
          <a:p>
            <a:pPr algn="just">
              <a:defRPr/>
            </a:pPr>
            <a:r>
              <a:rPr lang="en" altLang="zh-CN" dirty="0"/>
              <a:t>board</a:t>
            </a:r>
            <a:r>
              <a:rPr lang="zh-CN" altLang="en-US" dirty="0"/>
              <a:t> ：提供的看板功能，可以直观看到工作事项、项目进度。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992DAFC-B401-7F43-8E9E-52A48F24D71D}"/>
              </a:ext>
            </a:extLst>
          </p:cNvPr>
          <p:cNvSpPr/>
          <p:nvPr/>
        </p:nvSpPr>
        <p:spPr>
          <a:xfrm>
            <a:off x="3955813" y="6003860"/>
            <a:ext cx="2669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Issues/PR template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BE1BAD6-18CF-7040-9F37-5EA23E5FF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39" y="3171474"/>
            <a:ext cx="3378200" cy="27051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E4888F6-2128-9F45-BCF8-63237F8DB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861" y="3409597"/>
            <a:ext cx="7037560" cy="222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31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3300"/>
                </a:solidFill>
              </a:rPr>
              <a:t>如何开始</a:t>
            </a:r>
            <a:r>
              <a:rPr lang="en-US" altLang="zh-CN" sz="2400" dirty="0">
                <a:solidFill>
                  <a:srgbClr val="CC3300"/>
                </a:solidFill>
                <a:sym typeface="+mn-ea"/>
              </a:rPr>
              <a:t>——</a:t>
            </a:r>
            <a:r>
              <a:rPr lang="zh-CN" altLang="en-US" sz="2400" dirty="0">
                <a:solidFill>
                  <a:srgbClr val="CC3300"/>
                </a:solidFill>
              </a:rPr>
              <a:t>其他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5A5E9D-80AE-C54D-9EB7-51349DF2BB9F}"/>
              </a:ext>
            </a:extLst>
          </p:cNvPr>
          <p:cNvSpPr txBox="1"/>
          <p:nvPr/>
        </p:nvSpPr>
        <p:spPr>
          <a:xfrm>
            <a:off x="504453" y="1583903"/>
            <a:ext cx="10585176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dirty="0"/>
              <a:t>README</a:t>
            </a:r>
            <a:r>
              <a:rPr kumimoji="1" lang="zh-CN" altLang="en-US" dirty="0"/>
              <a:t>自动生成：</a:t>
            </a:r>
            <a:r>
              <a:rPr kumimoji="1" lang="en" altLang="zh-CN" dirty="0"/>
              <a:t> readme-md-generator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dirty="0"/>
              <a:t>LOGO</a:t>
            </a:r>
            <a:r>
              <a:rPr kumimoji="1" lang="zh-CN" altLang="en-US" dirty="0"/>
              <a:t>自动生成：</a:t>
            </a:r>
            <a:r>
              <a:rPr kumimoji="1" lang="en" altLang="zh-CN" dirty="0"/>
              <a:t> brandmark</a:t>
            </a:r>
            <a:r>
              <a:rPr kumimoji="1" lang="zh-CN" altLang="en-US" dirty="0"/>
              <a:t>、</a:t>
            </a:r>
            <a:r>
              <a:rPr kumimoji="1" lang="en" altLang="zh-CN" dirty="0"/>
              <a:t> </a:t>
            </a:r>
            <a:r>
              <a:rPr kumimoji="1" lang="en" altLang="zh-CN" dirty="0" err="1"/>
              <a:t>looka</a:t>
            </a:r>
            <a:endParaRPr kumimoji="1" lang="en" altLang="zh-CN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" altLang="zh-CN" dirty="0"/>
              <a:t>GitHub Corners</a:t>
            </a:r>
            <a:r>
              <a:rPr kumimoji="1" lang="zh-CN" altLang="en" dirty="0"/>
              <a:t>或</a:t>
            </a:r>
            <a:r>
              <a:rPr kumimoji="1" lang="en" altLang="zh-CN" dirty="0"/>
              <a:t>GitHub</a:t>
            </a:r>
            <a:r>
              <a:rPr kumimoji="1" lang="zh-CN" altLang="en-US" dirty="0"/>
              <a:t>彩带</a:t>
            </a:r>
            <a:endParaRPr kumimoji="1" lang="en-US" altLang="zh-CN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dirty="0"/>
              <a:t>清晰的代码注释、自动化测试等</a:t>
            </a:r>
            <a:endParaRPr kumimoji="1" lang="en-US" altLang="zh-CN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dirty="0"/>
              <a:t>完善的贡献指南（</a:t>
            </a:r>
            <a:r>
              <a:rPr lang="zh-CN" altLang="en-US" dirty="0"/>
              <a:t>怎样的贡献才会被复查和接受</a:t>
            </a:r>
            <a:r>
              <a:rPr kumimoji="1" lang="zh-CN" altLang="en-US" dirty="0"/>
              <a:t>），一切流程文档化</a:t>
            </a:r>
            <a:endParaRPr kumimoji="1" lang="en-US" altLang="zh-CN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dirty="0"/>
              <a:t>PR</a:t>
            </a:r>
            <a:r>
              <a:rPr kumimoji="1" lang="zh-CN" altLang="en-US" dirty="0"/>
              <a:t>的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review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PR</a:t>
            </a:r>
            <a:r>
              <a:rPr kumimoji="1" lang="zh-CN" altLang="en-US" dirty="0"/>
              <a:t>前提交一个</a:t>
            </a:r>
            <a:r>
              <a:rPr kumimoji="1" lang="en-US" altLang="zh-CN" dirty="0"/>
              <a:t>issue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dirty="0"/>
              <a:t>维护贡献者列表（邮件、公示等方式鸣谢</a:t>
            </a:r>
            <a:r>
              <a:rPr kumimoji="1" lang="en-US" altLang="zh-CN" dirty="0"/>
              <a:t>issues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pr</a:t>
            </a:r>
            <a:r>
              <a:rPr kumimoji="1" lang="zh-CN" altLang="en-US" dirty="0"/>
              <a:t>贡献者）</a:t>
            </a:r>
            <a:endParaRPr kumimoji="1" lang="en-US" altLang="zh-CN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dirty="0"/>
              <a:t>掘金小册、社区论坛、物料市场</a:t>
            </a:r>
            <a:endParaRPr kumimoji="1" lang="en-US" altLang="zh-CN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dirty="0"/>
              <a:t>了解市面同类产品，去其糟粕，取其精华，不断更新和修复 </a:t>
            </a:r>
            <a:r>
              <a:rPr kumimoji="1" lang="en" altLang="zh-CN" dirty="0"/>
              <a:t>bug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9638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3300"/>
                </a:solidFill>
              </a:rPr>
              <a:t>如何开始</a:t>
            </a:r>
            <a:r>
              <a:rPr lang="en-US" altLang="zh-CN" sz="2400" dirty="0">
                <a:solidFill>
                  <a:srgbClr val="CC3300"/>
                </a:solidFill>
                <a:sym typeface="+mn-ea"/>
              </a:rPr>
              <a:t>——</a:t>
            </a:r>
            <a:r>
              <a:rPr lang="zh-CN" altLang="en-US" sz="2400" dirty="0">
                <a:solidFill>
                  <a:srgbClr val="CC3300"/>
                </a:solidFill>
              </a:rPr>
              <a:t>其他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20F13A-74F9-E841-871B-B4C0AA2EE591}"/>
              </a:ext>
            </a:extLst>
          </p:cNvPr>
          <p:cNvSpPr txBox="1"/>
          <p:nvPr/>
        </p:nvSpPr>
        <p:spPr>
          <a:xfrm>
            <a:off x="504414" y="1181262"/>
            <a:ext cx="10585176" cy="511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dirty="0"/>
              <a:t>内部公共项目走开源流程</a:t>
            </a:r>
            <a:endParaRPr kumimoji="1" lang="en-US" altLang="zh-CN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dirty="0"/>
              <a:t>安利别人使用来收集反馈，为受众提供技术支持</a:t>
            </a:r>
            <a:endParaRPr kumimoji="1" lang="en-US" altLang="zh-CN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dirty="0"/>
              <a:t>认真处理每一个 </a:t>
            </a:r>
            <a:r>
              <a:rPr kumimoji="1" lang="en" altLang="zh-CN" dirty="0"/>
              <a:t>PR</a:t>
            </a:r>
            <a:r>
              <a:rPr kumimoji="1" lang="zh-CN" altLang="en" dirty="0"/>
              <a:t>，</a:t>
            </a:r>
            <a:r>
              <a:rPr kumimoji="1" lang="zh-CN" altLang="en-US" dirty="0"/>
              <a:t>因为质量是一个开源组件库最重要的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dirty="0"/>
              <a:t>自己常在项目中使用，因为使用了才能更好地了解自己的开源项目。另外，并不是所有使用者都会反馈问题，有些问题需要自己在实践中发现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dirty="0"/>
              <a:t>issue</a:t>
            </a:r>
            <a:r>
              <a:rPr kumimoji="1" lang="zh-CN" altLang="en-US" dirty="0"/>
              <a:t>尽量在半小时内回复，这样使用者会觉得你确实在用心维护这个开源项目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dirty="0"/>
              <a:t>制定并公布项目发展方向，保证项目不会跑偏，也可用来约束贡献者提供的一些奇怪需求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dirty="0"/>
              <a:t>保证所有交流都是公开的，提供平等的沟通机会</a:t>
            </a:r>
            <a:endParaRPr kumimoji="1" lang="en-US" altLang="zh-CN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dirty="0"/>
              <a:t>学会拒绝他人，对于不想接受的贡献，切勿忽略或加装没看到，感谢他们，解释为什么他们的贡献不符合，最好引用相关的文档，或鼓励他</a:t>
            </a:r>
            <a:r>
              <a:rPr kumimoji="1" lang="en-US" altLang="zh-CN" dirty="0"/>
              <a:t>fork</a:t>
            </a:r>
            <a:r>
              <a:rPr kumimoji="1" lang="zh-CN" altLang="en-US" dirty="0"/>
              <a:t>项目单独维护</a:t>
            </a:r>
            <a:endParaRPr kumimoji="1" lang="en-US" altLang="zh-CN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dirty="0"/>
              <a:t>大胆寻求帮助，鼓励他人参与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6685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3300"/>
                </a:solidFill>
              </a:rPr>
              <a:t>可能遇到的问题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B6DA06-01AE-3142-963E-D4B020DD0CB6}"/>
              </a:ext>
            </a:extLst>
          </p:cNvPr>
          <p:cNvSpPr txBox="1"/>
          <p:nvPr/>
        </p:nvSpPr>
        <p:spPr>
          <a:xfrm>
            <a:off x="504453" y="2087959"/>
            <a:ext cx="3791423" cy="2347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目标边界不明晰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其他因素干扰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遇到一些自己不认可的需求或</a:t>
            </a:r>
            <a:r>
              <a:rPr lang="en" altLang="zh-CN" dirty="0"/>
              <a:t>PR</a:t>
            </a:r>
          </a:p>
          <a:p>
            <a:pPr>
              <a:lnSpc>
                <a:spcPct val="150000"/>
              </a:lnSpc>
            </a:pPr>
            <a:r>
              <a:rPr lang="zh-CN" altLang="en" dirty="0"/>
              <a:t>认知</a:t>
            </a:r>
            <a:r>
              <a:rPr lang="zh-CN" altLang="en-US" dirty="0"/>
              <a:t>不足导致项目风险</a:t>
            </a:r>
            <a:endParaRPr lang="en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无力维护</a:t>
            </a:r>
          </a:p>
        </p:txBody>
      </p:sp>
    </p:spTree>
    <p:extLst>
      <p:ext uri="{BB962C8B-B14F-4D97-AF65-F5344CB8AC3E}">
        <p14:creationId xmlns:p14="http://schemas.microsoft.com/office/powerpoint/2010/main" val="3973457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4453" y="503783"/>
            <a:ext cx="8424936" cy="647700"/>
          </a:xfrm>
        </p:spPr>
        <p:txBody>
          <a:bodyPr/>
          <a:lstStyle/>
          <a:p>
            <a:r>
              <a:rPr lang="zh-CN" altLang="en-US" dirty="0">
                <a:solidFill>
                  <a:srgbClr val="CC3300"/>
                </a:solidFill>
              </a:rPr>
              <a:t>如何快速开始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865CE03-33E2-A44D-AC9B-580F95EB0BF4}"/>
              </a:ext>
            </a:extLst>
          </p:cNvPr>
          <p:cNvSpPr txBox="1"/>
          <p:nvPr/>
        </p:nvSpPr>
        <p:spPr>
          <a:xfrm>
            <a:off x="720477" y="1572494"/>
            <a:ext cx="10657184" cy="4198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✅ 目录结构：</a:t>
            </a:r>
            <a:r>
              <a:rPr lang="en" altLang="zh-CN" dirty="0" err="1"/>
              <a:t>monorepo</a:t>
            </a:r>
            <a:r>
              <a:rPr lang="zh-CN" altLang="en-US" dirty="0"/>
              <a:t>                 </a:t>
            </a:r>
            <a:r>
              <a:rPr lang="en-US" altLang="zh-CN" dirty="0"/>
              <a:t>		</a:t>
            </a:r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zh-CN" altLang="en-US" dirty="0"/>
              <a:t>✅ 包管理：</a:t>
            </a:r>
            <a:r>
              <a:rPr lang="en" altLang="zh-CN" dirty="0" err="1"/>
              <a:t>lerna</a:t>
            </a:r>
            <a:r>
              <a:rPr lang="zh-CN" altLang="en-US" dirty="0"/>
              <a:t>、</a:t>
            </a:r>
            <a:r>
              <a:rPr lang="en" altLang="zh-CN" dirty="0"/>
              <a:t>yarn</a:t>
            </a:r>
            <a:br>
              <a:rPr lang="en" altLang="zh-CN" dirty="0"/>
            </a:br>
            <a:r>
              <a:rPr lang="zh-CN" altLang="en-US" dirty="0"/>
              <a:t>✅ 分支规范：</a:t>
            </a:r>
            <a:r>
              <a:rPr lang="en" altLang="zh-CN" dirty="0"/>
              <a:t>git-flow</a:t>
            </a:r>
            <a:r>
              <a:rPr lang="zh-CN" altLang="en-US" dirty="0"/>
              <a:t>                     </a:t>
            </a:r>
            <a:r>
              <a:rPr lang="en-US" altLang="zh-CN" dirty="0"/>
              <a:t>		</a:t>
            </a:r>
            <a:r>
              <a:rPr lang="zh-CN" altLang="en-US" dirty="0"/>
              <a:t>  </a:t>
            </a:r>
            <a:r>
              <a:rPr lang="en-US" altLang="zh-CN" dirty="0"/>
              <a:t>	</a:t>
            </a:r>
            <a:r>
              <a:rPr lang="zh-CN" altLang="en-US" dirty="0"/>
              <a:t>✅ 版本规范：</a:t>
            </a:r>
            <a:r>
              <a:rPr lang="en" altLang="zh-CN" dirty="0" err="1"/>
              <a:t>semver</a:t>
            </a:r>
            <a:endParaRPr lang="en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✅ </a:t>
            </a:r>
            <a:r>
              <a:rPr lang="en" altLang="zh-CN" dirty="0"/>
              <a:t>CHANGELOG</a:t>
            </a:r>
            <a:r>
              <a:rPr lang="zh-CN" altLang="en-US" dirty="0"/>
              <a:t>：</a:t>
            </a:r>
            <a:r>
              <a:rPr lang="en" altLang="zh-CN" dirty="0"/>
              <a:t>conventional-changelog-cli		</a:t>
            </a:r>
            <a:r>
              <a:rPr lang="zh-CN" altLang="en-US" dirty="0"/>
              <a:t>✅ 文档：</a:t>
            </a:r>
            <a:r>
              <a:rPr lang="en" altLang="zh-CN" dirty="0" err="1"/>
              <a:t>vuepress</a:t>
            </a:r>
            <a:br>
              <a:rPr lang="en" altLang="zh-CN" dirty="0"/>
            </a:br>
            <a:r>
              <a:rPr lang="zh-CN" altLang="en-US" dirty="0"/>
              <a:t>✅ 自动创建</a:t>
            </a:r>
            <a:r>
              <a:rPr lang="en" altLang="zh-CN" dirty="0" err="1"/>
              <a:t>Github</a:t>
            </a:r>
            <a:r>
              <a:rPr lang="en" altLang="zh-CN" dirty="0"/>
              <a:t> Labels</a:t>
            </a:r>
            <a:r>
              <a:rPr lang="zh-CN" altLang="en" dirty="0"/>
              <a:t>：</a:t>
            </a:r>
            <a:r>
              <a:rPr lang="en" altLang="zh-CN" dirty="0"/>
              <a:t>git-</a:t>
            </a:r>
            <a:r>
              <a:rPr lang="en" altLang="zh-CN" dirty="0" err="1"/>
              <a:t>labelmaker</a:t>
            </a:r>
            <a:r>
              <a:rPr lang="en" altLang="zh-CN" dirty="0"/>
              <a:t>	</a:t>
            </a:r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zh-CN" altLang="en-US" dirty="0"/>
              <a:t>✅ 类型安全：</a:t>
            </a:r>
            <a:r>
              <a:rPr lang="en" altLang="zh-CN" dirty="0"/>
              <a:t>typescript</a:t>
            </a:r>
            <a:br>
              <a:rPr lang="en" altLang="zh-CN" dirty="0"/>
            </a:br>
            <a:r>
              <a:rPr lang="zh-CN" altLang="en-US" dirty="0"/>
              <a:t>✅ 持续集成：</a:t>
            </a:r>
            <a:r>
              <a:rPr lang="en" altLang="zh-CN" dirty="0" err="1"/>
              <a:t>travis</a:t>
            </a:r>
            <a:r>
              <a:rPr lang="zh-CN" altLang="en-US" dirty="0"/>
              <a:t> </a:t>
            </a:r>
            <a:r>
              <a:rPr lang="en-US" altLang="zh-CN" dirty="0"/>
              <a:t>				</a:t>
            </a:r>
            <a:r>
              <a:rPr lang="zh-CN" altLang="en-US" dirty="0"/>
              <a:t>✅ 打包编译：</a:t>
            </a:r>
            <a:r>
              <a:rPr lang="en" altLang="zh-CN" dirty="0"/>
              <a:t>rollup</a:t>
            </a:r>
            <a:br>
              <a:rPr lang="en" altLang="zh-CN" dirty="0"/>
            </a:br>
            <a:r>
              <a:rPr lang="zh-CN" altLang="en-US" dirty="0"/>
              <a:t>✅ 代码规范：</a:t>
            </a:r>
            <a:r>
              <a:rPr lang="en" altLang="zh-CN" dirty="0"/>
              <a:t>husky</a:t>
            </a:r>
            <a:r>
              <a:rPr lang="zh-CN" altLang="en" dirty="0"/>
              <a:t>、</a:t>
            </a:r>
            <a:r>
              <a:rPr lang="en" altLang="zh-CN" dirty="0" err="1"/>
              <a:t>esLint</a:t>
            </a:r>
            <a:r>
              <a:rPr lang="zh-CN" altLang="en" dirty="0"/>
              <a:t>、</a:t>
            </a:r>
            <a:r>
              <a:rPr lang="en" altLang="zh-CN" dirty="0"/>
              <a:t>lint-staged </a:t>
            </a:r>
            <a:r>
              <a:rPr lang="zh-CN" altLang="en" dirty="0"/>
              <a:t>、</a:t>
            </a:r>
            <a:r>
              <a:rPr lang="en" altLang="zh-CN" dirty="0"/>
              <a:t>prettier</a:t>
            </a:r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zh-CN" altLang="en-US" dirty="0"/>
              <a:t>✅ 项目徽章：</a:t>
            </a:r>
            <a:r>
              <a:rPr lang="en" altLang="zh-CN" dirty="0"/>
              <a:t>shields</a:t>
            </a:r>
            <a:r>
              <a:rPr lang="zh-CN" altLang="en" dirty="0"/>
              <a:t>、</a:t>
            </a:r>
            <a:r>
              <a:rPr lang="en" altLang="zh-CN" dirty="0"/>
              <a:t>coveralls</a:t>
            </a:r>
            <a:br>
              <a:rPr lang="en" altLang="zh-CN" dirty="0"/>
            </a:br>
            <a:r>
              <a:rPr lang="zh-CN" altLang="en-US" dirty="0"/>
              <a:t>✅ 单元测试：</a:t>
            </a:r>
            <a:r>
              <a:rPr lang="en" altLang="zh-CN" dirty="0"/>
              <a:t>jest		</a:t>
            </a:r>
            <a:r>
              <a:rPr lang="zh-CN" altLang="en-US" dirty="0"/>
              <a:t>✅ 覆盖率：</a:t>
            </a:r>
            <a:r>
              <a:rPr lang="en" altLang="zh-CN" dirty="0"/>
              <a:t>Istanbul	</a:t>
            </a:r>
            <a:r>
              <a:rPr lang="zh-CN" altLang="en-US" dirty="0"/>
              <a:t>✅ </a:t>
            </a:r>
            <a:r>
              <a:rPr lang="en" altLang="zh-CN" dirty="0"/>
              <a:t>README</a:t>
            </a:r>
            <a:r>
              <a:rPr lang="zh-CN" altLang="en-US" dirty="0"/>
              <a:t>：</a:t>
            </a:r>
            <a:r>
              <a:rPr lang="en" altLang="zh-CN" dirty="0"/>
              <a:t> readme-md-generator</a:t>
            </a:r>
            <a:br>
              <a:rPr lang="en" altLang="zh-CN" dirty="0"/>
            </a:br>
            <a:r>
              <a:rPr lang="zh-CN" altLang="en-US" dirty="0"/>
              <a:t>✅ </a:t>
            </a:r>
            <a:r>
              <a:rPr lang="en" altLang="zh-CN" dirty="0"/>
              <a:t>Commit</a:t>
            </a:r>
            <a:r>
              <a:rPr lang="zh-CN" altLang="en-US" dirty="0"/>
              <a:t>规范：</a:t>
            </a:r>
            <a:r>
              <a:rPr lang="en-US" altLang="zh-CN" dirty="0"/>
              <a:t>@</a:t>
            </a:r>
            <a:r>
              <a:rPr lang="en" altLang="zh-CN" dirty="0" err="1"/>
              <a:t>commitlint</a:t>
            </a:r>
            <a:r>
              <a:rPr lang="en" altLang="zh-CN" dirty="0"/>
              <a:t>/cli</a:t>
            </a:r>
            <a:r>
              <a:rPr lang="zh-CN" altLang="en" dirty="0"/>
              <a:t>、</a:t>
            </a:r>
            <a:r>
              <a:rPr lang="en" altLang="zh-CN" dirty="0"/>
              <a:t>@</a:t>
            </a:r>
            <a:r>
              <a:rPr lang="en" altLang="zh-CN" dirty="0" err="1"/>
              <a:t>commitlint</a:t>
            </a:r>
            <a:r>
              <a:rPr lang="en" altLang="zh-CN" dirty="0"/>
              <a:t>/config-conventional</a:t>
            </a:r>
            <a:r>
              <a:rPr lang="zh-CN" altLang="en" dirty="0"/>
              <a:t>、</a:t>
            </a:r>
            <a:r>
              <a:rPr lang="en" altLang="zh-CN" dirty="0"/>
              <a:t>husky</a:t>
            </a:r>
            <a:r>
              <a:rPr lang="zh-CN" altLang="en" dirty="0"/>
              <a:t>、</a:t>
            </a:r>
            <a:r>
              <a:rPr lang="en" altLang="zh-CN" dirty="0" err="1"/>
              <a:t>commitizen</a:t>
            </a:r>
            <a:r>
              <a:rPr lang="zh-CN" altLang="en" dirty="0"/>
              <a:t>、</a:t>
            </a:r>
            <a:r>
              <a:rPr lang="zh-CN" altLang="en-US" dirty="0"/>
              <a:t>       </a:t>
            </a:r>
            <a:r>
              <a:rPr lang="en" altLang="zh-CN" dirty="0" err="1"/>
              <a:t>cz</a:t>
            </a:r>
            <a:r>
              <a:rPr lang="en" altLang="zh-CN" dirty="0"/>
              <a:t>-</a:t>
            </a:r>
            <a:r>
              <a:rPr lang="en" altLang="zh-CN" dirty="0" err="1"/>
              <a:t>lerna</a:t>
            </a:r>
            <a:r>
              <a:rPr lang="en" altLang="zh-CN" dirty="0"/>
              <a:t>-changelog		 </a:t>
            </a:r>
            <a:r>
              <a:rPr lang="zh-CN" altLang="en-US" dirty="0"/>
              <a:t>✅ 打包编译：</a:t>
            </a:r>
            <a:r>
              <a:rPr lang="en" altLang="zh-CN" dirty="0"/>
              <a:t>rollup</a:t>
            </a:r>
            <a:r>
              <a:rPr lang="zh-CN" altLang="en-US" dirty="0"/>
              <a:t>   </a:t>
            </a:r>
            <a:r>
              <a:rPr lang="en" altLang="zh-CN" dirty="0"/>
              <a:t> </a:t>
            </a:r>
            <a:r>
              <a:rPr lang="zh-CN" altLang="en-US" dirty="0"/>
              <a:t>✅ </a:t>
            </a:r>
            <a:r>
              <a:rPr lang="en" altLang="zh-CN" dirty="0"/>
              <a:t>LOGO</a:t>
            </a:r>
            <a:r>
              <a:rPr lang="zh-CN" altLang="en-US" dirty="0"/>
              <a:t>：</a:t>
            </a:r>
            <a:r>
              <a:rPr lang="en" altLang="zh-CN" dirty="0"/>
              <a:t>brandmark</a:t>
            </a:r>
            <a:r>
              <a:rPr lang="zh-CN" altLang="en-US" dirty="0"/>
              <a:t>、</a:t>
            </a:r>
            <a:r>
              <a:rPr lang="en" altLang="zh-CN" dirty="0" err="1"/>
              <a:t>looka</a:t>
            </a:r>
            <a:endParaRPr kumimoji="1" lang="zh-CN" altLang="en-US" dirty="0"/>
          </a:p>
        </p:txBody>
      </p:sp>
      <p:sp>
        <p:nvSpPr>
          <p:cNvPr id="15" name="对角圆角矩形 14">
            <a:extLst>
              <a:ext uri="{FF2B5EF4-FFF2-40B4-BE49-F238E27FC236}">
                <a16:creationId xmlns:a16="http://schemas.microsoft.com/office/drawing/2014/main" id="{65215A27-F268-8C43-85D2-FC1F9F5D66DC}"/>
              </a:ext>
            </a:extLst>
          </p:cNvPr>
          <p:cNvSpPr/>
          <p:nvPr/>
        </p:nvSpPr>
        <p:spPr>
          <a:xfrm>
            <a:off x="394984" y="1381961"/>
            <a:ext cx="10406613" cy="4424680"/>
          </a:xfrm>
          <a:prstGeom prst="round2DiagRect">
            <a:avLst/>
          </a:prstGeom>
          <a:noFill/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>
            <a:hlinkClick r:id="rId3"/>
            <a:extLst>
              <a:ext uri="{FF2B5EF4-FFF2-40B4-BE49-F238E27FC236}">
                <a16:creationId xmlns:a16="http://schemas.microsoft.com/office/drawing/2014/main" id="{29B6707A-A0AE-C241-BA62-97AA5B845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842" y="1110221"/>
            <a:ext cx="447645" cy="44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55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sz="5400" b="1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864493" y="2270645"/>
            <a:ext cx="5329238" cy="570420"/>
          </a:xfrm>
        </p:spPr>
        <p:txBody>
          <a:bodyPr/>
          <a:lstStyle/>
          <a:p>
            <a:r>
              <a:rPr kumimoji="1" lang="en-US" altLang="zh-CN" sz="4400" b="1" dirty="0"/>
              <a:t>THANKS</a:t>
            </a:r>
            <a:endParaRPr kumimoji="1" lang="zh-CN" altLang="en-US" sz="4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C3300"/>
                </a:solidFill>
                <a:sym typeface="+mn-ea"/>
              </a:rPr>
              <a:t>应该具备什么素质？</a:t>
            </a:r>
            <a:endParaRPr kumimoji="1" lang="zh-CN" altLang="en-US" dirty="0">
              <a:solidFill>
                <a:srgbClr val="CC3300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9EC1A33-7DF3-E74B-88EA-C81D194A715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332595" y="1418999"/>
            <a:ext cx="5583564" cy="804204"/>
            <a:chOff x="1016148" y="3196940"/>
            <a:chExt cx="4625114" cy="684378"/>
          </a:xfrm>
        </p:grpSpPr>
        <p:sp>
          <p:nvSpPr>
            <p:cNvPr id="4" name="MH_Other_1">
              <a:extLst>
                <a:ext uri="{FF2B5EF4-FFF2-40B4-BE49-F238E27FC236}">
                  <a16:creationId xmlns:a16="http://schemas.microsoft.com/office/drawing/2014/main" id="{F4DD7DF6-4DAC-C149-BEC5-BBDCC94C7FDA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016148" y="3295975"/>
              <a:ext cx="418868" cy="585343"/>
            </a:xfrm>
            <a:custGeom>
              <a:avLst/>
              <a:gdLst>
                <a:gd name="connsiteX0" fmla="*/ 1102816 w 1383856"/>
                <a:gd name="connsiteY0" fmla="*/ 0 h 1933849"/>
                <a:gd name="connsiteX1" fmla="*/ 1383856 w 1383856"/>
                <a:gd name="connsiteY1" fmla="*/ 372951 h 1933849"/>
                <a:gd name="connsiteX2" fmla="*/ 1331288 w 1383856"/>
                <a:gd name="connsiteY2" fmla="*/ 372951 h 1933849"/>
                <a:gd name="connsiteX3" fmla="*/ 1094554 w 1383856"/>
                <a:gd name="connsiteY3" fmla="*/ 58794 h 1933849"/>
                <a:gd name="connsiteX4" fmla="*/ 58794 w 1383856"/>
                <a:gd name="connsiteY4" fmla="*/ 839295 h 1933849"/>
                <a:gd name="connsiteX5" fmla="*/ 839295 w 1383856"/>
                <a:gd name="connsiteY5" fmla="*/ 1875055 h 1933849"/>
                <a:gd name="connsiteX6" fmla="*/ 1256196 w 1383856"/>
                <a:gd name="connsiteY6" fmla="*/ 1560897 h 1933849"/>
                <a:gd name="connsiteX7" fmla="*/ 1325955 w 1383856"/>
                <a:gd name="connsiteY7" fmla="*/ 1560897 h 1933849"/>
                <a:gd name="connsiteX8" fmla="*/ 831032 w 1383856"/>
                <a:gd name="connsiteY8" fmla="*/ 1933849 h 1933849"/>
                <a:gd name="connsiteX9" fmla="*/ 0 w 1383856"/>
                <a:gd name="connsiteY9" fmla="*/ 831032 h 193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3856" h="1933849">
                  <a:moveTo>
                    <a:pt x="1102816" y="0"/>
                  </a:moveTo>
                  <a:lnTo>
                    <a:pt x="1383856" y="372951"/>
                  </a:lnTo>
                  <a:lnTo>
                    <a:pt x="1331288" y="372951"/>
                  </a:lnTo>
                  <a:lnTo>
                    <a:pt x="1094554" y="58794"/>
                  </a:lnTo>
                  <a:lnTo>
                    <a:pt x="58794" y="839295"/>
                  </a:lnTo>
                  <a:lnTo>
                    <a:pt x="839295" y="1875055"/>
                  </a:lnTo>
                  <a:lnTo>
                    <a:pt x="1256196" y="1560897"/>
                  </a:lnTo>
                  <a:lnTo>
                    <a:pt x="1325955" y="1560897"/>
                  </a:lnTo>
                  <a:lnTo>
                    <a:pt x="831032" y="1933849"/>
                  </a:lnTo>
                  <a:lnTo>
                    <a:pt x="0" y="831032"/>
                  </a:lnTo>
                  <a:close/>
                </a:path>
              </a:pathLst>
            </a:custGeom>
            <a:noFill/>
            <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txBody>
            <a:bodyPr lIns="237758" tIns="0" rIns="0" bIns="0" anchor="ctr">
              <a:normAutofit/>
            </a:bodyPr>
            <a:lstStyle/>
            <a:p>
              <a:pPr algn="r">
                <a:defRPr/>
              </a:pPr>
              <a:r>
                <a:rPr lang="en-US" altLang="zh-CN" sz="30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rPr>
                <a:t>1</a:t>
              </a:r>
              <a:endParaRPr lang="en-US" altLang="zh-CN" sz="3000" dirty="0" err="1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5" name="MH_SubTitle_1">
              <a:extLst>
                <a:ext uri="{FF2B5EF4-FFF2-40B4-BE49-F238E27FC236}">
                  <a16:creationId xmlns:a16="http://schemas.microsoft.com/office/drawing/2014/main" id="{722433BF-258C-0449-B948-76E728FFD1BC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536830" y="3196940"/>
              <a:ext cx="4104432" cy="557719"/>
            </a:xfrm>
            <a:prstGeom prst="rect">
              <a:avLst/>
            </a:prstGeom>
          </p:spPr>
          <p:txBody>
            <a:bodyPr lIns="0" tIns="0" rIns="0" bIns="0" anchor="ctr">
              <a:normAutofit/>
            </a:bodyPr>
            <a:lstStyle/>
            <a:p>
              <a:pPr algn="just">
                <a:defRPr/>
              </a:pPr>
              <a:r>
                <a:rPr lang="en-US" altLang="zh-CN" sz="18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idea</a:t>
              </a:r>
              <a:endParaRPr sz="1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643D0466-37D5-6A45-BEE3-AB45B08A789A}"/>
              </a:ext>
            </a:extLst>
          </p:cNvPr>
          <p:cNvSpPr/>
          <p:nvPr/>
        </p:nvSpPr>
        <p:spPr>
          <a:xfrm>
            <a:off x="1821752" y="1864592"/>
            <a:ext cx="5121253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项目的思想，是项目能否成功的第一要素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25AE12F-99CF-2E4A-9125-0C06D81FC66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332595" y="2796845"/>
            <a:ext cx="5583564" cy="804204"/>
            <a:chOff x="1016148" y="3196940"/>
            <a:chExt cx="4625114" cy="684378"/>
          </a:xfrm>
        </p:grpSpPr>
        <p:sp>
          <p:nvSpPr>
            <p:cNvPr id="8" name="MH_Other_1">
              <a:extLst>
                <a:ext uri="{FF2B5EF4-FFF2-40B4-BE49-F238E27FC236}">
                  <a16:creationId xmlns:a16="http://schemas.microsoft.com/office/drawing/2014/main" id="{1C5F5081-075F-014F-864F-55B244EC403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016148" y="3295975"/>
              <a:ext cx="418868" cy="585343"/>
            </a:xfrm>
            <a:custGeom>
              <a:avLst/>
              <a:gdLst>
                <a:gd name="connsiteX0" fmla="*/ 1102816 w 1383856"/>
                <a:gd name="connsiteY0" fmla="*/ 0 h 1933849"/>
                <a:gd name="connsiteX1" fmla="*/ 1383856 w 1383856"/>
                <a:gd name="connsiteY1" fmla="*/ 372951 h 1933849"/>
                <a:gd name="connsiteX2" fmla="*/ 1331288 w 1383856"/>
                <a:gd name="connsiteY2" fmla="*/ 372951 h 1933849"/>
                <a:gd name="connsiteX3" fmla="*/ 1094554 w 1383856"/>
                <a:gd name="connsiteY3" fmla="*/ 58794 h 1933849"/>
                <a:gd name="connsiteX4" fmla="*/ 58794 w 1383856"/>
                <a:gd name="connsiteY4" fmla="*/ 839295 h 1933849"/>
                <a:gd name="connsiteX5" fmla="*/ 839295 w 1383856"/>
                <a:gd name="connsiteY5" fmla="*/ 1875055 h 1933849"/>
                <a:gd name="connsiteX6" fmla="*/ 1256196 w 1383856"/>
                <a:gd name="connsiteY6" fmla="*/ 1560897 h 1933849"/>
                <a:gd name="connsiteX7" fmla="*/ 1325955 w 1383856"/>
                <a:gd name="connsiteY7" fmla="*/ 1560897 h 1933849"/>
                <a:gd name="connsiteX8" fmla="*/ 831032 w 1383856"/>
                <a:gd name="connsiteY8" fmla="*/ 1933849 h 1933849"/>
                <a:gd name="connsiteX9" fmla="*/ 0 w 1383856"/>
                <a:gd name="connsiteY9" fmla="*/ 831032 h 193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3856" h="1933849">
                  <a:moveTo>
                    <a:pt x="1102816" y="0"/>
                  </a:moveTo>
                  <a:lnTo>
                    <a:pt x="1383856" y="372951"/>
                  </a:lnTo>
                  <a:lnTo>
                    <a:pt x="1331288" y="372951"/>
                  </a:lnTo>
                  <a:lnTo>
                    <a:pt x="1094554" y="58794"/>
                  </a:lnTo>
                  <a:lnTo>
                    <a:pt x="58794" y="839295"/>
                  </a:lnTo>
                  <a:lnTo>
                    <a:pt x="839295" y="1875055"/>
                  </a:lnTo>
                  <a:lnTo>
                    <a:pt x="1256196" y="1560897"/>
                  </a:lnTo>
                  <a:lnTo>
                    <a:pt x="1325955" y="1560897"/>
                  </a:lnTo>
                  <a:lnTo>
                    <a:pt x="831032" y="1933849"/>
                  </a:lnTo>
                  <a:lnTo>
                    <a:pt x="0" y="831032"/>
                  </a:lnTo>
                  <a:close/>
                </a:path>
              </a:pathLst>
            </a:custGeom>
            <a:noFill/>
            <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txBody>
            <a:bodyPr lIns="237758" tIns="0" rIns="0" bIns="0" anchor="ctr">
              <a:normAutofit/>
            </a:bodyPr>
            <a:lstStyle/>
            <a:p>
              <a:pPr algn="r">
                <a:defRPr/>
              </a:pPr>
              <a:r>
                <a:rPr lang="en-US" altLang="zh-CN" sz="30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rPr>
                <a:t>2</a:t>
              </a:r>
            </a:p>
          </p:txBody>
        </p:sp>
        <p:sp>
          <p:nvSpPr>
            <p:cNvPr id="9" name="MH_SubTitle_1">
              <a:extLst>
                <a:ext uri="{FF2B5EF4-FFF2-40B4-BE49-F238E27FC236}">
                  <a16:creationId xmlns:a16="http://schemas.microsoft.com/office/drawing/2014/main" id="{94E472D9-8AD3-3D43-BB16-480A739BD322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536830" y="3196940"/>
              <a:ext cx="4104432" cy="557719"/>
            </a:xfrm>
            <a:prstGeom prst="rect">
              <a:avLst/>
            </a:prstGeom>
          </p:spPr>
          <p:txBody>
            <a:bodyPr lIns="0" tIns="0" rIns="0" bIns="0" anchor="ctr">
              <a:normAutofit/>
            </a:bodyPr>
            <a:lstStyle/>
            <a:p>
              <a:pPr algn="just">
                <a:defRPr/>
              </a:pPr>
              <a:r>
                <a:rPr lang="zh-CN" altLang="en-US" sz="18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高质量代码</a:t>
              </a:r>
              <a:endParaRPr sz="1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E7B80DA3-E53A-2140-9BD7-F10D2A3ED57B}"/>
              </a:ext>
            </a:extLst>
          </p:cNvPr>
          <p:cNvSpPr/>
          <p:nvPr/>
        </p:nvSpPr>
        <p:spPr>
          <a:xfrm>
            <a:off x="1835641" y="3244364"/>
            <a:ext cx="5121253" cy="102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更少的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bug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更容易升级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更容易让他人参与贡献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71B4109-90D5-8D45-9795-B119C1D94577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91860" y="4428581"/>
            <a:ext cx="5583564" cy="804204"/>
            <a:chOff x="1016148" y="3196940"/>
            <a:chExt cx="4625114" cy="684378"/>
          </a:xfrm>
        </p:grpSpPr>
        <p:sp>
          <p:nvSpPr>
            <p:cNvPr id="12" name="MH_Other_1">
              <a:extLst>
                <a:ext uri="{FF2B5EF4-FFF2-40B4-BE49-F238E27FC236}">
                  <a16:creationId xmlns:a16="http://schemas.microsoft.com/office/drawing/2014/main" id="{34E562B4-B4C4-E347-AB8C-8E5B260AC68E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016148" y="3295975"/>
              <a:ext cx="418868" cy="585343"/>
            </a:xfrm>
            <a:custGeom>
              <a:avLst/>
              <a:gdLst>
                <a:gd name="connsiteX0" fmla="*/ 1102816 w 1383856"/>
                <a:gd name="connsiteY0" fmla="*/ 0 h 1933849"/>
                <a:gd name="connsiteX1" fmla="*/ 1383856 w 1383856"/>
                <a:gd name="connsiteY1" fmla="*/ 372951 h 1933849"/>
                <a:gd name="connsiteX2" fmla="*/ 1331288 w 1383856"/>
                <a:gd name="connsiteY2" fmla="*/ 372951 h 1933849"/>
                <a:gd name="connsiteX3" fmla="*/ 1094554 w 1383856"/>
                <a:gd name="connsiteY3" fmla="*/ 58794 h 1933849"/>
                <a:gd name="connsiteX4" fmla="*/ 58794 w 1383856"/>
                <a:gd name="connsiteY4" fmla="*/ 839295 h 1933849"/>
                <a:gd name="connsiteX5" fmla="*/ 839295 w 1383856"/>
                <a:gd name="connsiteY5" fmla="*/ 1875055 h 1933849"/>
                <a:gd name="connsiteX6" fmla="*/ 1256196 w 1383856"/>
                <a:gd name="connsiteY6" fmla="*/ 1560897 h 1933849"/>
                <a:gd name="connsiteX7" fmla="*/ 1325955 w 1383856"/>
                <a:gd name="connsiteY7" fmla="*/ 1560897 h 1933849"/>
                <a:gd name="connsiteX8" fmla="*/ 831032 w 1383856"/>
                <a:gd name="connsiteY8" fmla="*/ 1933849 h 1933849"/>
                <a:gd name="connsiteX9" fmla="*/ 0 w 1383856"/>
                <a:gd name="connsiteY9" fmla="*/ 831032 h 193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3856" h="1933849">
                  <a:moveTo>
                    <a:pt x="1102816" y="0"/>
                  </a:moveTo>
                  <a:lnTo>
                    <a:pt x="1383856" y="372951"/>
                  </a:lnTo>
                  <a:lnTo>
                    <a:pt x="1331288" y="372951"/>
                  </a:lnTo>
                  <a:lnTo>
                    <a:pt x="1094554" y="58794"/>
                  </a:lnTo>
                  <a:lnTo>
                    <a:pt x="58794" y="839295"/>
                  </a:lnTo>
                  <a:lnTo>
                    <a:pt x="839295" y="1875055"/>
                  </a:lnTo>
                  <a:lnTo>
                    <a:pt x="1256196" y="1560897"/>
                  </a:lnTo>
                  <a:lnTo>
                    <a:pt x="1325955" y="1560897"/>
                  </a:lnTo>
                  <a:lnTo>
                    <a:pt x="831032" y="1933849"/>
                  </a:lnTo>
                  <a:lnTo>
                    <a:pt x="0" y="831032"/>
                  </a:lnTo>
                  <a:close/>
                </a:path>
              </a:pathLst>
            </a:custGeom>
            <a:noFill/>
            <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txBody>
            <a:bodyPr lIns="237758" tIns="0" rIns="0" bIns="0" anchor="ctr">
              <a:normAutofit/>
            </a:bodyPr>
            <a:lstStyle/>
            <a:p>
              <a:pPr algn="r">
                <a:defRPr/>
              </a:pPr>
              <a:r>
                <a:rPr lang="en-US" altLang="zh-CN" sz="30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rPr>
                <a:t>3</a:t>
              </a:r>
            </a:p>
          </p:txBody>
        </p:sp>
        <p:sp>
          <p:nvSpPr>
            <p:cNvPr id="13" name="MH_SubTitle_1">
              <a:extLst>
                <a:ext uri="{FF2B5EF4-FFF2-40B4-BE49-F238E27FC236}">
                  <a16:creationId xmlns:a16="http://schemas.microsoft.com/office/drawing/2014/main" id="{0FDE4799-B377-EB41-8BF7-B316B4A5206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536830" y="3196940"/>
              <a:ext cx="4104432" cy="557719"/>
            </a:xfrm>
            <a:prstGeom prst="rect">
              <a:avLst/>
            </a:prstGeom>
          </p:spPr>
          <p:txBody>
            <a:bodyPr lIns="0" tIns="0" rIns="0" bIns="0" anchor="ctr">
              <a:normAutofit/>
            </a:bodyPr>
            <a:lstStyle/>
            <a:p>
              <a:pPr algn="just">
                <a:defRPr/>
              </a:pPr>
              <a:r>
                <a:rPr lang="zh-CN" altLang="en-US" sz="18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设计先行</a:t>
              </a:r>
              <a:endParaRPr sz="1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12F5AF90-AAB2-454D-A079-ECF41420060E}"/>
              </a:ext>
            </a:extLst>
          </p:cNvPr>
          <p:cNvSpPr/>
          <p:nvPr/>
        </p:nvSpPr>
        <p:spPr>
          <a:xfrm>
            <a:off x="1794906" y="4896271"/>
            <a:ext cx="5121253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轻视设计，后果自负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一定要构思好要做的东西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16F131A-7207-274C-A041-54CB4BE0999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5869099" y="1449536"/>
            <a:ext cx="5583564" cy="804204"/>
            <a:chOff x="1016148" y="3196940"/>
            <a:chExt cx="4625114" cy="684378"/>
          </a:xfrm>
        </p:grpSpPr>
        <p:sp>
          <p:nvSpPr>
            <p:cNvPr id="16" name="MH_Other_1">
              <a:extLst>
                <a:ext uri="{FF2B5EF4-FFF2-40B4-BE49-F238E27FC236}">
                  <a16:creationId xmlns:a16="http://schemas.microsoft.com/office/drawing/2014/main" id="{EC80BC96-2A3F-454B-AB32-37FD458F139A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016148" y="3295975"/>
              <a:ext cx="418868" cy="585343"/>
            </a:xfrm>
            <a:custGeom>
              <a:avLst/>
              <a:gdLst>
                <a:gd name="connsiteX0" fmla="*/ 1102816 w 1383856"/>
                <a:gd name="connsiteY0" fmla="*/ 0 h 1933849"/>
                <a:gd name="connsiteX1" fmla="*/ 1383856 w 1383856"/>
                <a:gd name="connsiteY1" fmla="*/ 372951 h 1933849"/>
                <a:gd name="connsiteX2" fmla="*/ 1331288 w 1383856"/>
                <a:gd name="connsiteY2" fmla="*/ 372951 h 1933849"/>
                <a:gd name="connsiteX3" fmla="*/ 1094554 w 1383856"/>
                <a:gd name="connsiteY3" fmla="*/ 58794 h 1933849"/>
                <a:gd name="connsiteX4" fmla="*/ 58794 w 1383856"/>
                <a:gd name="connsiteY4" fmla="*/ 839295 h 1933849"/>
                <a:gd name="connsiteX5" fmla="*/ 839295 w 1383856"/>
                <a:gd name="connsiteY5" fmla="*/ 1875055 h 1933849"/>
                <a:gd name="connsiteX6" fmla="*/ 1256196 w 1383856"/>
                <a:gd name="connsiteY6" fmla="*/ 1560897 h 1933849"/>
                <a:gd name="connsiteX7" fmla="*/ 1325955 w 1383856"/>
                <a:gd name="connsiteY7" fmla="*/ 1560897 h 1933849"/>
                <a:gd name="connsiteX8" fmla="*/ 831032 w 1383856"/>
                <a:gd name="connsiteY8" fmla="*/ 1933849 h 1933849"/>
                <a:gd name="connsiteX9" fmla="*/ 0 w 1383856"/>
                <a:gd name="connsiteY9" fmla="*/ 831032 h 193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3856" h="1933849">
                  <a:moveTo>
                    <a:pt x="1102816" y="0"/>
                  </a:moveTo>
                  <a:lnTo>
                    <a:pt x="1383856" y="372951"/>
                  </a:lnTo>
                  <a:lnTo>
                    <a:pt x="1331288" y="372951"/>
                  </a:lnTo>
                  <a:lnTo>
                    <a:pt x="1094554" y="58794"/>
                  </a:lnTo>
                  <a:lnTo>
                    <a:pt x="58794" y="839295"/>
                  </a:lnTo>
                  <a:lnTo>
                    <a:pt x="839295" y="1875055"/>
                  </a:lnTo>
                  <a:lnTo>
                    <a:pt x="1256196" y="1560897"/>
                  </a:lnTo>
                  <a:lnTo>
                    <a:pt x="1325955" y="1560897"/>
                  </a:lnTo>
                  <a:lnTo>
                    <a:pt x="831032" y="1933849"/>
                  </a:lnTo>
                  <a:lnTo>
                    <a:pt x="0" y="831032"/>
                  </a:lnTo>
                  <a:close/>
                </a:path>
              </a:pathLst>
            </a:custGeom>
            <a:noFill/>
            <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txBody>
            <a:bodyPr lIns="237758" tIns="0" rIns="0" bIns="0" anchor="ctr">
              <a:normAutofit/>
            </a:bodyPr>
            <a:lstStyle/>
            <a:p>
              <a:pPr algn="r">
                <a:defRPr/>
              </a:pPr>
              <a:r>
                <a:rPr lang="en-US" altLang="zh-CN" sz="30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rPr>
                <a:t>4</a:t>
              </a:r>
            </a:p>
          </p:txBody>
        </p:sp>
        <p:sp>
          <p:nvSpPr>
            <p:cNvPr id="17" name="MH_SubTitle_1">
              <a:extLst>
                <a:ext uri="{FF2B5EF4-FFF2-40B4-BE49-F238E27FC236}">
                  <a16:creationId xmlns:a16="http://schemas.microsoft.com/office/drawing/2014/main" id="{F83892B0-388F-EB4E-8A04-CEDC0B880795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536830" y="3196940"/>
              <a:ext cx="4104432" cy="557719"/>
            </a:xfrm>
            <a:prstGeom prst="rect">
              <a:avLst/>
            </a:prstGeom>
          </p:spPr>
          <p:txBody>
            <a:bodyPr lIns="0" tIns="0" rIns="0" bIns="0" anchor="ctr">
              <a:normAutofit/>
            </a:bodyPr>
            <a:lstStyle/>
            <a:p>
              <a:pPr algn="just">
                <a:defRPr/>
              </a:pPr>
              <a:r>
                <a:rPr lang="zh-CN" altLang="en-US" sz="18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营销思维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1FF793A-FCE0-D84D-A835-C281752D9A78}"/>
              </a:ext>
            </a:extLst>
          </p:cNvPr>
          <p:cNvSpPr/>
          <p:nvPr/>
        </p:nvSpPr>
        <p:spPr>
          <a:xfrm>
            <a:off x="6372145" y="1985058"/>
            <a:ext cx="5121253" cy="318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如何包装，才能让大家更喜欢用？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B0B7653-3D3E-ED4E-B411-4261E90D2670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5869099" y="2792084"/>
            <a:ext cx="5583564" cy="804204"/>
            <a:chOff x="1016148" y="3196940"/>
            <a:chExt cx="4625114" cy="684378"/>
          </a:xfrm>
        </p:grpSpPr>
        <p:sp>
          <p:nvSpPr>
            <p:cNvPr id="20" name="MH_Other_1">
              <a:extLst>
                <a:ext uri="{FF2B5EF4-FFF2-40B4-BE49-F238E27FC236}">
                  <a16:creationId xmlns:a16="http://schemas.microsoft.com/office/drawing/2014/main" id="{E897BB2E-B641-434F-8C5A-618822DC44DF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016148" y="3295975"/>
              <a:ext cx="418868" cy="585343"/>
            </a:xfrm>
            <a:custGeom>
              <a:avLst/>
              <a:gdLst>
                <a:gd name="connsiteX0" fmla="*/ 1102816 w 1383856"/>
                <a:gd name="connsiteY0" fmla="*/ 0 h 1933849"/>
                <a:gd name="connsiteX1" fmla="*/ 1383856 w 1383856"/>
                <a:gd name="connsiteY1" fmla="*/ 372951 h 1933849"/>
                <a:gd name="connsiteX2" fmla="*/ 1331288 w 1383856"/>
                <a:gd name="connsiteY2" fmla="*/ 372951 h 1933849"/>
                <a:gd name="connsiteX3" fmla="*/ 1094554 w 1383856"/>
                <a:gd name="connsiteY3" fmla="*/ 58794 h 1933849"/>
                <a:gd name="connsiteX4" fmla="*/ 58794 w 1383856"/>
                <a:gd name="connsiteY4" fmla="*/ 839295 h 1933849"/>
                <a:gd name="connsiteX5" fmla="*/ 839295 w 1383856"/>
                <a:gd name="connsiteY5" fmla="*/ 1875055 h 1933849"/>
                <a:gd name="connsiteX6" fmla="*/ 1256196 w 1383856"/>
                <a:gd name="connsiteY6" fmla="*/ 1560897 h 1933849"/>
                <a:gd name="connsiteX7" fmla="*/ 1325955 w 1383856"/>
                <a:gd name="connsiteY7" fmla="*/ 1560897 h 1933849"/>
                <a:gd name="connsiteX8" fmla="*/ 831032 w 1383856"/>
                <a:gd name="connsiteY8" fmla="*/ 1933849 h 1933849"/>
                <a:gd name="connsiteX9" fmla="*/ 0 w 1383856"/>
                <a:gd name="connsiteY9" fmla="*/ 831032 h 193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3856" h="1933849">
                  <a:moveTo>
                    <a:pt x="1102816" y="0"/>
                  </a:moveTo>
                  <a:lnTo>
                    <a:pt x="1383856" y="372951"/>
                  </a:lnTo>
                  <a:lnTo>
                    <a:pt x="1331288" y="372951"/>
                  </a:lnTo>
                  <a:lnTo>
                    <a:pt x="1094554" y="58794"/>
                  </a:lnTo>
                  <a:lnTo>
                    <a:pt x="58794" y="839295"/>
                  </a:lnTo>
                  <a:lnTo>
                    <a:pt x="839295" y="1875055"/>
                  </a:lnTo>
                  <a:lnTo>
                    <a:pt x="1256196" y="1560897"/>
                  </a:lnTo>
                  <a:lnTo>
                    <a:pt x="1325955" y="1560897"/>
                  </a:lnTo>
                  <a:lnTo>
                    <a:pt x="831032" y="1933849"/>
                  </a:lnTo>
                  <a:lnTo>
                    <a:pt x="0" y="831032"/>
                  </a:lnTo>
                  <a:close/>
                </a:path>
              </a:pathLst>
            </a:custGeom>
            <a:noFill/>
            <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txBody>
            <a:bodyPr lIns="237758" tIns="0" rIns="0" bIns="0" anchor="ctr">
              <a:normAutofit/>
            </a:bodyPr>
            <a:lstStyle/>
            <a:p>
              <a:pPr algn="r">
                <a:defRPr/>
              </a:pPr>
              <a:r>
                <a:rPr lang="en-US" altLang="zh-CN" sz="30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rPr>
                <a:t>5</a:t>
              </a:r>
            </a:p>
          </p:txBody>
        </p:sp>
        <p:sp>
          <p:nvSpPr>
            <p:cNvPr id="21" name="MH_SubTitle_1">
              <a:extLst>
                <a:ext uri="{FF2B5EF4-FFF2-40B4-BE49-F238E27FC236}">
                  <a16:creationId xmlns:a16="http://schemas.microsoft.com/office/drawing/2014/main" id="{7E6EE096-69E2-B846-9F23-5573076D16B1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536830" y="3196940"/>
              <a:ext cx="4104432" cy="557719"/>
            </a:xfrm>
            <a:prstGeom prst="rect">
              <a:avLst/>
            </a:prstGeom>
          </p:spPr>
          <p:txBody>
            <a:bodyPr lIns="0" tIns="0" rIns="0" bIns="0" anchor="ctr">
              <a:normAutofit/>
            </a:bodyPr>
            <a:lstStyle/>
            <a:p>
              <a:pPr algn="just">
                <a:defRPr/>
              </a:pPr>
              <a:r>
                <a:rPr lang="zh-CN" altLang="en-US" sz="18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坚持维护</a:t>
              </a:r>
              <a:endParaRPr sz="1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F4650FA-F7DA-F144-98DC-6C2FACBE3E92}"/>
              </a:ext>
            </a:extLst>
          </p:cNvPr>
          <p:cNvSpPr/>
          <p:nvPr/>
        </p:nvSpPr>
        <p:spPr>
          <a:xfrm>
            <a:off x="6374768" y="3281202"/>
            <a:ext cx="5121253" cy="318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坚持，真的没那么容易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87E0DD3-B50E-B746-BA90-0BD37111CDE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5841642" y="4427917"/>
            <a:ext cx="5583564" cy="804204"/>
            <a:chOff x="1016148" y="3196940"/>
            <a:chExt cx="4625114" cy="684378"/>
          </a:xfrm>
        </p:grpSpPr>
        <p:sp>
          <p:nvSpPr>
            <p:cNvPr id="24" name="MH_Other_1">
              <a:extLst>
                <a:ext uri="{FF2B5EF4-FFF2-40B4-BE49-F238E27FC236}">
                  <a16:creationId xmlns:a16="http://schemas.microsoft.com/office/drawing/2014/main" id="{AF874BC5-5B4C-B843-ACC4-29812D8D1C4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016148" y="3295975"/>
              <a:ext cx="418868" cy="585343"/>
            </a:xfrm>
            <a:custGeom>
              <a:avLst/>
              <a:gdLst>
                <a:gd name="connsiteX0" fmla="*/ 1102816 w 1383856"/>
                <a:gd name="connsiteY0" fmla="*/ 0 h 1933849"/>
                <a:gd name="connsiteX1" fmla="*/ 1383856 w 1383856"/>
                <a:gd name="connsiteY1" fmla="*/ 372951 h 1933849"/>
                <a:gd name="connsiteX2" fmla="*/ 1331288 w 1383856"/>
                <a:gd name="connsiteY2" fmla="*/ 372951 h 1933849"/>
                <a:gd name="connsiteX3" fmla="*/ 1094554 w 1383856"/>
                <a:gd name="connsiteY3" fmla="*/ 58794 h 1933849"/>
                <a:gd name="connsiteX4" fmla="*/ 58794 w 1383856"/>
                <a:gd name="connsiteY4" fmla="*/ 839295 h 1933849"/>
                <a:gd name="connsiteX5" fmla="*/ 839295 w 1383856"/>
                <a:gd name="connsiteY5" fmla="*/ 1875055 h 1933849"/>
                <a:gd name="connsiteX6" fmla="*/ 1256196 w 1383856"/>
                <a:gd name="connsiteY6" fmla="*/ 1560897 h 1933849"/>
                <a:gd name="connsiteX7" fmla="*/ 1325955 w 1383856"/>
                <a:gd name="connsiteY7" fmla="*/ 1560897 h 1933849"/>
                <a:gd name="connsiteX8" fmla="*/ 831032 w 1383856"/>
                <a:gd name="connsiteY8" fmla="*/ 1933849 h 1933849"/>
                <a:gd name="connsiteX9" fmla="*/ 0 w 1383856"/>
                <a:gd name="connsiteY9" fmla="*/ 831032 h 193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3856" h="1933849">
                  <a:moveTo>
                    <a:pt x="1102816" y="0"/>
                  </a:moveTo>
                  <a:lnTo>
                    <a:pt x="1383856" y="372951"/>
                  </a:lnTo>
                  <a:lnTo>
                    <a:pt x="1331288" y="372951"/>
                  </a:lnTo>
                  <a:lnTo>
                    <a:pt x="1094554" y="58794"/>
                  </a:lnTo>
                  <a:lnTo>
                    <a:pt x="58794" y="839295"/>
                  </a:lnTo>
                  <a:lnTo>
                    <a:pt x="839295" y="1875055"/>
                  </a:lnTo>
                  <a:lnTo>
                    <a:pt x="1256196" y="1560897"/>
                  </a:lnTo>
                  <a:lnTo>
                    <a:pt x="1325955" y="1560897"/>
                  </a:lnTo>
                  <a:lnTo>
                    <a:pt x="831032" y="1933849"/>
                  </a:lnTo>
                  <a:lnTo>
                    <a:pt x="0" y="831032"/>
                  </a:lnTo>
                  <a:close/>
                </a:path>
              </a:pathLst>
            </a:custGeom>
            <a:noFill/>
            <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txBody>
            <a:bodyPr lIns="237758" tIns="0" rIns="0" bIns="0" anchor="ctr">
              <a:normAutofit/>
            </a:bodyPr>
            <a:lstStyle/>
            <a:p>
              <a:pPr algn="r">
                <a:defRPr/>
              </a:pPr>
              <a:r>
                <a:rPr lang="en-US" altLang="zh-CN" sz="30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rPr>
                <a:t>6</a:t>
              </a:r>
              <a:endParaRPr lang="en-US" altLang="zh-CN" sz="3000" dirty="0" err="1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25" name="MH_SubTitle_1">
              <a:extLst>
                <a:ext uri="{FF2B5EF4-FFF2-40B4-BE49-F238E27FC236}">
                  <a16:creationId xmlns:a16="http://schemas.microsoft.com/office/drawing/2014/main" id="{E0DF5C42-E04A-5F44-A3D2-A0F92E585AD6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536830" y="3196940"/>
              <a:ext cx="4104432" cy="557719"/>
            </a:xfrm>
            <a:prstGeom prst="rect">
              <a:avLst/>
            </a:prstGeom>
          </p:spPr>
          <p:txBody>
            <a:bodyPr lIns="0" tIns="0" rIns="0" bIns="0" anchor="ctr">
              <a:normAutofit/>
            </a:bodyPr>
            <a:lstStyle/>
            <a:p>
              <a:pPr algn="just">
                <a:defRPr/>
              </a:pPr>
              <a:r>
                <a:rPr lang="zh-CN" altLang="en-US" sz="18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完善的文档</a:t>
              </a:r>
              <a:r>
                <a:rPr lang="en-US" altLang="zh-CN" sz="18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zh-CN" altLang="en-US" sz="18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生态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DD211B7F-25C4-4B45-8E30-0B9331B57642}"/>
              </a:ext>
            </a:extLst>
          </p:cNvPr>
          <p:cNvSpPr/>
          <p:nvPr/>
        </p:nvSpPr>
        <p:spPr>
          <a:xfrm>
            <a:off x="6347311" y="4870053"/>
            <a:ext cx="3320655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好的文档往往能让项目事半功倍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项目的名气往往和生态大小成正比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294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4" grpId="0"/>
      <p:bldP spid="18" grpId="0"/>
      <p:bldP spid="22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3300"/>
                </a:solidFill>
              </a:rPr>
              <a:t>如何开始</a:t>
            </a:r>
            <a:r>
              <a:rPr lang="en-US" altLang="zh-CN" sz="2400" dirty="0">
                <a:solidFill>
                  <a:srgbClr val="CC3300"/>
                </a:solidFill>
                <a:sym typeface="+mn-ea"/>
              </a:rPr>
              <a:t>——</a:t>
            </a:r>
            <a:r>
              <a:rPr lang="zh-CN" altLang="en-US" sz="2400" dirty="0">
                <a:solidFill>
                  <a:srgbClr val="CC3300"/>
                </a:solidFill>
                <a:sym typeface="+mn-ea"/>
              </a:rPr>
              <a:t>目录结构</a:t>
            </a:r>
            <a:r>
              <a:rPr lang="en-US" altLang="zh-CN" sz="2400" dirty="0">
                <a:solidFill>
                  <a:srgbClr val="CC3300"/>
                </a:solidFill>
                <a:sym typeface="+mn-ea"/>
              </a:rPr>
              <a:t>(</a:t>
            </a:r>
            <a:r>
              <a:rPr lang="en-US" altLang="zh-CN" sz="2400" dirty="0">
                <a:solidFill>
                  <a:srgbClr val="CC3300"/>
                </a:solidFill>
              </a:rPr>
              <a:t>M</a:t>
            </a:r>
            <a:r>
              <a:rPr lang="en" altLang="zh-CN" sz="2400" dirty="0" err="1">
                <a:solidFill>
                  <a:srgbClr val="CC3300"/>
                </a:solidFill>
              </a:rPr>
              <a:t>uti</a:t>
            </a:r>
            <a:r>
              <a:rPr lang="en-US" altLang="zh-CN" sz="2400" dirty="0">
                <a:solidFill>
                  <a:srgbClr val="CC3300"/>
                </a:solidFill>
              </a:rPr>
              <a:t>R</a:t>
            </a:r>
            <a:r>
              <a:rPr lang="en" altLang="zh-CN" sz="2400" dirty="0" err="1">
                <a:solidFill>
                  <a:srgbClr val="CC3300"/>
                </a:solidFill>
              </a:rPr>
              <a:t>epo</a:t>
            </a:r>
            <a:r>
              <a:rPr lang="en-US" altLang="zh-CN" sz="2400" dirty="0">
                <a:solidFill>
                  <a:srgbClr val="CC3300"/>
                </a:solidFill>
                <a:sym typeface="+mn-ea"/>
              </a:rPr>
              <a:t>)</a:t>
            </a:r>
            <a:endParaRPr lang="zh-CN" altLang="en-US" sz="2400" dirty="0">
              <a:solidFill>
                <a:srgbClr val="CC3300"/>
              </a:solidFill>
            </a:endParaRPr>
          </a:p>
          <a:p>
            <a:endParaRPr lang="zh-CN" altLang="en-US" dirty="0">
              <a:solidFill>
                <a:srgbClr val="CC33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CF5610-BE96-3A4E-8817-48BB9B20E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533" y="1223863"/>
            <a:ext cx="2664296" cy="500718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62BB7DA-7AA0-6049-A0B4-119DD54118D9}"/>
              </a:ext>
            </a:extLst>
          </p:cNvPr>
          <p:cNvSpPr/>
          <p:nvPr/>
        </p:nvSpPr>
        <p:spPr>
          <a:xfrm>
            <a:off x="5040957" y="1655911"/>
            <a:ext cx="5040560" cy="36564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👍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sz="1400" dirty="0"/>
              <a:t>各模块管理自由度高，可自行选择构建工具、依赖管理、单元测试等配套设施</a:t>
            </a:r>
            <a:endParaRPr kumimoji="1" lang="en-US" altLang="zh-CN" sz="1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sz="1400" dirty="0"/>
              <a:t>各模块仓库体积一般不会太大</a:t>
            </a:r>
            <a:endParaRPr kumimoji="1" lang="en-US" altLang="zh-CN" sz="1400" dirty="0"/>
          </a:p>
          <a:p>
            <a:pPr>
              <a:lnSpc>
                <a:spcPct val="150000"/>
              </a:lnSpc>
            </a:pPr>
            <a:endParaRPr kumimoji="1"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dirty="0"/>
              <a:t>👎</a:t>
            </a:r>
            <a:endParaRPr kumimoji="1" lang="en-US" altLang="zh-CN" sz="1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sz="1400" dirty="0"/>
              <a:t>仓库分散不好找，分支管理混乱</a:t>
            </a:r>
            <a:endParaRPr kumimoji="1" lang="en-US" altLang="zh-CN" sz="1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sz="1400" dirty="0"/>
              <a:t>版本更新繁琐，如果公共模块的版本发生了变化，需要对所有模块进行依赖的更新</a:t>
            </a:r>
            <a:endParaRPr kumimoji="1" lang="en-US" altLang="zh-CN" sz="1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1400" dirty="0"/>
              <a:t>CHANGELOG</a:t>
            </a:r>
            <a:r>
              <a:rPr kumimoji="1" lang="zh-CN" altLang="en-US" sz="1400" dirty="0"/>
              <a:t>梳理繁琐，无法很好的关联各个模块的变动联系，基本靠口口相传</a:t>
            </a:r>
            <a:endParaRPr kumimoji="1"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17105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3300"/>
                </a:solidFill>
              </a:rPr>
              <a:t>如何开始</a:t>
            </a:r>
            <a:r>
              <a:rPr lang="en-US" altLang="zh-CN" sz="2400" dirty="0">
                <a:solidFill>
                  <a:srgbClr val="CC3300"/>
                </a:solidFill>
                <a:sym typeface="+mn-ea"/>
              </a:rPr>
              <a:t>——</a:t>
            </a:r>
            <a:r>
              <a:rPr lang="zh-CN" altLang="en-US" sz="2400" dirty="0">
                <a:solidFill>
                  <a:srgbClr val="CC3300"/>
                </a:solidFill>
                <a:sym typeface="+mn-ea"/>
              </a:rPr>
              <a:t>目录结构</a:t>
            </a:r>
            <a:r>
              <a:rPr lang="en-US" altLang="zh-CN" sz="2400" dirty="0">
                <a:solidFill>
                  <a:srgbClr val="CC3300"/>
                </a:solidFill>
                <a:sym typeface="+mn-ea"/>
              </a:rPr>
              <a:t>(</a:t>
            </a:r>
            <a:r>
              <a:rPr lang="en-US" altLang="zh-CN" sz="2400" dirty="0" err="1">
                <a:solidFill>
                  <a:srgbClr val="CC3300"/>
                </a:solidFill>
              </a:rPr>
              <a:t>MonoR</a:t>
            </a:r>
            <a:r>
              <a:rPr lang="en" altLang="zh-CN" sz="2400" dirty="0" err="1">
                <a:solidFill>
                  <a:srgbClr val="CC3300"/>
                </a:solidFill>
              </a:rPr>
              <a:t>epo</a:t>
            </a:r>
            <a:r>
              <a:rPr lang="en-US" altLang="zh-CN" sz="2400" dirty="0">
                <a:solidFill>
                  <a:srgbClr val="CC3300"/>
                </a:solidFill>
                <a:sym typeface="+mn-ea"/>
              </a:rPr>
              <a:t>)</a:t>
            </a:r>
            <a:endParaRPr lang="zh-CN" altLang="en-US" sz="2400" dirty="0">
              <a:solidFill>
                <a:srgbClr val="CC3300"/>
              </a:solidFill>
            </a:endParaRPr>
          </a:p>
          <a:p>
            <a:endParaRPr lang="zh-CN" altLang="en-US" dirty="0">
              <a:solidFill>
                <a:srgbClr val="CC33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2BB7DA-7AA0-6049-A0B4-119DD54118D9}"/>
              </a:ext>
            </a:extLst>
          </p:cNvPr>
          <p:cNvSpPr/>
          <p:nvPr/>
        </p:nvSpPr>
        <p:spPr>
          <a:xfrm>
            <a:off x="5040957" y="1727919"/>
            <a:ext cx="5040560" cy="35179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👍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sz="1400" dirty="0"/>
              <a:t>一个仓库维护多个模块，不用频繁切换仓库</a:t>
            </a:r>
            <a:endParaRPr kumimoji="1" lang="en-US" altLang="zh-CN" sz="1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sz="1400" dirty="0"/>
              <a:t>方便版本管理和依赖管理，模块之间的引用、调试都很方便，配合相应工具，可以一个命令搞定</a:t>
            </a:r>
            <a:endParaRPr kumimoji="1" lang="en-US" altLang="zh-CN" sz="1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sz="1400" dirty="0"/>
              <a:t>方便统一生产</a:t>
            </a:r>
            <a:r>
              <a:rPr kumimoji="1" lang="en-US" altLang="zh-CN" sz="1400" dirty="0"/>
              <a:t>CHANGELOG</a:t>
            </a:r>
            <a:r>
              <a:rPr kumimoji="1" lang="zh-CN" altLang="en-US" sz="1400" dirty="0"/>
              <a:t>，配合提并规范，可以再发布时自动生成</a:t>
            </a:r>
            <a:r>
              <a:rPr kumimoji="1" lang="en-US" altLang="zh-CN" sz="1400" dirty="0"/>
              <a:t>CHANGELOG</a:t>
            </a:r>
          </a:p>
          <a:p>
            <a:pPr>
              <a:lnSpc>
                <a:spcPct val="150000"/>
              </a:lnSpc>
            </a:pPr>
            <a:endParaRPr kumimoji="1" lang="en-US" altLang="zh-CN" sz="1400" dirty="0"/>
          </a:p>
          <a:p>
            <a:r>
              <a:rPr lang="zh-CN" altLang="en-US" dirty="0"/>
              <a:t>👎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sz="1400" dirty="0"/>
              <a:t>统一构建工具，对构建工具提出了更高要求，要能构建各种相关模块</a:t>
            </a:r>
            <a:endParaRPr kumimoji="1" lang="en-US" altLang="zh-CN" sz="1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sz="1400" dirty="0"/>
              <a:t>仓库体积比较大</a:t>
            </a:r>
            <a:endParaRPr kumimoji="1" lang="en-US" altLang="zh-CN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804598-7F83-C54B-912E-412D5E8CC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573" y="1295871"/>
            <a:ext cx="2232248" cy="481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6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3300"/>
                </a:solidFill>
              </a:rPr>
              <a:t>如何开始</a:t>
            </a:r>
            <a:r>
              <a:rPr lang="en-US" altLang="zh-CN" sz="2400" dirty="0">
                <a:solidFill>
                  <a:srgbClr val="CC3300"/>
                </a:solidFill>
                <a:sym typeface="+mn-ea"/>
              </a:rPr>
              <a:t>——</a:t>
            </a:r>
            <a:r>
              <a:rPr lang="zh-CN" altLang="en-US" sz="2400" dirty="0">
                <a:solidFill>
                  <a:srgbClr val="CC3300"/>
                </a:solidFill>
                <a:sym typeface="+mn-ea"/>
              </a:rPr>
              <a:t>包管理</a:t>
            </a:r>
            <a:r>
              <a:rPr lang="en-US" altLang="zh-CN" sz="2400" dirty="0">
                <a:solidFill>
                  <a:srgbClr val="CC3300"/>
                </a:solidFill>
                <a:sym typeface="+mn-ea"/>
              </a:rPr>
              <a:t>(</a:t>
            </a:r>
            <a:r>
              <a:rPr lang="en-US" altLang="zh-CN" sz="2400" dirty="0" err="1">
                <a:solidFill>
                  <a:srgbClr val="CC3300"/>
                </a:solidFill>
                <a:sym typeface="+mn-ea"/>
              </a:rPr>
              <a:t>Lerna</a:t>
            </a:r>
            <a:r>
              <a:rPr lang="en-US" altLang="zh-CN" sz="2400" dirty="0">
                <a:solidFill>
                  <a:srgbClr val="CC3300"/>
                </a:solidFill>
                <a:sym typeface="+mn-ea"/>
              </a:rPr>
              <a:t>)</a:t>
            </a:r>
            <a:endParaRPr lang="zh-CN" altLang="en-US" dirty="0">
              <a:solidFill>
                <a:srgbClr val="CC33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D3E136-7567-CD4D-A5BE-08FEC4D431CA}"/>
              </a:ext>
            </a:extLst>
          </p:cNvPr>
          <p:cNvSpPr txBox="1"/>
          <p:nvPr/>
        </p:nvSpPr>
        <p:spPr>
          <a:xfrm>
            <a:off x="1381397" y="1471129"/>
            <a:ext cx="8934201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一个用于管理具有多个</a:t>
            </a:r>
            <a:r>
              <a:rPr lang="en-US" altLang="zh-CN" sz="1800" dirty="0" err="1"/>
              <a:t>npm</a:t>
            </a:r>
            <a:r>
              <a:rPr lang="zh-CN" altLang="en-US" sz="1800" dirty="0"/>
              <a:t>模块的工具</a:t>
            </a:r>
            <a:r>
              <a:rPr lang="zh-CN" altLang="en-US" sz="1400" dirty="0"/>
              <a:t>，</a:t>
            </a:r>
            <a:r>
              <a:rPr lang="zh-CN" altLang="en-US" sz="1800" dirty="0"/>
              <a:t>用于优化使用</a:t>
            </a:r>
            <a:r>
              <a:rPr lang="en" altLang="zh-CN" sz="1800" dirty="0"/>
              <a:t>git</a:t>
            </a:r>
            <a:r>
              <a:rPr lang="zh-CN" altLang="en-US" sz="1800" dirty="0"/>
              <a:t>和</a:t>
            </a:r>
            <a:r>
              <a:rPr lang="en" altLang="zh-CN" sz="1800" dirty="0" err="1"/>
              <a:t>npm</a:t>
            </a:r>
            <a:r>
              <a:rPr lang="zh-CN" altLang="en-US" sz="1800" dirty="0"/>
              <a:t>管理多包存储库的工作流程。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9EDA38-D9FC-1547-8994-4B18AD712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174" y="2731944"/>
            <a:ext cx="1260847" cy="5696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D92BEAE-9CFD-8F45-93E0-20663B1A1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249" y="2627497"/>
            <a:ext cx="898333" cy="7785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EF9E6A8-063B-1D45-B4E9-C7D843B857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401" y="2603148"/>
            <a:ext cx="864096" cy="8640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4272ACE-475F-2A4F-A528-E4C9FDE787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3045" y="2520007"/>
            <a:ext cx="935832" cy="9358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B0C8231-4CAA-594D-81ED-62A50F4102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6649" y="2577712"/>
            <a:ext cx="788826" cy="87812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57F6B32-DAE1-5A4F-AB2D-E0D75147472B}"/>
              </a:ext>
            </a:extLst>
          </p:cNvPr>
          <p:cNvSpPr txBox="1"/>
          <p:nvPr/>
        </p:nvSpPr>
        <p:spPr>
          <a:xfrm>
            <a:off x="1381397" y="4043308"/>
            <a:ext cx="5770554" cy="1530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✅ 自动解决</a:t>
            </a:r>
            <a:r>
              <a:rPr lang="en" altLang="zh-CN" sz="1600" dirty="0"/>
              <a:t>packages</a:t>
            </a:r>
            <a:r>
              <a:rPr lang="zh-CN" altLang="en-US" sz="1600" dirty="0"/>
              <a:t>之间的依赖关系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✅ 检测文件变动，自动生成版本号发布，并遵循</a:t>
            </a:r>
            <a:r>
              <a:rPr lang="en-US" altLang="zh-CN" sz="1600" dirty="0" err="1"/>
              <a:t>semver</a:t>
            </a:r>
            <a:r>
              <a:rPr lang="zh-CN" altLang="en-US" sz="1600" dirty="0"/>
              <a:t>规范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✅ 根据</a:t>
            </a:r>
            <a:r>
              <a:rPr lang="en-US" altLang="zh-CN" sz="1600" dirty="0"/>
              <a:t>commit</a:t>
            </a:r>
            <a:r>
              <a:rPr lang="zh-CN" altLang="en-US" sz="1600" dirty="0"/>
              <a:t>记录自动生成</a:t>
            </a:r>
            <a:r>
              <a:rPr lang="en-US" altLang="zh-CN" sz="1600" dirty="0"/>
              <a:t>CHANGELOG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✅ 依赖包不再冗余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0151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4453" y="503783"/>
            <a:ext cx="6120680" cy="647700"/>
          </a:xfrm>
        </p:spPr>
        <p:txBody>
          <a:bodyPr/>
          <a:lstStyle/>
          <a:p>
            <a:r>
              <a:rPr lang="zh-CN" altLang="en-US" dirty="0">
                <a:solidFill>
                  <a:srgbClr val="CC3300"/>
                </a:solidFill>
              </a:rPr>
              <a:t>如何开始</a:t>
            </a:r>
            <a:r>
              <a:rPr lang="en-US" altLang="zh-CN" sz="2400" dirty="0">
                <a:solidFill>
                  <a:srgbClr val="CC3300"/>
                </a:solidFill>
                <a:sym typeface="+mn-ea"/>
              </a:rPr>
              <a:t>——</a:t>
            </a:r>
            <a:r>
              <a:rPr lang="zh-CN" altLang="en-US" sz="2400" dirty="0">
                <a:solidFill>
                  <a:srgbClr val="CC3300"/>
                </a:solidFill>
                <a:sym typeface="+mn-ea"/>
              </a:rPr>
              <a:t>包管理</a:t>
            </a:r>
            <a:r>
              <a:rPr lang="en-US" altLang="zh-CN" sz="2400" dirty="0">
                <a:solidFill>
                  <a:srgbClr val="CC3300"/>
                </a:solidFill>
                <a:sym typeface="+mn-ea"/>
              </a:rPr>
              <a:t>(</a:t>
            </a:r>
            <a:r>
              <a:rPr lang="en-US" altLang="zh-CN" sz="2400" dirty="0" err="1">
                <a:solidFill>
                  <a:srgbClr val="CC3300"/>
                </a:solidFill>
                <a:sym typeface="+mn-ea"/>
              </a:rPr>
              <a:t>Lerna</a:t>
            </a:r>
            <a:r>
              <a:rPr lang="en-US" altLang="zh-CN" sz="2400" dirty="0">
                <a:solidFill>
                  <a:srgbClr val="CC3300"/>
                </a:solidFill>
                <a:sym typeface="+mn-ea"/>
              </a:rPr>
              <a:t>)</a:t>
            </a:r>
            <a:endParaRPr lang="zh-CN" altLang="en-US" dirty="0">
              <a:solidFill>
                <a:srgbClr val="CC33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DF3210-A5F4-0349-8CCC-C68B593BED73}"/>
              </a:ext>
            </a:extLst>
          </p:cNvPr>
          <p:cNvSpPr txBox="1"/>
          <p:nvPr/>
        </p:nvSpPr>
        <p:spPr>
          <a:xfrm>
            <a:off x="1728589" y="2081023"/>
            <a:ext cx="2430474" cy="2832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660"/>
              </a:lnSpc>
            </a:pPr>
            <a:r>
              <a:rPr lang="en" altLang="zh-CN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my-</a:t>
            </a:r>
            <a:r>
              <a:rPr lang="en" altLang="zh-CN" sz="18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lerna</a:t>
            </a:r>
            <a:r>
              <a:rPr lang="en" altLang="zh-CN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-repo/ </a:t>
            </a:r>
          </a:p>
          <a:p>
            <a:pPr>
              <a:lnSpc>
                <a:spcPts val="2660"/>
              </a:lnSpc>
            </a:pPr>
            <a:r>
              <a:rPr lang="zh-CN" alt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</a:t>
            </a:r>
            <a:r>
              <a:rPr lang="en" altLang="zh-CN" sz="18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package.json</a:t>
            </a:r>
            <a:endParaRPr lang="en" altLang="zh-CN" sz="1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ts val="2660"/>
              </a:lnSpc>
            </a:pPr>
            <a:r>
              <a:rPr lang="zh-CN" alt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</a:t>
            </a:r>
            <a:r>
              <a:rPr lang="en" altLang="zh-CN" sz="18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lerna.json</a:t>
            </a:r>
            <a:r>
              <a:rPr lang="en" altLang="zh-CN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</a:p>
          <a:p>
            <a:pPr>
              <a:lnSpc>
                <a:spcPts val="2660"/>
              </a:lnSpc>
            </a:pPr>
            <a:r>
              <a:rPr lang="zh-CN" alt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</a:t>
            </a:r>
            <a:r>
              <a:rPr lang="en" altLang="zh-CN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packages/ </a:t>
            </a:r>
          </a:p>
          <a:p>
            <a:pPr>
              <a:lnSpc>
                <a:spcPts val="2660"/>
              </a:lnSpc>
            </a:pPr>
            <a:r>
              <a:rPr lang="zh-CN" alt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</a:t>
            </a:r>
            <a:r>
              <a:rPr lang="en" altLang="zh-CN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package-1/ </a:t>
            </a:r>
          </a:p>
          <a:p>
            <a:pPr>
              <a:lnSpc>
                <a:spcPts val="2660"/>
              </a:lnSpc>
            </a:pPr>
            <a:r>
              <a:rPr lang="zh-CN" alt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    </a:t>
            </a:r>
            <a:r>
              <a:rPr lang="en" altLang="zh-CN" sz="18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package.json</a:t>
            </a:r>
            <a:r>
              <a:rPr lang="en" altLang="zh-CN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</a:p>
          <a:p>
            <a:pPr>
              <a:lnSpc>
                <a:spcPts val="2660"/>
              </a:lnSpc>
            </a:pPr>
            <a:r>
              <a:rPr lang="zh-CN" alt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</a:t>
            </a:r>
            <a:r>
              <a:rPr lang="en" altLang="zh-CN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package-2/ </a:t>
            </a:r>
          </a:p>
          <a:p>
            <a:pPr>
              <a:lnSpc>
                <a:spcPts val="2660"/>
              </a:lnSpc>
            </a:pPr>
            <a:r>
              <a:rPr lang="zh-CN" alt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    </a:t>
            </a:r>
            <a:r>
              <a:rPr lang="en" altLang="zh-CN" sz="18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package.json</a:t>
            </a:r>
            <a:endParaRPr kumimoji="1" lang="zh-CN" altLang="en-US" sz="1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943843-57C6-2E40-8EC8-20462289F3E7}"/>
              </a:ext>
            </a:extLst>
          </p:cNvPr>
          <p:cNvSpPr txBox="1"/>
          <p:nvPr/>
        </p:nvSpPr>
        <p:spPr>
          <a:xfrm>
            <a:off x="6625133" y="1163789"/>
            <a:ext cx="1117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 err="1"/>
              <a:t>lerna</a:t>
            </a:r>
            <a:r>
              <a:rPr lang="en" altLang="zh-CN" dirty="0"/>
              <a:t> </a:t>
            </a:r>
            <a:r>
              <a:rPr lang="en" altLang="zh-CN" dirty="0" err="1"/>
              <a:t>init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E5BD524-F0EC-2E4F-8147-2A5DDE02ECE5}"/>
              </a:ext>
            </a:extLst>
          </p:cNvPr>
          <p:cNvSpPr txBox="1"/>
          <p:nvPr/>
        </p:nvSpPr>
        <p:spPr>
          <a:xfrm>
            <a:off x="6625133" y="1711533"/>
            <a:ext cx="1434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 err="1"/>
              <a:t>lerna</a:t>
            </a:r>
            <a:r>
              <a:rPr lang="en" altLang="zh-CN" dirty="0"/>
              <a:t> create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145875-F0AB-A445-947E-F230E70C39F7}"/>
              </a:ext>
            </a:extLst>
          </p:cNvPr>
          <p:cNvSpPr txBox="1"/>
          <p:nvPr/>
        </p:nvSpPr>
        <p:spPr>
          <a:xfrm>
            <a:off x="6625133" y="2259277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 err="1"/>
              <a:t>lerna</a:t>
            </a:r>
            <a:r>
              <a:rPr lang="en" altLang="zh-CN" dirty="0"/>
              <a:t> add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654AC4A-33EF-B24B-A789-B41C698B1E3C}"/>
              </a:ext>
            </a:extLst>
          </p:cNvPr>
          <p:cNvSpPr txBox="1"/>
          <p:nvPr/>
        </p:nvSpPr>
        <p:spPr>
          <a:xfrm>
            <a:off x="6630014" y="3354765"/>
            <a:ext cx="1535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 err="1"/>
              <a:t>lerna</a:t>
            </a:r>
            <a:r>
              <a:rPr lang="en" altLang="zh-CN" dirty="0"/>
              <a:t> publish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E10EF05-2F66-AF40-8E40-E42FA7ABF15E}"/>
              </a:ext>
            </a:extLst>
          </p:cNvPr>
          <p:cNvSpPr txBox="1"/>
          <p:nvPr/>
        </p:nvSpPr>
        <p:spPr>
          <a:xfrm>
            <a:off x="6625133" y="2807021"/>
            <a:ext cx="1795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 err="1"/>
              <a:t>lerna</a:t>
            </a:r>
            <a:r>
              <a:rPr lang="en" altLang="zh-CN" dirty="0"/>
              <a:t> bootstrap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38B190D-19EF-6D4F-A16E-45A063BA4084}"/>
              </a:ext>
            </a:extLst>
          </p:cNvPr>
          <p:cNvSpPr txBox="1"/>
          <p:nvPr/>
        </p:nvSpPr>
        <p:spPr>
          <a:xfrm>
            <a:off x="6625133" y="3902509"/>
            <a:ext cx="1332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 err="1"/>
              <a:t>lerna</a:t>
            </a:r>
            <a:r>
              <a:rPr lang="en" altLang="zh-CN" dirty="0"/>
              <a:t> clean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3AA48CA-6799-9C4C-B125-599A58D1148B}"/>
              </a:ext>
            </a:extLst>
          </p:cNvPr>
          <p:cNvSpPr/>
          <p:nvPr/>
        </p:nvSpPr>
        <p:spPr>
          <a:xfrm>
            <a:off x="6625133" y="4450253"/>
            <a:ext cx="17171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/>
              <a:t>lerna</a:t>
            </a:r>
            <a:r>
              <a:rPr lang="en" altLang="zh-CN" dirty="0"/>
              <a:t> run build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9B2F0A-F0A2-6A40-82D0-0CB6F8798579}"/>
              </a:ext>
            </a:extLst>
          </p:cNvPr>
          <p:cNvSpPr/>
          <p:nvPr/>
        </p:nvSpPr>
        <p:spPr>
          <a:xfrm>
            <a:off x="6625133" y="4997997"/>
            <a:ext cx="12432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/>
              <a:t>lerna</a:t>
            </a:r>
            <a:r>
              <a:rPr lang="en" altLang="zh-CN" dirty="0"/>
              <a:t> exec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48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3300"/>
                </a:solidFill>
              </a:rPr>
              <a:t>如何开始</a:t>
            </a:r>
            <a:r>
              <a:rPr lang="en-US" altLang="zh-CN" sz="2400" dirty="0">
                <a:solidFill>
                  <a:srgbClr val="CC3300"/>
                </a:solidFill>
                <a:sym typeface="+mn-ea"/>
              </a:rPr>
              <a:t>——Commit</a:t>
            </a:r>
            <a:r>
              <a:rPr lang="zh-CN" altLang="en-US" sz="2400" dirty="0">
                <a:solidFill>
                  <a:srgbClr val="CC3300"/>
                </a:solidFill>
                <a:sym typeface="+mn-ea"/>
              </a:rPr>
              <a:t>规范</a:t>
            </a:r>
            <a:endParaRPr lang="zh-CN" altLang="en-US" dirty="0">
              <a:solidFill>
                <a:srgbClr val="CC33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AACE14-B75D-8347-826C-6E0213D12FDD}"/>
              </a:ext>
            </a:extLst>
          </p:cNvPr>
          <p:cNvSpPr txBox="1"/>
          <p:nvPr/>
        </p:nvSpPr>
        <p:spPr>
          <a:xfrm>
            <a:off x="368928" y="1156707"/>
            <a:ext cx="11360281" cy="212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1800" dirty="0"/>
              <a:t>@</a:t>
            </a:r>
            <a:r>
              <a:rPr lang="en" altLang="zh-CN" sz="1800" dirty="0" err="1"/>
              <a:t>commitlint</a:t>
            </a:r>
            <a:r>
              <a:rPr lang="en" altLang="zh-CN" sz="1800" dirty="0"/>
              <a:t>/cli</a:t>
            </a:r>
            <a:r>
              <a:rPr lang="zh-CN" altLang="en-US" sz="1800" dirty="0"/>
              <a:t>：校验</a:t>
            </a:r>
            <a:r>
              <a:rPr lang="en-US" altLang="zh-CN" sz="1800" dirty="0"/>
              <a:t>commit</a:t>
            </a:r>
            <a:r>
              <a:rPr lang="zh-CN" altLang="en-US" sz="1800" dirty="0"/>
              <a:t> </a:t>
            </a:r>
            <a:r>
              <a:rPr lang="en-US" altLang="zh-CN" sz="1800" dirty="0"/>
              <a:t>message</a:t>
            </a:r>
          </a:p>
          <a:p>
            <a:pPr>
              <a:lnSpc>
                <a:spcPct val="150000"/>
              </a:lnSpc>
            </a:pPr>
            <a:r>
              <a:rPr lang="en" altLang="zh-CN" sz="1800" dirty="0"/>
              <a:t>@</a:t>
            </a:r>
            <a:r>
              <a:rPr lang="en" altLang="zh-CN" sz="1800" dirty="0" err="1"/>
              <a:t>commitlint</a:t>
            </a:r>
            <a:r>
              <a:rPr lang="en" altLang="zh-CN" sz="1800" dirty="0"/>
              <a:t>/config-conventional</a:t>
            </a:r>
            <a:r>
              <a:rPr lang="zh-CN" altLang="en-US" sz="1800" dirty="0"/>
              <a:t>：为</a:t>
            </a:r>
            <a:r>
              <a:rPr lang="en" altLang="zh-CN" sz="1800" dirty="0" err="1"/>
              <a:t>commitlint</a:t>
            </a:r>
            <a:r>
              <a:rPr lang="en" altLang="zh-CN" sz="1800" dirty="0"/>
              <a:t> </a:t>
            </a:r>
            <a:r>
              <a:rPr lang="zh-CN" altLang="en-US" sz="1800" dirty="0"/>
              <a:t>指定相应的规范</a:t>
            </a:r>
            <a:endParaRPr lang="en" altLang="zh-CN" sz="1800" dirty="0"/>
          </a:p>
          <a:p>
            <a:pPr>
              <a:lnSpc>
                <a:spcPct val="150000"/>
              </a:lnSpc>
            </a:pPr>
            <a:r>
              <a:rPr lang="en" altLang="zh-CN" sz="1800" dirty="0"/>
              <a:t>husky</a:t>
            </a:r>
            <a:r>
              <a:rPr lang="zh-CN" altLang="en-US" sz="1800" dirty="0"/>
              <a:t>：继承了</a:t>
            </a:r>
            <a:r>
              <a:rPr lang="en-US" altLang="zh-CN" sz="1800" dirty="0"/>
              <a:t>GIT</a:t>
            </a:r>
            <a:r>
              <a:rPr lang="zh-CN" altLang="en-US" sz="1800" dirty="0"/>
              <a:t>所有钩子，决定校验的时机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" altLang="zh-CN" sz="1800" dirty="0" err="1"/>
              <a:t>commitizen</a:t>
            </a:r>
            <a:r>
              <a:rPr lang="en-US" altLang="zh-CN" sz="1800" dirty="0"/>
              <a:t>:</a:t>
            </a:r>
            <a:r>
              <a:rPr lang="zh-CN" altLang="en-US" sz="1800" dirty="0"/>
              <a:t> 以问询式的方式获取提交信息，自动生成合格的</a:t>
            </a:r>
            <a:r>
              <a:rPr lang="en-US" altLang="zh-CN" sz="1800" dirty="0"/>
              <a:t>commit</a:t>
            </a:r>
            <a:r>
              <a:rPr lang="zh-CN" altLang="en-US" sz="1800" dirty="0"/>
              <a:t> </a:t>
            </a:r>
            <a:r>
              <a:rPr lang="en-US" altLang="zh-CN" sz="1800" dirty="0"/>
              <a:t>message</a:t>
            </a:r>
            <a:r>
              <a:rPr lang="zh-CN" altLang="en-US" sz="1800" dirty="0"/>
              <a:t>    </a:t>
            </a:r>
            <a:r>
              <a:rPr lang="en" altLang="zh-CN" sz="1800" dirty="0"/>
              <a:t>“commit”: “git-</a:t>
            </a:r>
            <a:r>
              <a:rPr lang="en" altLang="zh-CN" sz="1800" dirty="0" err="1"/>
              <a:t>cz</a:t>
            </a:r>
            <a:r>
              <a:rPr lang="en" altLang="zh-CN" sz="1800" dirty="0"/>
              <a:t>”</a:t>
            </a:r>
            <a:r>
              <a:rPr lang="zh-CN" altLang="en-US" sz="1800" dirty="0"/>
              <a:t>  </a:t>
            </a:r>
            <a:r>
              <a:rPr lang="en-US" altLang="zh-CN" sz="1800" dirty="0"/>
              <a:t>git</a:t>
            </a:r>
            <a:r>
              <a:rPr lang="zh-CN" altLang="en-US" sz="1800" dirty="0"/>
              <a:t> </a:t>
            </a:r>
            <a:r>
              <a:rPr lang="en-US" altLang="zh-CN" sz="1800" dirty="0" err="1"/>
              <a:t>cz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" altLang="zh-CN" sz="1800" dirty="0" err="1"/>
              <a:t>cz</a:t>
            </a:r>
            <a:r>
              <a:rPr lang="en" altLang="zh-CN" sz="1800" dirty="0"/>
              <a:t>-</a:t>
            </a:r>
            <a:r>
              <a:rPr lang="en" altLang="zh-CN" sz="1800" dirty="0" err="1"/>
              <a:t>lerna</a:t>
            </a:r>
            <a:r>
              <a:rPr lang="en" altLang="zh-CN" sz="1800" dirty="0"/>
              <a:t>-changelog</a:t>
            </a:r>
            <a:r>
              <a:rPr lang="zh-CN" altLang="en-US" sz="1800" dirty="0"/>
              <a:t>：在问询的过程，会有类似影响哪些 </a:t>
            </a:r>
            <a:r>
              <a:rPr lang="en" altLang="zh-CN" sz="1800" dirty="0"/>
              <a:t>package </a:t>
            </a:r>
            <a:r>
              <a:rPr lang="zh-CN" altLang="en-US" sz="1800" dirty="0"/>
              <a:t>的选择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F4CA32-458C-4741-9787-B5C5EF8D3FEF}"/>
              </a:ext>
            </a:extLst>
          </p:cNvPr>
          <p:cNvSpPr txBox="1"/>
          <p:nvPr/>
        </p:nvSpPr>
        <p:spPr>
          <a:xfrm>
            <a:off x="6166495" y="3888159"/>
            <a:ext cx="521059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"config": {</a:t>
            </a:r>
            <a:br>
              <a:rPr lang="en" altLang="zh-CN" dirty="0"/>
            </a:br>
            <a:r>
              <a:rPr lang="en" altLang="zh-CN" dirty="0"/>
              <a:t>  "</a:t>
            </a:r>
            <a:r>
              <a:rPr lang="en" altLang="zh-CN" dirty="0" err="1"/>
              <a:t>commitizen</a:t>
            </a:r>
            <a:r>
              <a:rPr lang="en" altLang="zh-CN" dirty="0"/>
              <a:t>": {</a:t>
            </a:r>
            <a:br>
              <a:rPr lang="en" altLang="zh-CN" dirty="0"/>
            </a:br>
            <a:r>
              <a:rPr lang="en" altLang="zh-CN" dirty="0"/>
              <a:t>    "path": "./</a:t>
            </a:r>
            <a:r>
              <a:rPr lang="en" altLang="zh-CN" dirty="0" err="1"/>
              <a:t>node_modules</a:t>
            </a:r>
            <a:r>
              <a:rPr lang="en" altLang="zh-CN" dirty="0"/>
              <a:t>/</a:t>
            </a:r>
            <a:r>
              <a:rPr lang="en" altLang="zh-CN" dirty="0" err="1"/>
              <a:t>cz</a:t>
            </a:r>
            <a:r>
              <a:rPr lang="en" altLang="zh-CN" dirty="0"/>
              <a:t>-</a:t>
            </a:r>
            <a:r>
              <a:rPr lang="en" altLang="zh-CN" dirty="0" err="1"/>
              <a:t>lerna</a:t>
            </a:r>
            <a:r>
              <a:rPr lang="en" altLang="zh-CN" dirty="0"/>
              <a:t>-changelog"</a:t>
            </a:r>
            <a:br>
              <a:rPr lang="en" altLang="zh-CN" dirty="0"/>
            </a:br>
            <a:r>
              <a:rPr lang="en" altLang="zh-CN" dirty="0"/>
              <a:t>  }</a:t>
            </a:r>
            <a:br>
              <a:rPr lang="en" altLang="zh-CN" dirty="0"/>
            </a:br>
            <a:r>
              <a:rPr lang="en" altLang="zh-CN" dirty="0"/>
              <a:t>}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177A6C-7A6E-D941-866D-7FCF6A2D405A}"/>
              </a:ext>
            </a:extLst>
          </p:cNvPr>
          <p:cNvSpPr/>
          <p:nvPr/>
        </p:nvSpPr>
        <p:spPr>
          <a:xfrm>
            <a:off x="361563" y="3888159"/>
            <a:ext cx="59038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9876AA"/>
                </a:solidFill>
              </a:rPr>
              <a:t>"husky"</a:t>
            </a:r>
            <a:r>
              <a:rPr lang="en" altLang="zh-CN" dirty="0">
                <a:solidFill>
                  <a:srgbClr val="CC7832"/>
                </a:solidFill>
              </a:rPr>
              <a:t>: </a:t>
            </a:r>
            <a:r>
              <a:rPr lang="en" altLang="zh-CN" dirty="0"/>
              <a:t>{</a:t>
            </a:r>
            <a:br>
              <a:rPr lang="en" altLang="zh-CN" dirty="0"/>
            </a:br>
            <a:r>
              <a:rPr lang="en" altLang="zh-CN" dirty="0"/>
              <a:t>  </a:t>
            </a:r>
            <a:r>
              <a:rPr lang="en" altLang="zh-CN" dirty="0">
                <a:solidFill>
                  <a:srgbClr val="9876AA"/>
                </a:solidFill>
              </a:rPr>
              <a:t>"hooks"</a:t>
            </a:r>
            <a:r>
              <a:rPr lang="en" altLang="zh-CN" dirty="0">
                <a:solidFill>
                  <a:srgbClr val="CC7832"/>
                </a:solidFill>
              </a:rPr>
              <a:t>: </a:t>
            </a:r>
            <a:r>
              <a:rPr lang="en" altLang="zh-CN" dirty="0"/>
              <a:t>{</a:t>
            </a:r>
            <a:br>
              <a:rPr lang="en" altLang="zh-CN" dirty="0">
                <a:solidFill>
                  <a:srgbClr val="CC7832"/>
                </a:solidFill>
              </a:rPr>
            </a:br>
            <a:r>
              <a:rPr lang="en" altLang="zh-CN" dirty="0">
                <a:solidFill>
                  <a:srgbClr val="CC7832"/>
                </a:solidFill>
              </a:rPr>
              <a:t>    </a:t>
            </a:r>
            <a:r>
              <a:rPr lang="en" altLang="zh-CN" dirty="0">
                <a:solidFill>
                  <a:srgbClr val="9876AA"/>
                </a:solidFill>
              </a:rPr>
              <a:t>"commit-</a:t>
            </a:r>
            <a:r>
              <a:rPr lang="en" altLang="zh-CN" dirty="0" err="1">
                <a:solidFill>
                  <a:srgbClr val="9876AA"/>
                </a:solidFill>
              </a:rPr>
              <a:t>msg</a:t>
            </a:r>
            <a:r>
              <a:rPr lang="en" altLang="zh-CN" dirty="0">
                <a:solidFill>
                  <a:srgbClr val="9876AA"/>
                </a:solidFill>
              </a:rPr>
              <a:t>"</a:t>
            </a:r>
            <a:r>
              <a:rPr lang="en" altLang="zh-CN" dirty="0">
                <a:solidFill>
                  <a:srgbClr val="CC7832"/>
                </a:solidFill>
              </a:rPr>
              <a:t>: </a:t>
            </a:r>
            <a:r>
              <a:rPr lang="en" altLang="zh-CN" dirty="0">
                <a:solidFill>
                  <a:srgbClr val="6A8759"/>
                </a:solidFill>
              </a:rPr>
              <a:t>"</a:t>
            </a:r>
            <a:r>
              <a:rPr lang="en" altLang="zh-CN" dirty="0" err="1">
                <a:solidFill>
                  <a:srgbClr val="6A8759"/>
                </a:solidFill>
              </a:rPr>
              <a:t>commitlint</a:t>
            </a:r>
            <a:r>
              <a:rPr lang="en" altLang="zh-CN" dirty="0">
                <a:solidFill>
                  <a:srgbClr val="6A8759"/>
                </a:solidFill>
              </a:rPr>
              <a:t> -E HUSKY_GIT_PARAMS"</a:t>
            </a:r>
            <a:br>
              <a:rPr lang="en" altLang="zh-CN" dirty="0">
                <a:solidFill>
                  <a:srgbClr val="6A8759"/>
                </a:solidFill>
              </a:rPr>
            </a:br>
            <a:r>
              <a:rPr lang="en" altLang="zh-CN" dirty="0">
                <a:solidFill>
                  <a:srgbClr val="6A8759"/>
                </a:solidFill>
              </a:rPr>
              <a:t>  </a:t>
            </a:r>
            <a:r>
              <a:rPr lang="en" altLang="zh-CN" dirty="0"/>
              <a:t>}</a:t>
            </a:r>
            <a:br>
              <a:rPr lang="en" altLang="zh-CN" dirty="0"/>
            </a:br>
            <a:r>
              <a:rPr lang="en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570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3300"/>
                </a:solidFill>
              </a:rPr>
              <a:t>如何开始</a:t>
            </a:r>
            <a:r>
              <a:rPr lang="en-US" altLang="zh-CN" sz="2400" dirty="0">
                <a:solidFill>
                  <a:srgbClr val="CC3300"/>
                </a:solidFill>
                <a:sym typeface="+mn-ea"/>
              </a:rPr>
              <a:t>——Commit</a:t>
            </a:r>
            <a:r>
              <a:rPr lang="zh-CN" altLang="en-US" sz="2400" dirty="0">
                <a:solidFill>
                  <a:srgbClr val="CC3300"/>
                </a:solidFill>
                <a:sym typeface="+mn-ea"/>
              </a:rPr>
              <a:t>规范</a:t>
            </a:r>
            <a:endParaRPr lang="zh-CN" altLang="en-US" dirty="0">
              <a:solidFill>
                <a:srgbClr val="CC33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DB2DBAA-C9D2-4F44-8B05-FBA49B810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45" y="1439887"/>
            <a:ext cx="7471451" cy="367240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C8B5104-4727-1649-A92F-BC521775F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324" y="1439887"/>
            <a:ext cx="2770701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97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14231"/>
  <p:tag name="MH_LIBRARY" val="GRAPHIC"/>
  <p:tag name="MH_ORDER" val="矩形 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64_18*i*15"/>
  <p:tag name="KSO_WM_TEMPLATE_CATEGORY" val="custom"/>
  <p:tag name="KSO_WM_TEMPLATE_INDEX" val="160564"/>
  <p:tag name="KSO_WM_UNIT_INDEX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64_18*i*15"/>
  <p:tag name="KSO_WM_TEMPLATE_CATEGORY" val="custom"/>
  <p:tag name="KSO_WM_TEMPLATE_INDEX" val="160564"/>
  <p:tag name="KSO_WM_UNIT_INDEX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MH" val="20150923145735"/>
  <p:tag name="MH_LIBRARY" val="GRAPHIC"/>
  <p:tag name="MH_TYPE" val="Other"/>
  <p:tag name="MH_ORDER" val="1"/>
  <p:tag name="KSO_WM_UNIT_TYPE" val="l_i"/>
  <p:tag name="KSO_WM_UNIT_INDEX" val="1_4"/>
  <p:tag name="KSO_WM_UNIT_ID" val="custom160564_18*l_i*1_4"/>
  <p:tag name="KSO_WM_UNIT_CLEAR" val="1"/>
  <p:tag name="KSO_WM_UNIT_LAYERLEVEL" val="1_1"/>
  <p:tag name="KSO_WM_DIAGRAM_GROUP_CODE" val="l1-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MH" val="20150923145735"/>
  <p:tag name="MH_LIBRARY" val="GRAPHIC"/>
  <p:tag name="MH_TYPE" val="SubTitle"/>
  <p:tag name="MH_ORDER" val="1"/>
  <p:tag name="KSO_WM_UNIT_TYPE" val="l_h_f"/>
  <p:tag name="KSO_WM_UNIT_INDEX" val="1_4_1"/>
  <p:tag name="KSO_WM_UNIT_ID" val="custom160564_18*l_h_f*1_4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MH" val="20150923145735"/>
  <p:tag name="MH_LIBRARY" val="GRAPHIC"/>
  <p:tag name="MH_TYPE" val="Other"/>
  <p:tag name="MH_ORDER" val="1"/>
  <p:tag name="KSO_WM_UNIT_TYPE" val="l_i"/>
  <p:tag name="KSO_WM_UNIT_INDEX" val="1_4"/>
  <p:tag name="KSO_WM_UNIT_ID" val="custom160564_18*l_i*1_4"/>
  <p:tag name="KSO_WM_UNIT_CLEAR" val="1"/>
  <p:tag name="KSO_WM_UNIT_LAYERLEVEL" val="1_1"/>
  <p:tag name="KSO_WM_DIAGRAM_GROUP_CODE" val="l1-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MH" val="20150923145735"/>
  <p:tag name="MH_LIBRARY" val="GRAPHIC"/>
  <p:tag name="MH_TYPE" val="SubTitle"/>
  <p:tag name="MH_ORDER" val="1"/>
  <p:tag name="KSO_WM_UNIT_TYPE" val="l_h_f"/>
  <p:tag name="KSO_WM_UNIT_INDEX" val="1_4_1"/>
  <p:tag name="KSO_WM_UNIT_ID" val="custom160564_18*l_h_f*1_4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MH" val="20150923145735"/>
  <p:tag name="MH_LIBRARY" val="GRAPHIC"/>
  <p:tag name="MH_TYPE" val="Other"/>
  <p:tag name="MH_ORDER" val="1"/>
  <p:tag name="KSO_WM_UNIT_TYPE" val="l_i"/>
  <p:tag name="KSO_WM_UNIT_INDEX" val="1_4"/>
  <p:tag name="KSO_WM_UNIT_ID" val="custom160564_18*l_i*1_4"/>
  <p:tag name="KSO_WM_UNIT_CLEAR" val="1"/>
  <p:tag name="KSO_WM_UNIT_LAYERLEVEL" val="1_1"/>
  <p:tag name="KSO_WM_DIAGRAM_GROUP_CODE" val="l1-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MH" val="20150923145735"/>
  <p:tag name="MH_LIBRARY" val="GRAPHIC"/>
  <p:tag name="MH_TYPE" val="SubTitle"/>
  <p:tag name="MH_ORDER" val="1"/>
  <p:tag name="KSO_WM_UNIT_TYPE" val="l_h_f"/>
  <p:tag name="KSO_WM_UNIT_INDEX" val="1_4_1"/>
  <p:tag name="KSO_WM_UNIT_ID" val="custom160564_18*l_h_f*1_4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MH" val="20150923145735"/>
  <p:tag name="MH_LIBRARY" val="GRAPHIC"/>
  <p:tag name="MH_TYPE" val="Other"/>
  <p:tag name="MH_ORDER" val="1"/>
  <p:tag name="KSO_WM_UNIT_TYPE" val="l_i"/>
  <p:tag name="KSO_WM_UNIT_INDEX" val="1_4"/>
  <p:tag name="KSO_WM_UNIT_ID" val="custom160564_18*l_i*1_4"/>
  <p:tag name="KSO_WM_UNIT_CLEAR" val="1"/>
  <p:tag name="KSO_WM_UNIT_LAYERLEVEL" val="1_1"/>
  <p:tag name="KSO_WM_DIAGRAM_GROUP_CODE" val="l1-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MH" val="20150923145735"/>
  <p:tag name="MH_LIBRARY" val="GRAPHIC"/>
  <p:tag name="MH_TYPE" val="SubTitle"/>
  <p:tag name="MH_ORDER" val="1"/>
  <p:tag name="KSO_WM_UNIT_TYPE" val="l_h_f"/>
  <p:tag name="KSO_WM_UNIT_INDEX" val="1_4_1"/>
  <p:tag name="KSO_WM_UNIT_ID" val="custom160564_18*l_h_f*1_4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14231"/>
  <p:tag name="MH_LIBRARY" val="GRAPHIC"/>
  <p:tag name="MH_ORDER" val="Rectangle 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64_18*i*15"/>
  <p:tag name="KSO_WM_TEMPLATE_CATEGORY" val="custom"/>
  <p:tag name="KSO_WM_TEMPLATE_INDEX" val="160564"/>
  <p:tag name="KSO_WM_UNIT_INDEX" val="1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64_18*i*15"/>
  <p:tag name="KSO_WM_TEMPLATE_CATEGORY" val="custom"/>
  <p:tag name="KSO_WM_TEMPLATE_INDEX" val="160564"/>
  <p:tag name="KSO_WM_UNIT_INDEX" val="1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64_18*i*15"/>
  <p:tag name="KSO_WM_TEMPLATE_CATEGORY" val="custom"/>
  <p:tag name="KSO_WM_TEMPLATE_INDEX" val="160564"/>
  <p:tag name="KSO_WM_UNIT_INDEX" val="1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64_18*i*15"/>
  <p:tag name="KSO_WM_TEMPLATE_CATEGORY" val="custom"/>
  <p:tag name="KSO_WM_TEMPLATE_INDEX" val="160564"/>
  <p:tag name="KSO_WM_UNIT_INDEX" val="1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64_18*i*15"/>
  <p:tag name="KSO_WM_TEMPLATE_CATEGORY" val="custom"/>
  <p:tag name="KSO_WM_TEMPLATE_INDEX" val="160564"/>
  <p:tag name="KSO_WM_UNIT_INDEX" val="1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64_18*i*15"/>
  <p:tag name="KSO_WM_TEMPLATE_CATEGORY" val="custom"/>
  <p:tag name="KSO_WM_TEMPLATE_INDEX" val="160564"/>
  <p:tag name="KSO_WM_UNIT_INDEX" val="1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MH" val="20150923145735"/>
  <p:tag name="MH_LIBRARY" val="GRAPHIC"/>
  <p:tag name="MH_TYPE" val="Other"/>
  <p:tag name="MH_ORDER" val="1"/>
  <p:tag name="KSO_WM_UNIT_TYPE" val="l_i"/>
  <p:tag name="KSO_WM_UNIT_INDEX" val="1_4"/>
  <p:tag name="KSO_WM_UNIT_ID" val="custom160564_18*l_i*1_4"/>
  <p:tag name="KSO_WM_UNIT_CLEAR" val="1"/>
  <p:tag name="KSO_WM_UNIT_LAYERLEVEL" val="1_1"/>
  <p:tag name="KSO_WM_DIAGRAM_GROUP_CODE" val="l1-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MH" val="20150923145735"/>
  <p:tag name="MH_LIBRARY" val="GRAPHIC"/>
  <p:tag name="MH_TYPE" val="SubTitle"/>
  <p:tag name="MH_ORDER" val="1"/>
  <p:tag name="KSO_WM_UNIT_TYPE" val="l_h_f"/>
  <p:tag name="KSO_WM_UNIT_INDEX" val="1_4_1"/>
  <p:tag name="KSO_WM_UNIT_ID" val="custom160564_18*l_h_f*1_4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MH" val="20150923145735"/>
  <p:tag name="MH_LIBRARY" val="GRAPHIC"/>
  <p:tag name="MH_TYPE" val="Other"/>
  <p:tag name="MH_ORDER" val="1"/>
  <p:tag name="KSO_WM_UNIT_TYPE" val="l_i"/>
  <p:tag name="KSO_WM_UNIT_INDEX" val="1_4"/>
  <p:tag name="KSO_WM_UNIT_ID" val="custom160564_18*l_i*1_4"/>
  <p:tag name="KSO_WM_UNIT_CLEAR" val="1"/>
  <p:tag name="KSO_WM_UNIT_LAYERLEVEL" val="1_1"/>
  <p:tag name="KSO_WM_DIAGRAM_GROUP_CODE" val="l1-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MH" val="20150923145735"/>
  <p:tag name="MH_LIBRARY" val="GRAPHIC"/>
  <p:tag name="MH_TYPE" val="SubTitle"/>
  <p:tag name="MH_ORDER" val="1"/>
  <p:tag name="KSO_WM_UNIT_TYPE" val="l_h_f"/>
  <p:tag name="KSO_WM_UNIT_INDEX" val="1_4_1"/>
  <p:tag name="KSO_WM_UNIT_ID" val="custom160564_18*l_h_f*1_4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14231"/>
  <p:tag name="MH_LIBRARY" val="GRAPHIC"/>
  <p:tag name="MH_ORDER" val="Rectangle 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MH" val="20150923145735"/>
  <p:tag name="MH_LIBRARY" val="GRAPHIC"/>
  <p:tag name="MH_TYPE" val="Other"/>
  <p:tag name="MH_ORDER" val="1"/>
  <p:tag name="KSO_WM_UNIT_TYPE" val="l_i"/>
  <p:tag name="KSO_WM_UNIT_INDEX" val="1_4"/>
  <p:tag name="KSO_WM_UNIT_ID" val="custom160564_18*l_i*1_4"/>
  <p:tag name="KSO_WM_UNIT_CLEAR" val="1"/>
  <p:tag name="KSO_WM_UNIT_LAYERLEVEL" val="1_1"/>
  <p:tag name="KSO_WM_DIAGRAM_GROUP_CODE" val="l1-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MH" val="20150923145735"/>
  <p:tag name="MH_LIBRARY" val="GRAPHIC"/>
  <p:tag name="MH_TYPE" val="SubTitle"/>
  <p:tag name="MH_ORDER" val="1"/>
  <p:tag name="KSO_WM_UNIT_TYPE" val="l_h_f"/>
  <p:tag name="KSO_WM_UNIT_INDEX" val="1_4_1"/>
  <p:tag name="KSO_WM_UNIT_ID" val="custom160564_18*l_h_f*1_4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MH" val="20150923145735"/>
  <p:tag name="MH_LIBRARY" val="GRAPHIC"/>
  <p:tag name="MH_TYPE" val="Other"/>
  <p:tag name="MH_ORDER" val="1"/>
  <p:tag name="KSO_WM_UNIT_TYPE" val="l_i"/>
  <p:tag name="KSO_WM_UNIT_INDEX" val="1_4"/>
  <p:tag name="KSO_WM_UNIT_ID" val="custom160564_18*l_i*1_4"/>
  <p:tag name="KSO_WM_UNIT_CLEAR" val="1"/>
  <p:tag name="KSO_WM_UNIT_LAYERLEVEL" val="1_1"/>
  <p:tag name="KSO_WM_DIAGRAM_GROUP_CODE" val="l1-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MH" val="20150923145735"/>
  <p:tag name="MH_LIBRARY" val="GRAPHIC"/>
  <p:tag name="MH_TYPE" val="SubTitle"/>
  <p:tag name="MH_ORDER" val="1"/>
  <p:tag name="KSO_WM_UNIT_TYPE" val="l_h_f"/>
  <p:tag name="KSO_WM_UNIT_INDEX" val="1_4_1"/>
  <p:tag name="KSO_WM_UNIT_ID" val="custom160564_18*l_h_f*1_4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MH" val="20150923145735"/>
  <p:tag name="MH_LIBRARY" val="GRAPHIC"/>
  <p:tag name="MH_TYPE" val="Other"/>
  <p:tag name="MH_ORDER" val="1"/>
  <p:tag name="KSO_WM_UNIT_TYPE" val="l_i"/>
  <p:tag name="KSO_WM_UNIT_INDEX" val="1_4"/>
  <p:tag name="KSO_WM_UNIT_ID" val="custom160564_18*l_i*1_4"/>
  <p:tag name="KSO_WM_UNIT_CLEAR" val="1"/>
  <p:tag name="KSO_WM_UNIT_LAYERLEVEL" val="1_1"/>
  <p:tag name="KSO_WM_DIAGRAM_GROUP_CODE" val="l1-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MH" val="20150923145735"/>
  <p:tag name="MH_LIBRARY" val="GRAPHIC"/>
  <p:tag name="MH_TYPE" val="SubTitle"/>
  <p:tag name="MH_ORDER" val="1"/>
  <p:tag name="KSO_WM_UNIT_TYPE" val="l_h_f"/>
  <p:tag name="KSO_WM_UNIT_INDEX" val="1_4_1"/>
  <p:tag name="KSO_WM_UNIT_ID" val="custom160564_18*l_h_f*1_4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MH" val="20150923145735"/>
  <p:tag name="MH_LIBRARY" val="GRAPHIC"/>
  <p:tag name="MH_TYPE" val="Other"/>
  <p:tag name="MH_ORDER" val="1"/>
  <p:tag name="KSO_WM_UNIT_TYPE" val="l_i"/>
  <p:tag name="KSO_WM_UNIT_INDEX" val="1_4"/>
  <p:tag name="KSO_WM_UNIT_ID" val="custom160564_18*l_i*1_4"/>
  <p:tag name="KSO_WM_UNIT_CLEAR" val="1"/>
  <p:tag name="KSO_WM_UNIT_LAYERLEVEL" val="1_1"/>
  <p:tag name="KSO_WM_DIAGRAM_GROUP_CODE" val="l1-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MH" val="20150923145735"/>
  <p:tag name="MH_LIBRARY" val="GRAPHIC"/>
  <p:tag name="MH_TYPE" val="SubTitle"/>
  <p:tag name="MH_ORDER" val="1"/>
  <p:tag name="KSO_WM_UNIT_TYPE" val="l_h_f"/>
  <p:tag name="KSO_WM_UNIT_INDEX" val="1_4_1"/>
  <p:tag name="KSO_WM_UNIT_ID" val="custom160564_18*l_h_f*1_4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14231"/>
  <p:tag name="MH_LIBRARY" val="GRAPHIC"/>
  <p:tag name="MH_ORDER" val="矩形 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14231"/>
  <p:tag name="MH_LIBRARY" val="GRAPHIC"/>
  <p:tag name="MH_ORDER" val="Rectangle 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14231"/>
  <p:tag name="MH_LIBRARY" val="GRAPHIC"/>
  <p:tag name="MH_ORDER" val="Rectangle 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64_18*i*15"/>
  <p:tag name="KSO_WM_TEMPLATE_CATEGORY" val="custom"/>
  <p:tag name="KSO_WM_TEMPLATE_INDEX" val="160564"/>
  <p:tag name="KSO_WM_UNIT_INDEX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64_18*i*15"/>
  <p:tag name="KSO_WM_TEMPLATE_CATEGORY" val="custom"/>
  <p:tag name="KSO_WM_TEMPLATE_INDEX" val="160564"/>
  <p:tag name="KSO_WM_UNIT_INDEX" val="1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2834</Words>
  <Application>Microsoft Macintosh PowerPoint</Application>
  <PresentationFormat>自定义</PresentationFormat>
  <Paragraphs>260</Paragraphs>
  <Slides>28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-apple-system</vt:lpstr>
      <vt:lpstr>.AppleSystemUIFont</vt:lpstr>
      <vt:lpstr>黑体</vt:lpstr>
      <vt:lpstr>宋体</vt:lpstr>
      <vt:lpstr>微软雅黑</vt:lpstr>
      <vt:lpstr>Microsoft YaHei Light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Microsoft Office 用户</cp:lastModifiedBy>
  <cp:revision>2251</cp:revision>
  <dcterms:created xsi:type="dcterms:W3CDTF">2017-08-23T13:00:00Z</dcterms:created>
  <dcterms:modified xsi:type="dcterms:W3CDTF">2019-12-18T10:48:10Z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2</vt:lpwstr>
  </property>
</Properties>
</file>