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709" r:id="rId4"/>
    <p:sldId id="736" r:id="rId5"/>
    <p:sldId id="737" r:id="rId6"/>
    <p:sldId id="738" r:id="rId7"/>
    <p:sldId id="739" r:id="rId8"/>
    <p:sldId id="743" r:id="rId9"/>
    <p:sldId id="746" r:id="rId10"/>
    <p:sldId id="744" r:id="rId11"/>
    <p:sldId id="745" r:id="rId12"/>
    <p:sldId id="740" r:id="rId13"/>
    <p:sldId id="741" r:id="rId14"/>
    <p:sldId id="742" r:id="rId15"/>
    <p:sldId id="747" r:id="rId16"/>
    <p:sldId id="748" r:id="rId17"/>
    <p:sldId id="749" r:id="rId18"/>
    <p:sldId id="259" r:id="rId19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36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1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8EAED4"/>
    <a:srgbClr val="F67800"/>
    <a:srgbClr val="01437C"/>
    <a:srgbClr val="353535"/>
    <a:srgbClr val="2A2A2A"/>
    <a:srgbClr val="FFFFFF"/>
    <a:srgbClr val="5978B1"/>
    <a:srgbClr val="92410D"/>
    <a:srgbClr val="DF8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/>
    <p:restoredTop sz="92849"/>
  </p:normalViewPr>
  <p:slideViewPr>
    <p:cSldViewPr>
      <p:cViewPr>
        <p:scale>
          <a:sx n="130" d="100"/>
          <a:sy n="130" d="100"/>
        </p:scale>
        <p:origin x="144" y="152"/>
      </p:cViewPr>
      <p:guideLst>
        <p:guide orient="horz" pos="2106"/>
        <p:guide pos="3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71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B8E2C-225B-43D0-9255-FD76346D59F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F6287-3952-446F-9742-1E53908F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9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讲师</a:t>
            </a:r>
            <a:r>
              <a:rPr lang="en-US" altLang="zh-CN"/>
              <a:t>XXX《</a:t>
            </a:r>
            <a:r>
              <a:rPr lang="zh-CN" altLang="en-US"/>
              <a:t>课程名称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2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分享前先看一个项目</a:t>
            </a:r>
            <a:endParaRPr kumimoji="1" lang="en-US" altLang="zh-CN" dirty="0"/>
          </a:p>
          <a:p>
            <a:r>
              <a:rPr kumimoji="1" lang="zh-CN" altLang="en-US" dirty="0"/>
              <a:t>本次分享主要是分享一些公共项目通用的搭建维护策略，侧重技术广度，点到为止。</a:t>
            </a:r>
            <a:endParaRPr kumimoji="1" lang="en-US" altLang="zh-CN" dirty="0"/>
          </a:p>
          <a:p>
            <a:r>
              <a:rPr kumimoji="1" lang="zh-CN" altLang="en-US" dirty="0"/>
              <a:t>如果有遗漏点或者问题，大家可以随时补充或提问</a:t>
            </a:r>
          </a:p>
        </p:txBody>
      </p:sp>
    </p:spTree>
    <p:extLst>
      <p:ext uri="{BB962C8B-B14F-4D97-AF65-F5344CB8AC3E}">
        <p14:creationId xmlns:p14="http://schemas.microsoft.com/office/powerpoint/2010/main" val="286214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7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680" cy="64801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1728192" cy="31822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讲师</a:t>
            </a:r>
            <a:r>
              <a:rPr kumimoji="1" lang="en-US" altLang="zh-CN" dirty="0"/>
              <a:t>XXX 《</a:t>
            </a:r>
            <a:r>
              <a:rPr kumimoji="1" lang="zh-CN" altLang="en-US" dirty="0"/>
              <a:t>课程名称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9060" cy="648017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60"/>
            <a:ext cx="1296038" cy="396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SO_FD"/>
          <p:cNvSpPr>
            <a:spLocks noGrp="1"/>
          </p:cNvSpPr>
          <p:nvPr>
            <p:ph type="dt" sz="half" idx="2"/>
          </p:nvPr>
        </p:nvSpPr>
        <p:spPr>
          <a:xfrm>
            <a:off x="792143" y="6006162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209CE7-C191-49CB-93DE-563C8614E8C5}" type="datetimeFigureOut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  <a:t>2020/4/20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816687" y="6006162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8137465" y="6006162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1067DD-7756-4DF3-904A-8F40BA684AA6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9278" y="2081578"/>
            <a:ext cx="4049183" cy="1273450"/>
          </a:xfrm>
        </p:spPr>
        <p:txBody>
          <a:bodyPr>
            <a:normAutofit/>
          </a:bodyPr>
          <a:lstStyle>
            <a:lvl1pPr algn="ctr">
              <a:defRPr sz="756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2143" y="6006162"/>
            <a:ext cx="2592467" cy="345009"/>
          </a:xfrm>
        </p:spPr>
        <p:txBody>
          <a:bodyPr/>
          <a:lstStyle/>
          <a:p>
            <a:fld id="{7DEA9DE6-ED54-4C9D-8765-7671D1A2B87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E7C9-9825-4CAE-AE98-C04501B832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 flipV="1">
            <a:off x="9404206" y="3112997"/>
            <a:ext cx="2117867" cy="706896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" y="2546444"/>
            <a:ext cx="3599275" cy="561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solidFill>
                <a:srgbClr val="00C530"/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2" y="3107802"/>
            <a:ext cx="3599275" cy="561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10" name="矩形 6"/>
          <p:cNvSpPr/>
          <p:nvPr userDrawn="1">
            <p:custDataLst>
              <p:tags r:id="rId4"/>
            </p:custDataLst>
          </p:nvPr>
        </p:nvSpPr>
        <p:spPr>
          <a:xfrm>
            <a:off x="9404208" y="2406104"/>
            <a:ext cx="2117867" cy="706896"/>
          </a:xfrm>
          <a:custGeom>
            <a:avLst/>
            <a:gdLst>
              <a:gd name="connsiteX0" fmla="*/ 0 w 1672048"/>
              <a:gd name="connsiteY0" fmla="*/ 0 h 949233"/>
              <a:gd name="connsiteX1" fmla="*/ 1672048 w 1672048"/>
              <a:gd name="connsiteY1" fmla="*/ 0 h 949233"/>
              <a:gd name="connsiteX2" fmla="*/ 1672048 w 1672048"/>
              <a:gd name="connsiteY2" fmla="*/ 949233 h 949233"/>
              <a:gd name="connsiteX3" fmla="*/ 0 w 1672048"/>
              <a:gd name="connsiteY3" fmla="*/ 949233 h 949233"/>
              <a:gd name="connsiteX4" fmla="*/ 0 w 1672048"/>
              <a:gd name="connsiteY4" fmla="*/ 0 h 949233"/>
              <a:gd name="connsiteX0-1" fmla="*/ 0 w 1672048"/>
              <a:gd name="connsiteY0-2" fmla="*/ 235132 h 1184365"/>
              <a:gd name="connsiteX1-3" fmla="*/ 1672048 w 1672048"/>
              <a:gd name="connsiteY1-4" fmla="*/ 0 h 1184365"/>
              <a:gd name="connsiteX2-5" fmla="*/ 1672048 w 1672048"/>
              <a:gd name="connsiteY2-6" fmla="*/ 1184365 h 1184365"/>
              <a:gd name="connsiteX3-7" fmla="*/ 0 w 1672048"/>
              <a:gd name="connsiteY3-8" fmla="*/ 1184365 h 1184365"/>
              <a:gd name="connsiteX4-9" fmla="*/ 0 w 1672048"/>
              <a:gd name="connsiteY4-10" fmla="*/ 235132 h 11843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72048" h="1184365">
                <a:moveTo>
                  <a:pt x="0" y="235132"/>
                </a:moveTo>
                <a:lnTo>
                  <a:pt x="1672048" y="0"/>
                </a:lnTo>
                <a:lnTo>
                  <a:pt x="1672048" y="1184365"/>
                </a:lnTo>
                <a:lnTo>
                  <a:pt x="0" y="1184365"/>
                </a:lnTo>
                <a:lnTo>
                  <a:pt x="0" y="23513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7648464" y="2546444"/>
            <a:ext cx="1755743" cy="56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7648462" y="3112997"/>
            <a:ext cx="1755743" cy="566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446" tIns="18223" rIns="36446" bIns="182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72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3599277" y="3355028"/>
            <a:ext cx="4049183" cy="1044630"/>
          </a:xfrm>
        </p:spPr>
        <p:txBody>
          <a:bodyPr>
            <a:noAutofit/>
          </a:bodyPr>
          <a:lstStyle>
            <a:lvl1pPr marL="0" indent="0" algn="ctr">
              <a:buNone/>
              <a:defRPr sz="378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59" y="1060529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59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3" y="6006162"/>
            <a:ext cx="2592467" cy="345009"/>
          </a:xfrm>
        </p:spPr>
        <p:txBody>
          <a:bodyPr/>
          <a:lstStyle/>
          <a:p>
            <a:fld id="{90BF46F0-5A0F-4CCE-B27C-DFBB0E4632F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2213-C790-43F3-A58B-B23F8B9427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847993" y="6119124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6134100"/>
            <a:ext cx="268763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6DB48-66CF-4125-AC31-F2A5FFDC8D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hd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127.0.0.1:3001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8469" y="1151855"/>
            <a:ext cx="10153128" cy="834390"/>
          </a:xfrm>
        </p:spPr>
        <p:txBody>
          <a:bodyPr/>
          <a:lstStyle/>
          <a:p>
            <a:r>
              <a:rPr lang="en" altLang="zh-CN" dirty="0" err="1"/>
              <a:t>Vue</a:t>
            </a:r>
            <a:r>
              <a:rPr lang="en" altLang="zh-CN" dirty="0"/>
              <a:t> SSR </a:t>
            </a:r>
            <a:r>
              <a:rPr lang="en" altLang="zh-CN" sz="2800" dirty="0"/>
              <a:t>(Server Side Render 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20477" y="2808039"/>
            <a:ext cx="5759450" cy="288290"/>
          </a:xfrm>
        </p:spPr>
        <p:txBody>
          <a:bodyPr/>
          <a:lstStyle/>
          <a:p>
            <a:r>
              <a:rPr kumimoji="1" lang="zh-CN" altLang="en-US" sz="1800" dirty="0"/>
              <a:t>孙俊威</a:t>
            </a:r>
            <a:r>
              <a:rPr kumimoji="1" lang="en-US" altLang="zh-CN" sz="1800" dirty="0"/>
              <a:t>	</a:t>
            </a:r>
          </a:p>
          <a:p>
            <a:r>
              <a:rPr lang="zh-CN" altLang="en-US" dirty="0"/>
              <a:t>京喜研发部</a:t>
            </a:r>
            <a:r>
              <a:rPr lang="en-US" altLang="zh-CN" dirty="0"/>
              <a:t>-</a:t>
            </a:r>
            <a:r>
              <a:rPr lang="zh-CN" altLang="en-US" dirty="0"/>
              <a:t>营销平台与分析开发组</a:t>
            </a:r>
            <a:endParaRPr kumimoji="1" lang="en-US" altLang="zh-CN" sz="1800" dirty="0"/>
          </a:p>
          <a:p>
            <a:endParaRPr kumimoji="1"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350839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通用文件入口</a:t>
            </a:r>
            <a:r>
              <a:rPr kumimoji="1" lang="en-US" altLang="zh-CN" dirty="0" err="1">
                <a:solidFill>
                  <a:srgbClr val="CC3300"/>
                </a:solidFill>
              </a:rPr>
              <a:t>main.js</a:t>
            </a:r>
            <a:endParaRPr kumimoji="1" lang="en-US" altLang="zh-CN" dirty="0">
              <a:solidFill>
                <a:srgbClr val="CC33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47DBCC-965A-414B-A9D2-1D035EE3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1" y="863823"/>
            <a:ext cx="5778500" cy="5295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67AAF7-E5B9-6341-A278-453DAC3C1D66}"/>
              </a:ext>
            </a:extLst>
          </p:cNvPr>
          <p:cNvSpPr txBox="1"/>
          <p:nvPr/>
        </p:nvSpPr>
        <p:spPr>
          <a:xfrm>
            <a:off x="504453" y="2303983"/>
            <a:ext cx="379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entry-</a:t>
            </a:r>
            <a:r>
              <a:rPr kumimoji="1" lang="en-US" altLang="zh-CN" sz="1800" dirty="0" err="1"/>
              <a:t>server.js</a:t>
            </a:r>
            <a:r>
              <a:rPr kumimoji="1" lang="zh-CN" altLang="en-US" sz="1800" dirty="0"/>
              <a:t>（服务端入口）和</a:t>
            </a:r>
            <a:r>
              <a:rPr kumimoji="1" lang="en-US" altLang="zh-CN" sz="1800" dirty="0"/>
              <a:t>entry-</a:t>
            </a:r>
            <a:r>
              <a:rPr kumimoji="1" lang="en-US" altLang="zh-CN" sz="1800" dirty="0" err="1"/>
              <a:t>client.js</a:t>
            </a:r>
            <a:r>
              <a:rPr kumimoji="1" lang="zh-CN" altLang="en-US" sz="1800" dirty="0"/>
              <a:t>（客户端入口）都会调用</a:t>
            </a:r>
            <a:r>
              <a:rPr kumimoji="1" lang="en-US" altLang="zh-CN" sz="1800" dirty="0" err="1"/>
              <a:t>main.js</a:t>
            </a:r>
            <a:r>
              <a:rPr kumimoji="1" lang="zh-CN" altLang="en-US" sz="1800" dirty="0"/>
              <a:t>创建</a:t>
            </a:r>
            <a:r>
              <a:rPr kumimoji="1" lang="en-US" altLang="zh-CN" sz="1800" dirty="0" err="1"/>
              <a:t>Vue</a:t>
            </a:r>
            <a:r>
              <a:rPr kumimoji="1" lang="zh-CN" altLang="en-US" sz="1600" dirty="0"/>
              <a:t>实例</a:t>
            </a:r>
            <a:endParaRPr kumimoji="1" lang="en-US" altLang="zh-CN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F5E235-55EC-7943-A962-9C45539F7085}"/>
              </a:ext>
            </a:extLst>
          </p:cNvPr>
          <p:cNvSpPr txBox="1"/>
          <p:nvPr/>
        </p:nvSpPr>
        <p:spPr>
          <a:xfrm>
            <a:off x="504453" y="4606428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服务端每个请求都会创建一个全新的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实例，并且会为每个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实例创建全新的</a:t>
            </a:r>
            <a:r>
              <a:rPr kumimoji="1" lang="en-US" altLang="zh-CN" sz="1600" dirty="0"/>
              <a:t>router</a:t>
            </a:r>
            <a:r>
              <a:rPr kumimoji="1" lang="zh-CN" altLang="en-US" sz="1600" dirty="0"/>
              <a:t>实例和</a:t>
            </a:r>
            <a:r>
              <a:rPr kumimoji="1" lang="en-US" altLang="zh-CN" sz="1600" dirty="0"/>
              <a:t>store</a:t>
            </a:r>
            <a:r>
              <a:rPr kumimoji="1" lang="zh-CN" altLang="en-US" sz="1600" dirty="0"/>
              <a:t>实例。这是为了避免多个请求之间的数据相互干扰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E8AEE8-71C1-2C4A-965C-F0F2EB4A822F}"/>
              </a:ext>
            </a:extLst>
          </p:cNvPr>
          <p:cNvSpPr txBox="1"/>
          <p:nvPr/>
        </p:nvSpPr>
        <p:spPr>
          <a:xfrm>
            <a:off x="504453" y="3477501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服务端根据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vue</a:t>
            </a:r>
            <a:r>
              <a:rPr kumimoji="1" lang="zh-CN" altLang="en-US" sz="1600" dirty="0">
                <a:solidFill>
                  <a:srgbClr val="C00000"/>
                </a:solidFill>
              </a:rPr>
              <a:t>实例渲染得到</a:t>
            </a:r>
            <a:r>
              <a:rPr kumimoji="1" lang="en-US" altLang="zh-CN" sz="1600" dirty="0">
                <a:solidFill>
                  <a:srgbClr val="C00000"/>
                </a:solidFill>
              </a:rPr>
              <a:t>html</a:t>
            </a:r>
            <a:r>
              <a:rPr kumimoji="1" lang="zh-CN" altLang="en-US" sz="1600" dirty="0">
                <a:solidFill>
                  <a:srgbClr val="C00000"/>
                </a:solidFill>
              </a:rPr>
              <a:t>字符串，客户端根据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vue</a:t>
            </a:r>
            <a:r>
              <a:rPr kumimoji="1" lang="zh-CN" altLang="en-US" sz="1600" dirty="0">
                <a:solidFill>
                  <a:srgbClr val="C00000"/>
                </a:solidFill>
              </a:rPr>
              <a:t>实例，激活静态页面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921A97-9167-F243-9349-816DF657ADDC}"/>
              </a:ext>
            </a:extLst>
          </p:cNvPr>
          <p:cNvSpPr txBox="1"/>
          <p:nvPr/>
        </p:nvSpPr>
        <p:spPr>
          <a:xfrm>
            <a:off x="504453" y="135769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 err="1">
                <a:solidFill>
                  <a:srgbClr val="C00000"/>
                </a:solidFill>
              </a:rPr>
              <a:t>Main.js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最终的目的就是创建一个</a:t>
            </a:r>
            <a:r>
              <a:rPr kumimoji="1" lang="en-US" altLang="zh-CN" sz="1800" b="1" dirty="0" err="1">
                <a:solidFill>
                  <a:srgbClr val="C00000"/>
                </a:solidFill>
              </a:rPr>
              <a:t>vue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实例，并返回给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entry-</a:t>
            </a:r>
            <a:r>
              <a:rPr kumimoji="1" lang="en-US" altLang="zh-CN" sz="1800" b="1" dirty="0" err="1">
                <a:solidFill>
                  <a:srgbClr val="C00000"/>
                </a:solidFill>
              </a:rPr>
              <a:t>server.js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和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entry-</a:t>
            </a:r>
            <a:r>
              <a:rPr kumimoji="1" lang="en-US" altLang="zh-CN" sz="1800" b="1" dirty="0" err="1">
                <a:solidFill>
                  <a:srgbClr val="C00000"/>
                </a:solidFill>
              </a:rPr>
              <a:t>client.js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8128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C3300"/>
                </a:solidFill>
              </a:rPr>
              <a:t>Router</a:t>
            </a:r>
            <a:r>
              <a:rPr kumimoji="1" lang="zh-CN" altLang="en-US" dirty="0">
                <a:solidFill>
                  <a:srgbClr val="CC3300"/>
                </a:solidFill>
              </a:rPr>
              <a:t>路由的使用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613D36-1600-A94B-AA0D-EF1A1AC7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77" y="503783"/>
            <a:ext cx="6959600" cy="5181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C62BDF-DFF3-0544-B935-A272D614AF6D}"/>
              </a:ext>
            </a:extLst>
          </p:cNvPr>
          <p:cNvSpPr txBox="1"/>
          <p:nvPr/>
        </p:nvSpPr>
        <p:spPr>
          <a:xfrm>
            <a:off x="525269" y="2880047"/>
            <a:ext cx="3528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执行服务器入口文件</a:t>
            </a:r>
            <a:r>
              <a:rPr kumimoji="1" lang="en-US" altLang="zh-CN" sz="1600" dirty="0"/>
              <a:t>entry-</a:t>
            </a:r>
            <a:r>
              <a:rPr kumimoji="1" lang="en-US" altLang="zh-CN" sz="1600" dirty="0" err="1"/>
              <a:t>server.js</a:t>
            </a:r>
            <a:r>
              <a:rPr kumimoji="1" lang="zh-CN" altLang="en-US" sz="1600" dirty="0"/>
              <a:t>，调用</a:t>
            </a:r>
            <a:r>
              <a:rPr kumimoji="1" lang="en-US" altLang="zh-CN" sz="1600" dirty="0" err="1"/>
              <a:t>main.js</a:t>
            </a:r>
            <a:r>
              <a:rPr kumimoji="1" lang="zh-CN" altLang="en-US" sz="1600" dirty="0"/>
              <a:t>得到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实例之后，再用</a:t>
            </a:r>
            <a:r>
              <a:rPr kumimoji="1" lang="en-US" altLang="zh-CN" sz="1600" dirty="0" err="1"/>
              <a:t>router.push</a:t>
            </a:r>
            <a:r>
              <a:rPr kumimoji="1" lang="zh-CN" altLang="en-US" sz="1600" dirty="0"/>
              <a:t>切换路由到当前请求的首屏地址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那么当渲染该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实例为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字符串的时候，得到的就是该路由对应的</a:t>
            </a:r>
            <a:r>
              <a:rPr kumimoji="1" lang="en-US" altLang="zh-CN" sz="1600" dirty="0"/>
              <a:t>html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7F313E-6F65-E440-AD50-1E2E66AE8029}"/>
              </a:ext>
            </a:extLst>
          </p:cNvPr>
          <p:cNvSpPr txBox="1"/>
          <p:nvPr/>
        </p:nvSpPr>
        <p:spPr>
          <a:xfrm>
            <a:off x="525269" y="177643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路由的基本使用方式和</a:t>
            </a:r>
            <a:r>
              <a:rPr kumimoji="1" lang="en-US" altLang="zh-CN" sz="1600" dirty="0"/>
              <a:t>SPA</a:t>
            </a:r>
            <a:r>
              <a:rPr kumimoji="1" lang="zh-CN" altLang="en-US" sz="1600" dirty="0"/>
              <a:t>相同。不同点是在服务器切换路由要用</a:t>
            </a:r>
            <a:r>
              <a:rPr kumimoji="1" lang="en-US" altLang="zh-CN" sz="1600" dirty="0"/>
              <a:t>push</a:t>
            </a:r>
            <a:r>
              <a:rPr kumimoji="1" lang="zh-CN" altLang="en-US" sz="1600" dirty="0"/>
              <a:t>方法，因为没有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63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8429" y="190712"/>
            <a:ext cx="6120680" cy="647700"/>
          </a:xfrm>
        </p:spPr>
        <p:txBody>
          <a:bodyPr/>
          <a:lstStyle/>
          <a:p>
            <a:r>
              <a:rPr kumimoji="1" lang="en-US" altLang="zh-CN" dirty="0" err="1">
                <a:solidFill>
                  <a:srgbClr val="CC3300"/>
                </a:solidFill>
              </a:rPr>
              <a:t>Vuex</a:t>
            </a:r>
            <a:r>
              <a:rPr kumimoji="1" lang="zh-CN" altLang="en-US" dirty="0">
                <a:solidFill>
                  <a:srgbClr val="CC3300"/>
                </a:solidFill>
              </a:rPr>
              <a:t>的使用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A88524-6CED-6541-B79C-4871CDB5BDEF}"/>
              </a:ext>
            </a:extLst>
          </p:cNvPr>
          <p:cNvSpPr txBox="1"/>
          <p:nvPr/>
        </p:nvSpPr>
        <p:spPr>
          <a:xfrm>
            <a:off x="309517" y="1007839"/>
            <a:ext cx="4155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Vuex</a:t>
            </a:r>
            <a:r>
              <a:rPr kumimoji="1" lang="zh-CN" altLang="en-US" dirty="0"/>
              <a:t>的使用方式和</a:t>
            </a:r>
            <a:r>
              <a:rPr kumimoji="1" lang="en-US" altLang="zh-CN" dirty="0"/>
              <a:t>SPA</a:t>
            </a:r>
            <a:r>
              <a:rPr kumimoji="1" lang="zh-CN" altLang="en-US" dirty="0"/>
              <a:t>里的使用方式相同。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就是创建一个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实例，作为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的配置选项传进去。我们要做的就是往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实例里面填充数据，然后服务端渲染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的时候会把这些数据渲染到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字符串里面。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8B471A-939D-6A4E-9B74-B41FB42C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09" y="435723"/>
            <a:ext cx="6604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0437" y="287759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数据预取</a:t>
            </a:r>
            <a:r>
              <a:rPr kumimoji="1" lang="zh-CN" altLang="en-US" sz="2000" dirty="0">
                <a:solidFill>
                  <a:srgbClr val="CC3300"/>
                </a:solidFill>
              </a:rPr>
              <a:t>（填充到</a:t>
            </a:r>
            <a:r>
              <a:rPr kumimoji="1" lang="en-US" altLang="zh-CN" sz="2000" dirty="0">
                <a:solidFill>
                  <a:srgbClr val="CC3300"/>
                </a:solidFill>
              </a:rPr>
              <a:t>store</a:t>
            </a:r>
            <a:r>
              <a:rPr kumimoji="1" lang="zh-CN" altLang="en-US" sz="2000" dirty="0">
                <a:solidFill>
                  <a:srgbClr val="CC3300"/>
                </a:solidFill>
              </a:rPr>
              <a:t>）</a:t>
            </a:r>
            <a:endParaRPr kumimoji="1" lang="en-US" altLang="zh-CN" sz="2000" dirty="0">
              <a:solidFill>
                <a:srgbClr val="CC3300"/>
              </a:solidFill>
            </a:endParaRPr>
          </a:p>
          <a:p>
            <a:endParaRPr kumimoji="1" lang="zh-CN" altLang="en-US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83F144-55DC-4840-AD34-A2C8844240AE}"/>
              </a:ext>
            </a:extLst>
          </p:cNvPr>
          <p:cNvSpPr txBox="1"/>
          <p:nvPr/>
        </p:nvSpPr>
        <p:spPr>
          <a:xfrm>
            <a:off x="360437" y="1079847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服务器端渲染的是应用程序的</a:t>
            </a:r>
            <a:r>
              <a:rPr lang="en-US" altLang="zh-CN" dirty="0"/>
              <a:t>"</a:t>
            </a:r>
            <a:r>
              <a:rPr lang="zh-CN" altLang="en-US" dirty="0"/>
              <a:t>快照</a:t>
            </a:r>
            <a:r>
              <a:rPr lang="en-US" altLang="zh-CN" dirty="0"/>
              <a:t>"</a:t>
            </a:r>
            <a:r>
              <a:rPr lang="zh-CN" altLang="en-US" dirty="0"/>
              <a:t>，如果应用依赖于一些异步数据，</a:t>
            </a:r>
            <a:r>
              <a:rPr lang="zh-CN" altLang="en-US" b="1" dirty="0"/>
              <a:t>那么在开始渲染之前，需要先预取和解析好这些数据</a:t>
            </a:r>
            <a:r>
              <a:rPr lang="zh-CN" altLang="en-US" dirty="0"/>
              <a:t>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1E5D3-469D-1E4D-BE0C-AC8DE3C1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1" y="318926"/>
            <a:ext cx="5853572" cy="608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015882-AB95-4646-B6F6-43226194228F}"/>
              </a:ext>
            </a:extLst>
          </p:cNvPr>
          <p:cNvSpPr txBox="1"/>
          <p:nvPr/>
        </p:nvSpPr>
        <p:spPr>
          <a:xfrm>
            <a:off x="360437" y="3024063"/>
            <a:ext cx="41044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右边的示例：</a:t>
            </a:r>
            <a:endParaRPr kumimoji="1" lang="en-US" altLang="zh-CN" dirty="0"/>
          </a:p>
          <a:p>
            <a:r>
              <a:rPr kumimoji="1" lang="zh-CN" altLang="en-US" dirty="0"/>
              <a:t>我们只需要调用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getGoods</a:t>
            </a:r>
            <a:r>
              <a:rPr kumimoji="1" lang="zh-CN" altLang="en-US" dirty="0"/>
              <a:t>异步方法，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getGoods</a:t>
            </a:r>
            <a:r>
              <a:rPr kumimoji="1" lang="zh-CN" altLang="en-US" dirty="0"/>
              <a:t>会请求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服务器得到商品列表，我们再把商品列表设置到</a:t>
            </a:r>
            <a:r>
              <a:rPr kumimoji="1" lang="en-US" altLang="zh-CN" dirty="0" err="1"/>
              <a:t>store.state.goodsList</a:t>
            </a:r>
            <a:r>
              <a:rPr kumimoji="1" lang="zh-CN" altLang="en-US" dirty="0"/>
              <a:t>里就行了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数据预取并设置完成之后，然后</a:t>
            </a:r>
            <a:r>
              <a:rPr kumimoji="1" lang="en-US" altLang="zh-CN" dirty="0"/>
              <a:t>resolve</a:t>
            </a:r>
            <a:r>
              <a:rPr kumimoji="1" lang="zh-CN" altLang="en-US" dirty="0"/>
              <a:t>，调用预取方法的地方，在</a:t>
            </a:r>
            <a:r>
              <a:rPr kumimoji="1" lang="en-US" altLang="zh-CN" dirty="0"/>
              <a:t>resolve</a:t>
            </a:r>
            <a:r>
              <a:rPr kumimoji="1" lang="zh-CN" altLang="en-US" dirty="0"/>
              <a:t>后再渲染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实例为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314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4228" y="275275"/>
            <a:ext cx="9937104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数据预取（约定写在组件配置选项的</a:t>
            </a:r>
            <a:r>
              <a:rPr kumimoji="1" lang="en" altLang="zh-CN" dirty="0" err="1">
                <a:solidFill>
                  <a:srgbClr val="0070C0"/>
                </a:solidFill>
              </a:rPr>
              <a:t>asyncData</a:t>
            </a:r>
            <a:r>
              <a:rPr kumimoji="1" lang="zh-CN" altLang="en" dirty="0">
                <a:solidFill>
                  <a:srgbClr val="CC3300"/>
                </a:solidFill>
              </a:rPr>
              <a:t>里</a:t>
            </a:r>
            <a:r>
              <a:rPr kumimoji="1" lang="zh-CN" altLang="en-US" dirty="0">
                <a:solidFill>
                  <a:srgbClr val="CC3300"/>
                </a:solidFill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C11B2-9723-6A47-8E5B-D1A0FCF0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29" y="1151483"/>
            <a:ext cx="7353300" cy="4495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31E013-09CC-D94D-AAF9-6C6CC245D5E4}"/>
              </a:ext>
            </a:extLst>
          </p:cNvPr>
          <p:cNvSpPr txBox="1"/>
          <p:nvPr/>
        </p:nvSpPr>
        <p:spPr>
          <a:xfrm>
            <a:off x="493550" y="1439887"/>
            <a:ext cx="3096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服务器在渲染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实例之前，会先检查组件的配置选项里是否有</a:t>
            </a:r>
            <a:r>
              <a:rPr kumimoji="1" lang="en-US" altLang="zh-CN" dirty="0" err="1"/>
              <a:t>asyncData</a:t>
            </a:r>
            <a:r>
              <a:rPr kumimoji="1" lang="zh-CN" altLang="en-US" dirty="0"/>
              <a:t>，有的话就先执行预取数据，取到数据后再渲染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4D9AF7-A36C-784D-9BB7-8F3195D5DD2A}"/>
              </a:ext>
            </a:extLst>
          </p:cNvPr>
          <p:cNvSpPr txBox="1"/>
          <p:nvPr/>
        </p:nvSpPr>
        <p:spPr>
          <a:xfrm>
            <a:off x="484228" y="3588015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客户端会在切换路由的时候，检查组件是否有</a:t>
            </a:r>
            <a:r>
              <a:rPr kumimoji="1" lang="en-US" altLang="zh-CN" dirty="0" err="1"/>
              <a:t>asyncData</a:t>
            </a:r>
            <a:r>
              <a:rPr kumimoji="1" lang="zh-CN" altLang="en-US" dirty="0"/>
              <a:t>，有的话就执行</a:t>
            </a:r>
          </a:p>
        </p:txBody>
      </p:sp>
    </p:spTree>
    <p:extLst>
      <p:ext uri="{BB962C8B-B14F-4D97-AF65-F5344CB8AC3E}">
        <p14:creationId xmlns:p14="http://schemas.microsoft.com/office/powerpoint/2010/main" val="408264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2445" y="359767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服务端数据预取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08FF75-00C6-0443-8804-7BE55994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01" y="215751"/>
            <a:ext cx="5616624" cy="59816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C7C374-551B-4D48-A1F0-1A63519BC94F}"/>
              </a:ext>
            </a:extLst>
          </p:cNvPr>
          <p:cNvSpPr txBox="1"/>
          <p:nvPr/>
        </p:nvSpPr>
        <p:spPr>
          <a:xfrm>
            <a:off x="421145" y="1439887"/>
            <a:ext cx="3683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服务器会根据当前的路由，找到所有匹配的组件，如果组件里有</a:t>
            </a:r>
            <a:r>
              <a:rPr kumimoji="1" lang="en-US" altLang="zh-CN" dirty="0" err="1"/>
              <a:t>asyncData</a:t>
            </a:r>
            <a:r>
              <a:rPr kumimoji="1" lang="zh-CN" altLang="en-US" dirty="0"/>
              <a:t>，就执行，都执行完成之后，返回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实例等待被渲染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B97A4-E680-424A-85BF-2BBB79B38E9D}"/>
              </a:ext>
            </a:extLst>
          </p:cNvPr>
          <p:cNvSpPr txBox="1"/>
          <p:nvPr/>
        </p:nvSpPr>
        <p:spPr>
          <a:xfrm>
            <a:off x="432445" y="3744143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服务器还会把当前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进行序列化放到</a:t>
            </a:r>
            <a:r>
              <a:rPr lang="en" altLang="zh-CN" dirty="0" err="1"/>
              <a:t>window.__INITIAL_STATE</a:t>
            </a:r>
            <a:r>
              <a:rPr lang="en" altLang="zh-CN" dirty="0"/>
              <a:t>__</a:t>
            </a:r>
          </a:p>
          <a:p>
            <a:r>
              <a:rPr kumimoji="1" lang="zh-CN" altLang="en-US" dirty="0"/>
              <a:t>里返回，客户端激活的时候再将该数据取出反序列化代替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客户端数据预取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945C1-7C3C-B342-885C-19ABA527C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57" y="219180"/>
            <a:ext cx="6120680" cy="5974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9A2728-5CB5-F04B-9B47-16D934C19FF2}"/>
              </a:ext>
            </a:extLst>
          </p:cNvPr>
          <p:cNvSpPr txBox="1"/>
          <p:nvPr/>
        </p:nvSpPr>
        <p:spPr>
          <a:xfrm>
            <a:off x="504453" y="1583903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客户端通过添加全局导航守卫的方式，在每次切换路由的时候，执行组件内部的</a:t>
            </a:r>
            <a:r>
              <a:rPr kumimoji="1" lang="en-US" altLang="zh-CN" dirty="0" err="1"/>
              <a:t>asyncData</a:t>
            </a:r>
            <a:r>
              <a:rPr kumimoji="1" lang="zh-CN" altLang="en-US" dirty="0"/>
              <a:t>进行数据预取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如果返回的是首屏，则不会执行</a:t>
            </a:r>
            <a:r>
              <a:rPr kumimoji="1" lang="en-US" altLang="zh-CN" dirty="0" err="1"/>
              <a:t>asyncData</a:t>
            </a:r>
            <a:r>
              <a:rPr kumimoji="1" lang="zh-CN" altLang="en-US" dirty="0"/>
              <a:t>，因为服务器已经预取过了</a:t>
            </a:r>
          </a:p>
        </p:txBody>
      </p:sp>
    </p:spTree>
    <p:extLst>
      <p:ext uri="{BB962C8B-B14F-4D97-AF65-F5344CB8AC3E}">
        <p14:creationId xmlns:p14="http://schemas.microsoft.com/office/powerpoint/2010/main" val="417136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总结</a:t>
            </a:r>
            <a:endParaRPr kumimoji="1" lang="en-US" altLang="zh-CN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2DC84A-5F76-F94F-AA18-E2AAB4888ECB}"/>
              </a:ext>
            </a:extLst>
          </p:cNvPr>
          <p:cNvSpPr txBox="1"/>
          <p:nvPr/>
        </p:nvSpPr>
        <p:spPr>
          <a:xfrm>
            <a:off x="1072133" y="1834591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Seo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首屏到达时间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同构开发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67A6D8-59D6-8243-98F8-05F6B098E216}"/>
              </a:ext>
            </a:extLst>
          </p:cNvPr>
          <p:cNvSpPr txBox="1"/>
          <p:nvPr/>
        </p:nvSpPr>
        <p:spPr>
          <a:xfrm>
            <a:off x="792485" y="1367879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B55C83-A194-724C-9800-7DC57B636657}"/>
              </a:ext>
            </a:extLst>
          </p:cNvPr>
          <p:cNvSpPr txBox="1"/>
          <p:nvPr/>
        </p:nvSpPr>
        <p:spPr>
          <a:xfrm>
            <a:off x="792485" y="356810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缺点：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CB4312-3712-CD42-A59C-CC7BDD932505}"/>
              </a:ext>
            </a:extLst>
          </p:cNvPr>
          <p:cNvSpPr txBox="1"/>
          <p:nvPr/>
        </p:nvSpPr>
        <p:spPr>
          <a:xfrm>
            <a:off x="1072133" y="4137107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服务器负载大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开发会复杂一些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开发条件限制，服务器端只能用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两个钩子，有一些第三方库可能会不能用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31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5400" b="1" dirty="0"/>
              <a:t>感谢聆听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864493" y="2270645"/>
            <a:ext cx="5329238" cy="570420"/>
          </a:xfrm>
        </p:spPr>
        <p:txBody>
          <a:bodyPr/>
          <a:lstStyle/>
          <a:p>
            <a:r>
              <a:rPr kumimoji="1" lang="en-US" altLang="zh-CN" sz="4400" b="1" dirty="0"/>
              <a:t>THANKS</a:t>
            </a:r>
            <a:endParaRPr kumimoji="1" lang="zh-CN" alt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4453" y="503783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常见开发方式对比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C8E347-085D-C741-9DFA-ED3C4AC970A0}"/>
              </a:ext>
            </a:extLst>
          </p:cNvPr>
          <p:cNvSpPr txBox="1"/>
          <p:nvPr/>
        </p:nvSpPr>
        <p:spPr>
          <a:xfrm>
            <a:off x="936501" y="1799927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、传统服务端渲染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FC3F05-60E0-6E4D-BB50-2C8BCD353542}"/>
              </a:ext>
            </a:extLst>
          </p:cNvPr>
          <p:cNvSpPr txBox="1"/>
          <p:nvPr/>
        </p:nvSpPr>
        <p:spPr>
          <a:xfrm>
            <a:off x="936501" y="2607798"/>
            <a:ext cx="3408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、单页应用 </a:t>
            </a:r>
            <a:r>
              <a:rPr kumimoji="1" lang="en" altLang="zh-CN" dirty="0"/>
              <a:t>Single Page App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0BFDD6-D5F2-6847-AC46-FA0FA566C36C}"/>
              </a:ext>
            </a:extLst>
          </p:cNvPr>
          <p:cNvSpPr txBox="1"/>
          <p:nvPr/>
        </p:nvSpPr>
        <p:spPr>
          <a:xfrm>
            <a:off x="936501" y="3427162"/>
            <a:ext cx="3605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服务端渲染（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SSR</a:t>
            </a:r>
            <a:r>
              <a:rPr kumimoji="1" lang="zh-CN" altLang="en-US" dirty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传统服务端渲染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6823C6-4933-5B42-92F4-52AB07320CFC}"/>
              </a:ext>
            </a:extLst>
          </p:cNvPr>
          <p:cNvSpPr txBox="1"/>
          <p:nvPr/>
        </p:nvSpPr>
        <p:spPr>
          <a:xfrm>
            <a:off x="2411416" y="1766469"/>
            <a:ext cx="11521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C088DA-9166-F546-B5DB-4D744F976831}"/>
              </a:ext>
            </a:extLst>
          </p:cNvPr>
          <p:cNvSpPr txBox="1"/>
          <p:nvPr/>
        </p:nvSpPr>
        <p:spPr>
          <a:xfrm>
            <a:off x="2411416" y="4719518"/>
            <a:ext cx="11521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40744CA-7DA1-9A41-A4FC-4E11BD8E4A7C}"/>
              </a:ext>
            </a:extLst>
          </p:cNvPr>
          <p:cNvSpPr txBox="1"/>
          <p:nvPr/>
        </p:nvSpPr>
        <p:spPr>
          <a:xfrm>
            <a:off x="5804913" y="4719518"/>
            <a:ext cx="11521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CE79F5-1773-5C4C-9022-BD0DFE89AE75}"/>
              </a:ext>
            </a:extLst>
          </p:cNvPr>
          <p:cNvSpPr txBox="1"/>
          <p:nvPr/>
        </p:nvSpPr>
        <p:spPr>
          <a:xfrm>
            <a:off x="5815874" y="1727919"/>
            <a:ext cx="11521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服务器</a:t>
            </a: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02D88D-BF37-B742-9E78-99729048FD4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987480" y="2166579"/>
            <a:ext cx="0" cy="2552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4087CF8-37B8-124E-9600-D9C85477C6CF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6380977" y="2128029"/>
            <a:ext cx="10961" cy="259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6C1192-A45A-B34F-90B2-4B636B1531B4}"/>
              </a:ext>
            </a:extLst>
          </p:cNvPr>
          <p:cNvCxnSpPr/>
          <p:nvPr/>
        </p:nvCxnSpPr>
        <p:spPr>
          <a:xfrm>
            <a:off x="2987480" y="2687325"/>
            <a:ext cx="339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9DACF17-B906-414C-BF9C-84B493E771F1}"/>
              </a:ext>
            </a:extLst>
          </p:cNvPr>
          <p:cNvCxnSpPr/>
          <p:nvPr/>
        </p:nvCxnSpPr>
        <p:spPr>
          <a:xfrm flipH="1">
            <a:off x="2987480" y="3695437"/>
            <a:ext cx="3404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B2605B2-5DB2-B145-9255-4F15F8BDA0E3}"/>
              </a:ext>
            </a:extLst>
          </p:cNvPr>
          <p:cNvSpPr txBox="1"/>
          <p:nvPr/>
        </p:nvSpPr>
        <p:spPr>
          <a:xfrm>
            <a:off x="3946716" y="232728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发起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请求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C5825D-7C0B-454F-B5B1-81326D1AF73B}"/>
              </a:ext>
            </a:extLst>
          </p:cNvPr>
          <p:cNvSpPr txBox="1"/>
          <p:nvPr/>
        </p:nvSpPr>
        <p:spPr>
          <a:xfrm>
            <a:off x="6625133" y="2866873"/>
            <a:ext cx="328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根据请求，查询数据库，</a:t>
            </a:r>
            <a:endParaRPr kumimoji="1" lang="en-US" altLang="zh-CN" dirty="0"/>
          </a:p>
          <a:p>
            <a:r>
              <a:rPr kumimoji="1" lang="zh-CN" altLang="en-US" dirty="0"/>
              <a:t>根据模版拼接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字符串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BB57B4-A0A0-7942-8E6E-5B85AC65092E}"/>
              </a:ext>
            </a:extLst>
          </p:cNvPr>
          <p:cNvSpPr txBox="1"/>
          <p:nvPr/>
        </p:nvSpPr>
        <p:spPr>
          <a:xfrm>
            <a:off x="3802700" y="322081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响应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34CDBC6-99BE-2944-B2B6-D945BE9E5FDF}"/>
              </a:ext>
            </a:extLst>
          </p:cNvPr>
          <p:cNvSpPr txBox="1"/>
          <p:nvPr/>
        </p:nvSpPr>
        <p:spPr>
          <a:xfrm>
            <a:off x="513573" y="3632414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渲染</a:t>
            </a:r>
            <a:r>
              <a:rPr kumimoji="1" lang="en-US" altLang="zh-CN" dirty="0"/>
              <a:t>html</a:t>
            </a:r>
          </a:p>
          <a:p>
            <a:r>
              <a:rPr kumimoji="1" lang="zh-CN" altLang="en-US" dirty="0"/>
              <a:t>要交互的话，要使用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等方式</a:t>
            </a:r>
          </a:p>
        </p:txBody>
      </p:sp>
    </p:spTree>
    <p:extLst>
      <p:ext uri="{BB962C8B-B14F-4D97-AF65-F5344CB8AC3E}">
        <p14:creationId xmlns:p14="http://schemas.microsoft.com/office/powerpoint/2010/main" val="159294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单页应用 </a:t>
            </a:r>
            <a:r>
              <a:rPr kumimoji="1" lang="en-US" altLang="zh-CN" dirty="0">
                <a:solidFill>
                  <a:srgbClr val="CC3300"/>
                </a:solidFill>
              </a:rPr>
              <a:t>Single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Page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App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75A8B9-D6F3-6546-BC72-745A6D04A4C7}"/>
              </a:ext>
            </a:extLst>
          </p:cNvPr>
          <p:cNvSpPr txBox="1"/>
          <p:nvPr/>
        </p:nvSpPr>
        <p:spPr>
          <a:xfrm>
            <a:off x="499577" y="1583903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当前主流的开发方式，页面由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渲染出来。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18541-80B9-E040-BE04-8919159477D6}"/>
              </a:ext>
            </a:extLst>
          </p:cNvPr>
          <p:cNvSpPr txBox="1"/>
          <p:nvPr/>
        </p:nvSpPr>
        <p:spPr>
          <a:xfrm>
            <a:off x="506465" y="2664023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zh-CN" altLang="en-US" dirty="0"/>
              <a:t>首屏加载慢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SEO</a:t>
            </a:r>
            <a:r>
              <a:rPr kumimoji="1" lang="zh-CN" altLang="en-US" dirty="0"/>
              <a:t>（搜索引擎）不友好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D6DFB-45F7-E745-8A9C-1FCE0413CD6E}"/>
              </a:ext>
            </a:extLst>
          </p:cNvPr>
          <p:cNvSpPr txBox="1"/>
          <p:nvPr/>
        </p:nvSpPr>
        <p:spPr>
          <a:xfrm>
            <a:off x="5905053" y="1511895"/>
            <a:ext cx="9541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9FA82C-A768-714D-B25F-8B2FD39361DC}"/>
              </a:ext>
            </a:extLst>
          </p:cNvPr>
          <p:cNvSpPr txBox="1"/>
          <p:nvPr/>
        </p:nvSpPr>
        <p:spPr>
          <a:xfrm>
            <a:off x="5884442" y="4968279"/>
            <a:ext cx="9541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浏览器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438E6-660C-204F-B30A-FFF10EEAF8C7}"/>
              </a:ext>
            </a:extLst>
          </p:cNvPr>
          <p:cNvSpPr txBox="1"/>
          <p:nvPr/>
        </p:nvSpPr>
        <p:spPr>
          <a:xfrm>
            <a:off x="8641357" y="4955139"/>
            <a:ext cx="9541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服务器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E39154-474C-3049-B7DE-10BCD9B23BE9}"/>
              </a:ext>
            </a:extLst>
          </p:cNvPr>
          <p:cNvSpPr txBox="1"/>
          <p:nvPr/>
        </p:nvSpPr>
        <p:spPr>
          <a:xfrm>
            <a:off x="8641357" y="1511895"/>
            <a:ext cx="9541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dirty="0"/>
              <a:t>服务器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08639AE-72D0-8C4E-9BAE-5274562EB4C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361496" y="1912005"/>
            <a:ext cx="20611" cy="305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A005E1B-30D9-9C40-9348-FAE6DC7C8B4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9118411" y="1912005"/>
            <a:ext cx="0" cy="304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2996E0C-02C6-1347-9747-8E9A1AB86BDE}"/>
              </a:ext>
            </a:extLst>
          </p:cNvPr>
          <p:cNvCxnSpPr/>
          <p:nvPr/>
        </p:nvCxnSpPr>
        <p:spPr>
          <a:xfrm>
            <a:off x="6371800" y="2245622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180E3EA-1918-1643-AE60-C89F586F1241}"/>
              </a:ext>
            </a:extLst>
          </p:cNvPr>
          <p:cNvCxnSpPr/>
          <p:nvPr/>
        </p:nvCxnSpPr>
        <p:spPr>
          <a:xfrm flipH="1">
            <a:off x="6351189" y="2664023"/>
            <a:ext cx="275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C445966-A855-2E45-AB5D-AA7621303BF6}"/>
              </a:ext>
            </a:extLst>
          </p:cNvPr>
          <p:cNvCxnSpPr/>
          <p:nvPr/>
        </p:nvCxnSpPr>
        <p:spPr>
          <a:xfrm>
            <a:off x="6371800" y="3312095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957C465-1F36-EF4E-8974-AC8A6718FF77}"/>
              </a:ext>
            </a:extLst>
          </p:cNvPr>
          <p:cNvCxnSpPr/>
          <p:nvPr/>
        </p:nvCxnSpPr>
        <p:spPr>
          <a:xfrm flipH="1">
            <a:off x="6361494" y="3744143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1E089C6-7BF3-2341-A710-CD6599B64FED}"/>
              </a:ext>
            </a:extLst>
          </p:cNvPr>
          <p:cNvCxnSpPr/>
          <p:nvPr/>
        </p:nvCxnSpPr>
        <p:spPr>
          <a:xfrm>
            <a:off x="6361494" y="4320207"/>
            <a:ext cx="274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B5981B6-B6DD-EB4D-9329-DAD73A5783CD}"/>
              </a:ext>
            </a:extLst>
          </p:cNvPr>
          <p:cNvCxnSpPr/>
          <p:nvPr/>
        </p:nvCxnSpPr>
        <p:spPr>
          <a:xfrm flipH="1">
            <a:off x="6361494" y="4752255"/>
            <a:ext cx="2767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9DBD5C3-28E9-6144-8E73-ECD429C4775C}"/>
              </a:ext>
            </a:extLst>
          </p:cNvPr>
          <p:cNvSpPr txBox="1"/>
          <p:nvPr/>
        </p:nvSpPr>
        <p:spPr>
          <a:xfrm>
            <a:off x="6985173" y="191868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访问</a:t>
            </a:r>
            <a:r>
              <a:rPr kumimoji="1" lang="en-US" altLang="zh-CN" sz="1600" dirty="0" err="1"/>
              <a:t>url</a:t>
            </a:r>
            <a:r>
              <a:rPr kumimoji="1" lang="zh-CN" altLang="en-US" sz="1600" dirty="0"/>
              <a:t>请求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79F6D8-20D3-8844-BF62-E357B5C3D675}"/>
              </a:ext>
            </a:extLst>
          </p:cNvPr>
          <p:cNvSpPr txBox="1"/>
          <p:nvPr/>
        </p:nvSpPr>
        <p:spPr>
          <a:xfrm>
            <a:off x="6434215" y="2375618"/>
            <a:ext cx="2696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返回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结构（无</a:t>
            </a:r>
            <a:r>
              <a:rPr kumimoji="1" lang="en-US" altLang="zh-CN" sz="1600" dirty="0" err="1"/>
              <a:t>dom</a:t>
            </a:r>
            <a:r>
              <a:rPr kumimoji="1" lang="zh-CN" altLang="en-US" sz="1600" dirty="0"/>
              <a:t>结构）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7B1BD7-199E-3941-BE26-C365C5D82F9C}"/>
              </a:ext>
            </a:extLst>
          </p:cNvPr>
          <p:cNvSpPr txBox="1"/>
          <p:nvPr/>
        </p:nvSpPr>
        <p:spPr>
          <a:xfrm>
            <a:off x="6984963" y="297106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请求</a:t>
            </a:r>
            <a:r>
              <a:rPr kumimoji="1" lang="en-US" altLang="zh-CN" sz="1600" dirty="0" err="1"/>
              <a:t>js</a:t>
            </a:r>
            <a:r>
              <a:rPr kumimoji="1" lang="zh-CN" altLang="en-US" sz="1600" dirty="0"/>
              <a:t>文件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44DFDC-DE26-8D42-8FA0-D407CEBE014F}"/>
              </a:ext>
            </a:extLst>
          </p:cNvPr>
          <p:cNvSpPr txBox="1"/>
          <p:nvPr/>
        </p:nvSpPr>
        <p:spPr>
          <a:xfrm>
            <a:off x="6954614" y="341604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返回</a:t>
            </a:r>
            <a:r>
              <a:rPr kumimoji="1" lang="en-US" altLang="zh-CN" sz="1600" dirty="0" err="1"/>
              <a:t>js</a:t>
            </a:r>
            <a:endParaRPr kumimoji="1"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7DBF9E-609D-CE44-9318-D3AC9CC75389}"/>
              </a:ext>
            </a:extLst>
          </p:cNvPr>
          <p:cNvSpPr txBox="1"/>
          <p:nvPr/>
        </p:nvSpPr>
        <p:spPr>
          <a:xfrm>
            <a:off x="6984963" y="395747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请求数据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D1DB1B-1C30-D949-BCBC-13219DA54089}"/>
              </a:ext>
            </a:extLst>
          </p:cNvPr>
          <p:cNvSpPr txBox="1"/>
          <p:nvPr/>
        </p:nvSpPr>
        <p:spPr>
          <a:xfrm>
            <a:off x="6855980" y="442415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得到数据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95A9FF-0F8E-8640-BEFF-A804136C36D4}"/>
              </a:ext>
            </a:extLst>
          </p:cNvPr>
          <p:cNvSpPr txBox="1"/>
          <p:nvPr/>
        </p:nvSpPr>
        <p:spPr>
          <a:xfrm>
            <a:off x="312280" y="5013983"/>
            <a:ext cx="194421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将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渲染到页面上，这时候才能看到首屏内容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4AFFF19-07A7-A94E-97D5-B8019D3F28B5}"/>
              </a:ext>
            </a:extLst>
          </p:cNvPr>
          <p:cNvCxnSpPr>
            <a:cxnSpLocks/>
          </p:cNvCxnSpPr>
          <p:nvPr/>
        </p:nvCxnSpPr>
        <p:spPr>
          <a:xfrm flipH="1">
            <a:off x="5328989" y="4829780"/>
            <a:ext cx="864097" cy="16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8FC4F75-F232-FC4F-B1BB-35610EAA4729}"/>
              </a:ext>
            </a:extLst>
          </p:cNvPr>
          <p:cNvSpPr txBox="1"/>
          <p:nvPr/>
        </p:nvSpPr>
        <p:spPr>
          <a:xfrm>
            <a:off x="2984280" y="4829780"/>
            <a:ext cx="22514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数据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单文件组件</a:t>
            </a:r>
            <a:endParaRPr kumimoji="1" lang="en-US" altLang="zh-CN" sz="1600" dirty="0"/>
          </a:p>
          <a:p>
            <a:r>
              <a:rPr kumimoji="1" lang="zh-CN" altLang="en-US" sz="1600" dirty="0"/>
              <a:t>执行</a:t>
            </a:r>
            <a:r>
              <a:rPr kumimoji="1" lang="en-US" altLang="zh-CN" sz="1600" dirty="0" err="1"/>
              <a:t>js</a:t>
            </a:r>
            <a:r>
              <a:rPr kumimoji="1" lang="zh-CN" altLang="en-US" sz="1600" dirty="0"/>
              <a:t>生成最终的</a:t>
            </a:r>
            <a:r>
              <a:rPr kumimoji="1" lang="en-US" altLang="zh-CN" sz="1600" dirty="0"/>
              <a:t>html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4FAA8E3-D119-D842-A4DE-6D14A0C502CD}"/>
              </a:ext>
            </a:extLst>
          </p:cNvPr>
          <p:cNvCxnSpPr/>
          <p:nvPr/>
        </p:nvCxnSpPr>
        <p:spPr>
          <a:xfrm flipH="1">
            <a:off x="2315924" y="5168334"/>
            <a:ext cx="576064" cy="14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rgbClr val="CC3300"/>
                </a:solidFill>
              </a:rPr>
              <a:t>Vue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SSR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6F5123-A7B1-AB4D-88CB-C7C4E151ECBA}"/>
              </a:ext>
            </a:extLst>
          </p:cNvPr>
          <p:cNvSpPr txBox="1"/>
          <p:nvPr/>
        </p:nvSpPr>
        <p:spPr>
          <a:xfrm>
            <a:off x="484162" y="1849611"/>
            <a:ext cx="10241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Vue.js</a:t>
            </a:r>
            <a:r>
              <a:rPr lang="en" altLang="zh-CN" dirty="0"/>
              <a:t> </a:t>
            </a:r>
            <a:r>
              <a:rPr lang="zh-CN" altLang="en-US" dirty="0"/>
              <a:t>是构建客户端应用程序的框架。默认情况下，可以在浏览器中输出 </a:t>
            </a:r>
            <a:r>
              <a:rPr lang="en" altLang="zh-CN" dirty="0" err="1"/>
              <a:t>Vue</a:t>
            </a:r>
            <a:r>
              <a:rPr lang="en" altLang="zh-CN" dirty="0"/>
              <a:t> </a:t>
            </a:r>
            <a:r>
              <a:rPr lang="zh-CN" altLang="en-US" dirty="0"/>
              <a:t>组件，进行生成 </a:t>
            </a:r>
            <a:r>
              <a:rPr lang="en" altLang="zh-CN" dirty="0"/>
              <a:t>DOM </a:t>
            </a:r>
            <a:r>
              <a:rPr lang="zh-CN" altLang="en-US" dirty="0"/>
              <a:t>和操作 </a:t>
            </a:r>
            <a:r>
              <a:rPr lang="en" altLang="zh-CN" dirty="0"/>
              <a:t>DOM</a:t>
            </a:r>
            <a:r>
              <a:rPr lang="zh-CN" altLang="en" dirty="0"/>
              <a:t>。</a:t>
            </a:r>
            <a:r>
              <a:rPr lang="zh-CN" altLang="en-US" dirty="0"/>
              <a:t>然而，也可以将同一个组件渲染为服务器端的 </a:t>
            </a:r>
            <a:r>
              <a:rPr lang="en" altLang="zh-CN" dirty="0"/>
              <a:t>HTML </a:t>
            </a:r>
            <a:r>
              <a:rPr lang="zh-CN" altLang="en-US" dirty="0"/>
              <a:t>字符串，将它们直接发送到浏览器，最后将这些静态标记</a:t>
            </a:r>
            <a:r>
              <a:rPr lang="en-US" altLang="zh-CN" dirty="0"/>
              <a:t>"</a:t>
            </a:r>
            <a:r>
              <a:rPr lang="zh-CN" altLang="en-US" dirty="0"/>
              <a:t>激活</a:t>
            </a:r>
            <a:r>
              <a:rPr lang="en-US" altLang="zh-CN" dirty="0"/>
              <a:t>"</a:t>
            </a:r>
            <a:r>
              <a:rPr lang="zh-CN" altLang="en-US" dirty="0"/>
              <a:t>为客户端上完全可交互的应用程序。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服务器渲染的 </a:t>
            </a:r>
            <a:r>
              <a:rPr lang="en" altLang="zh-CN" dirty="0" err="1"/>
              <a:t>Vue.js</a:t>
            </a:r>
            <a:r>
              <a:rPr lang="en" altLang="zh-CN" dirty="0"/>
              <a:t> </a:t>
            </a:r>
            <a:r>
              <a:rPr lang="zh-CN" altLang="en-US" dirty="0"/>
              <a:t>应用程序也可以被认为是</a:t>
            </a:r>
            <a:r>
              <a:rPr lang="en-US" altLang="zh-CN" dirty="0"/>
              <a:t>"</a:t>
            </a:r>
            <a:r>
              <a:rPr lang="zh-CN" altLang="en-US" dirty="0"/>
              <a:t>同构</a:t>
            </a:r>
            <a:r>
              <a:rPr lang="en-US" altLang="zh-CN" dirty="0"/>
              <a:t>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zh-CN" altLang="en-US" dirty="0"/>
              <a:t>通用</a:t>
            </a:r>
            <a:r>
              <a:rPr lang="en-US" altLang="zh-CN" dirty="0"/>
              <a:t>"</a:t>
            </a:r>
            <a:r>
              <a:rPr lang="zh-CN" altLang="en-US" dirty="0"/>
              <a:t>，因为应用程序的大部分代码都可以在</a:t>
            </a:r>
            <a:r>
              <a:rPr lang="zh-CN" altLang="en-US" b="1" dirty="0"/>
              <a:t>服务器</a:t>
            </a:r>
            <a:r>
              <a:rPr lang="zh-CN" altLang="en-US" dirty="0"/>
              <a:t>和</a:t>
            </a:r>
            <a:r>
              <a:rPr lang="zh-CN" altLang="en-US" b="1" dirty="0"/>
              <a:t>客户端</a:t>
            </a:r>
            <a:r>
              <a:rPr lang="zh-CN" altLang="en-US" dirty="0"/>
              <a:t>上运行。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E5D857-E954-644A-A73D-50F54A58672F}"/>
              </a:ext>
            </a:extLst>
          </p:cNvPr>
          <p:cNvSpPr txBox="1"/>
          <p:nvPr/>
        </p:nvSpPr>
        <p:spPr>
          <a:xfrm>
            <a:off x="487947" y="13004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什么是服务器端渲染 </a:t>
            </a:r>
            <a:r>
              <a:rPr lang="en-US" altLang="zh-CN" b="1" dirty="0"/>
              <a:t>(</a:t>
            </a:r>
            <a:r>
              <a:rPr lang="en" altLang="zh-CN" b="1" dirty="0"/>
              <a:t>SSR)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7FC96E-CD71-F24E-B3BB-50BDB5075A16}"/>
              </a:ext>
            </a:extLst>
          </p:cNvPr>
          <p:cNvSpPr txBox="1"/>
          <p:nvPr/>
        </p:nvSpPr>
        <p:spPr>
          <a:xfrm>
            <a:off x="481653" y="4213812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为什么使用服务器端渲染 </a:t>
            </a:r>
            <a:r>
              <a:rPr lang="en-US" altLang="zh-CN" b="1" dirty="0"/>
              <a:t>(</a:t>
            </a:r>
            <a:r>
              <a:rPr lang="en" altLang="zh-CN" b="1" dirty="0"/>
              <a:t>SSR)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E3C9C-E720-3E4F-B3CD-BA2892F14F43}"/>
              </a:ext>
            </a:extLst>
          </p:cNvPr>
          <p:cNvSpPr txBox="1"/>
          <p:nvPr/>
        </p:nvSpPr>
        <p:spPr>
          <a:xfrm>
            <a:off x="481653" y="4830318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更好的 </a:t>
            </a:r>
            <a:r>
              <a:rPr lang="en" altLang="zh-CN" dirty="0"/>
              <a:t>SEO</a:t>
            </a:r>
            <a:r>
              <a:rPr lang="zh-CN" altLang="en" dirty="0"/>
              <a:t>，</a:t>
            </a:r>
            <a:r>
              <a:rPr lang="zh-CN" altLang="en-US" dirty="0"/>
              <a:t>由于搜索引擎爬虫抓取工具可以直接查看完全渲染的页面。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F7DAEC-56F7-BE47-9BA1-D8770503D937}"/>
              </a:ext>
            </a:extLst>
          </p:cNvPr>
          <p:cNvSpPr txBox="1"/>
          <p:nvPr/>
        </p:nvSpPr>
        <p:spPr>
          <a:xfrm>
            <a:off x="487258" y="5346900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更快的首屏渲染时间</a:t>
            </a:r>
          </a:p>
        </p:txBody>
      </p:sp>
    </p:spTree>
    <p:extLst>
      <p:ext uri="{BB962C8B-B14F-4D97-AF65-F5344CB8AC3E}">
        <p14:creationId xmlns:p14="http://schemas.microsoft.com/office/powerpoint/2010/main" val="36437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163" y="244694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简易版</a:t>
            </a:r>
            <a:r>
              <a:rPr kumimoji="1" lang="en-US" altLang="zh-CN" dirty="0" err="1">
                <a:solidFill>
                  <a:srgbClr val="CC3300"/>
                </a:solidFill>
              </a:rPr>
              <a:t>Vue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SSR</a:t>
            </a:r>
            <a:r>
              <a:rPr kumimoji="1" lang="zh-CN" altLang="en-US" dirty="0">
                <a:solidFill>
                  <a:srgbClr val="CC3300"/>
                </a:solidFill>
              </a:rPr>
              <a:t>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3A66B-E40F-C344-B3FB-6438127E9D55}"/>
              </a:ext>
            </a:extLst>
          </p:cNvPr>
          <p:cNvSpPr txBox="1"/>
          <p:nvPr/>
        </p:nvSpPr>
        <p:spPr>
          <a:xfrm>
            <a:off x="2664693" y="1144628"/>
            <a:ext cx="1080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D21FF-4DE4-B64E-A161-BE5C63698651}"/>
              </a:ext>
            </a:extLst>
          </p:cNvPr>
          <p:cNvSpPr txBox="1"/>
          <p:nvPr/>
        </p:nvSpPr>
        <p:spPr>
          <a:xfrm>
            <a:off x="2664693" y="5321506"/>
            <a:ext cx="1080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93183-C95C-8244-BA7E-38B7A35AAB0F}"/>
              </a:ext>
            </a:extLst>
          </p:cNvPr>
          <p:cNvSpPr txBox="1"/>
          <p:nvPr/>
        </p:nvSpPr>
        <p:spPr>
          <a:xfrm>
            <a:off x="5473005" y="1151855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服务器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A581E5-E82D-AA45-8CD7-D0A9297D04C5}"/>
              </a:ext>
            </a:extLst>
          </p:cNvPr>
          <p:cNvSpPr txBox="1"/>
          <p:nvPr/>
        </p:nvSpPr>
        <p:spPr>
          <a:xfrm>
            <a:off x="5473005" y="5308320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服务器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360FEA2-B194-3B4A-B018-F17E2A7D6E8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204753" y="1544738"/>
            <a:ext cx="0" cy="37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B56F9C-ACB5-D746-AC86-7F09E8DE68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01097" y="1551965"/>
            <a:ext cx="0" cy="375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9D3A19A-EE14-3642-9882-59821F4D4032}"/>
              </a:ext>
            </a:extLst>
          </p:cNvPr>
          <p:cNvCxnSpPr/>
          <p:nvPr/>
        </p:nvCxnSpPr>
        <p:spPr>
          <a:xfrm>
            <a:off x="3204753" y="2081104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CC7A433-9513-8B40-953C-6B2CB3C97649}"/>
              </a:ext>
            </a:extLst>
          </p:cNvPr>
          <p:cNvSpPr txBox="1"/>
          <p:nvPr/>
        </p:nvSpPr>
        <p:spPr>
          <a:xfrm>
            <a:off x="3916543" y="161286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err="1"/>
              <a:t>url</a:t>
            </a:r>
            <a:r>
              <a:rPr kumimoji="1" lang="zh-CN" altLang="en-US" sz="1600" dirty="0"/>
              <a:t>请求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ACB77B5-103C-FE4A-A3E1-1A9F65E897FE}"/>
              </a:ext>
            </a:extLst>
          </p:cNvPr>
          <p:cNvCxnSpPr/>
          <p:nvPr/>
        </p:nvCxnSpPr>
        <p:spPr>
          <a:xfrm flipH="1">
            <a:off x="3204753" y="4169336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AE0A21-D118-A546-A8E3-7A6BE942785C}"/>
              </a:ext>
            </a:extLst>
          </p:cNvPr>
          <p:cNvSpPr txBox="1"/>
          <p:nvPr/>
        </p:nvSpPr>
        <p:spPr>
          <a:xfrm>
            <a:off x="6616843" y="2845367"/>
            <a:ext cx="380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服务端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一个</a:t>
            </a:r>
            <a:r>
              <a:rPr kumimoji="1" lang="en-US" altLang="zh-CN" sz="1600" dirty="0" err="1"/>
              <a:t>Vue</a:t>
            </a:r>
            <a:r>
              <a:rPr kumimoji="1" lang="zh-CN" altLang="en-US" sz="1600" dirty="0"/>
              <a:t>实例，</a:t>
            </a:r>
            <a:endParaRPr kumimoji="1" lang="en-US" altLang="zh-CN" sz="1600" dirty="0"/>
          </a:p>
          <a:p>
            <a:r>
              <a:rPr kumimoji="1" lang="zh-CN" altLang="en-US" sz="1600" dirty="0"/>
              <a:t>并将该实例填充数据后生成</a:t>
            </a:r>
            <a:r>
              <a:rPr kumimoji="1" lang="en-US" altLang="zh-CN" sz="1600" dirty="0"/>
              <a:t>html</a:t>
            </a:r>
            <a:r>
              <a:rPr kumimoji="1" lang="zh-CN" altLang="en-US" sz="1600" dirty="0"/>
              <a:t>字符串</a:t>
            </a:r>
            <a:endParaRPr kumimoji="1" lang="en-US" altLang="zh-CN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E8E12E-6CED-2749-A46D-ABFF2A4E25DC}"/>
              </a:ext>
            </a:extLst>
          </p:cNvPr>
          <p:cNvSpPr txBox="1"/>
          <p:nvPr/>
        </p:nvSpPr>
        <p:spPr>
          <a:xfrm>
            <a:off x="1239753" y="440915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/>
              <a:t>得到完整的首屏</a:t>
            </a:r>
            <a:r>
              <a:rPr kumimoji="1" lang="en-US" altLang="zh-CN" sz="1800" dirty="0"/>
              <a:t>html</a:t>
            </a:r>
            <a:endParaRPr kumimoji="1" lang="zh-CN" altLang="en-US" sz="1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13FA88-4F21-A948-AD28-D5B5D1CF5F88}"/>
              </a:ext>
            </a:extLst>
          </p:cNvPr>
          <p:cNvSpPr txBox="1"/>
          <p:nvPr/>
        </p:nvSpPr>
        <p:spPr>
          <a:xfrm>
            <a:off x="3668660" y="367365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返回渲染好的</a:t>
            </a:r>
            <a:r>
              <a:rPr kumimoji="1" lang="en-US" altLang="zh-CN" sz="1600" dirty="0"/>
              <a:t>html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6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简易版</a:t>
            </a:r>
            <a:r>
              <a:rPr kumimoji="1" lang="en-US" altLang="zh-CN" dirty="0" err="1">
                <a:solidFill>
                  <a:srgbClr val="CC3300"/>
                </a:solidFill>
              </a:rPr>
              <a:t>Vue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SSR</a:t>
            </a:r>
            <a:r>
              <a:rPr kumimoji="1" lang="zh-CN" altLang="en-US" dirty="0">
                <a:solidFill>
                  <a:srgbClr val="CC3300"/>
                </a:solidFill>
              </a:rPr>
              <a:t>实现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17CC2D-5FE8-1344-B834-B7C01B9E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1" y="974464"/>
            <a:ext cx="5256584" cy="47455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747D5F-2FA1-F64C-9F3A-14022331ECD3}"/>
              </a:ext>
            </a:extLst>
          </p:cNvPr>
          <p:cNvSpPr txBox="1"/>
          <p:nvPr/>
        </p:nvSpPr>
        <p:spPr>
          <a:xfrm>
            <a:off x="6517121" y="50682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服务端代码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2F433C-CA33-1843-8865-855A8E81F606}"/>
              </a:ext>
            </a:extLst>
          </p:cNvPr>
          <p:cNvSpPr txBox="1"/>
          <p:nvPr/>
        </p:nvSpPr>
        <p:spPr>
          <a:xfrm>
            <a:off x="284567" y="278940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/>
              <a:t>返回</a:t>
            </a:r>
            <a:endParaRPr kumimoji="1" lang="en-US" altLang="zh-CN" sz="1800" dirty="0"/>
          </a:p>
          <a:p>
            <a:r>
              <a:rPr lang="en" altLang="zh-CN" sz="1800" dirty="0"/>
              <a:t>&lt;div data-server-rendered="true"&gt;hello JD&lt;/div&gt;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3D3D6E-CF52-6044-B9BD-2031A6C01449}"/>
              </a:ext>
            </a:extLst>
          </p:cNvPr>
          <p:cNvSpPr txBox="1"/>
          <p:nvPr/>
        </p:nvSpPr>
        <p:spPr>
          <a:xfrm>
            <a:off x="284567" y="4176191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例子演示：</a:t>
            </a:r>
            <a:endParaRPr kumimoji="1" lang="en-US" altLang="zh-CN" dirty="0"/>
          </a:p>
          <a:p>
            <a:r>
              <a:rPr lang="en" altLang="zh-CN" dirty="0">
                <a:hlinkClick r:id="rId3"/>
              </a:rPr>
              <a:t>http://127.0.0.1:3000/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6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2445" y="215751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完整版</a:t>
            </a:r>
            <a:r>
              <a:rPr kumimoji="1" lang="en-US" altLang="zh-CN" dirty="0" err="1">
                <a:solidFill>
                  <a:srgbClr val="CC3300"/>
                </a:solidFill>
              </a:rPr>
              <a:t>Vue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SSR</a:t>
            </a:r>
            <a:r>
              <a:rPr kumimoji="1" lang="zh-CN" altLang="en-US" dirty="0">
                <a:solidFill>
                  <a:srgbClr val="CC3300"/>
                </a:solidFill>
              </a:rPr>
              <a:t>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478014-0A33-2C4D-82BF-F373994AD445}"/>
              </a:ext>
            </a:extLst>
          </p:cNvPr>
          <p:cNvSpPr txBox="1"/>
          <p:nvPr/>
        </p:nvSpPr>
        <p:spPr>
          <a:xfrm>
            <a:off x="3024733" y="1144628"/>
            <a:ext cx="1080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BE306C-4453-D544-BA7A-F4C2ECC96C8E}"/>
              </a:ext>
            </a:extLst>
          </p:cNvPr>
          <p:cNvSpPr txBox="1"/>
          <p:nvPr/>
        </p:nvSpPr>
        <p:spPr>
          <a:xfrm>
            <a:off x="3024733" y="5321506"/>
            <a:ext cx="1080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浏览器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89004E-BB4A-0F4B-BCCF-89183F449C3B}"/>
              </a:ext>
            </a:extLst>
          </p:cNvPr>
          <p:cNvSpPr txBox="1"/>
          <p:nvPr/>
        </p:nvSpPr>
        <p:spPr>
          <a:xfrm>
            <a:off x="5833045" y="1151855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服务器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01838-C44E-E746-972A-53D10FD22814}"/>
              </a:ext>
            </a:extLst>
          </p:cNvPr>
          <p:cNvSpPr txBox="1"/>
          <p:nvPr/>
        </p:nvSpPr>
        <p:spPr>
          <a:xfrm>
            <a:off x="5833045" y="5308320"/>
            <a:ext cx="16561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node</a:t>
            </a:r>
            <a:r>
              <a:rPr kumimoji="1" lang="zh-CN" altLang="en-US" dirty="0"/>
              <a:t>服务器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A8F5747-5372-9D43-878A-6FADC9F29D0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564793" y="1544738"/>
            <a:ext cx="0" cy="377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3813776-6157-204F-99F7-2412F4173F7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661137" y="1551965"/>
            <a:ext cx="0" cy="375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81B7B61-5FCE-D541-834E-2676F48DE218}"/>
              </a:ext>
            </a:extLst>
          </p:cNvPr>
          <p:cNvCxnSpPr/>
          <p:nvPr/>
        </p:nvCxnSpPr>
        <p:spPr>
          <a:xfrm>
            <a:off x="3564793" y="1865080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06CAC28-D8B8-4241-BD89-7515B3FE0F6C}"/>
              </a:ext>
            </a:extLst>
          </p:cNvPr>
          <p:cNvSpPr txBox="1"/>
          <p:nvPr/>
        </p:nvSpPr>
        <p:spPr>
          <a:xfrm>
            <a:off x="4446890" y="149558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url</a:t>
            </a:r>
            <a:r>
              <a:rPr kumimoji="1" lang="zh-CN" altLang="en-US" sz="1600" dirty="0"/>
              <a:t>请求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6B209E-430B-7A45-B2BE-0749979A4918}"/>
              </a:ext>
            </a:extLst>
          </p:cNvPr>
          <p:cNvSpPr txBox="1"/>
          <p:nvPr/>
        </p:nvSpPr>
        <p:spPr>
          <a:xfrm>
            <a:off x="9628976" y="2352554"/>
            <a:ext cx="812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Main.js</a:t>
            </a:r>
            <a:endParaRPr kumimoji="1"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8D8E0E-33EE-4344-A70F-DBFBD6FD6ED7}"/>
              </a:ext>
            </a:extLst>
          </p:cNvPr>
          <p:cNvSpPr txBox="1"/>
          <p:nvPr/>
        </p:nvSpPr>
        <p:spPr>
          <a:xfrm>
            <a:off x="6715145" y="229099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entry-</a:t>
            </a:r>
            <a:r>
              <a:rPr kumimoji="1" lang="en-US" altLang="zh-CN" dirty="0" err="1"/>
              <a:t>server.js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1795FB3-4B1E-7545-BD2F-7A2C3FC274B6}"/>
              </a:ext>
            </a:extLst>
          </p:cNvPr>
          <p:cNvCxnSpPr/>
          <p:nvPr/>
        </p:nvCxnSpPr>
        <p:spPr>
          <a:xfrm flipH="1">
            <a:off x="3564792" y="343014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E0F369D-1C8F-5A47-AC7C-36E124F4AABF}"/>
              </a:ext>
            </a:extLst>
          </p:cNvPr>
          <p:cNvSpPr txBox="1"/>
          <p:nvPr/>
        </p:nvSpPr>
        <p:spPr>
          <a:xfrm>
            <a:off x="4033260" y="3047929"/>
            <a:ext cx="230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返回渲染好的</a:t>
            </a:r>
            <a:r>
              <a:rPr kumimoji="1" lang="en-US" altLang="zh-CN" sz="1600" dirty="0"/>
              <a:t>html</a:t>
            </a:r>
            <a:endParaRPr kumimoji="1"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D8513A-560C-2446-9C21-D07C5879BE66}"/>
              </a:ext>
            </a:extLst>
          </p:cNvPr>
          <p:cNvSpPr txBox="1"/>
          <p:nvPr/>
        </p:nvSpPr>
        <p:spPr>
          <a:xfrm>
            <a:off x="913478" y="460846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entry-</a:t>
            </a:r>
            <a:r>
              <a:rPr kumimoji="1" lang="en-US" altLang="zh-CN" dirty="0" err="1"/>
              <a:t>client.js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981C68-ADB5-604D-A351-8A8F8446600C}"/>
              </a:ext>
            </a:extLst>
          </p:cNvPr>
          <p:cNvSpPr txBox="1"/>
          <p:nvPr/>
        </p:nvSpPr>
        <p:spPr>
          <a:xfrm>
            <a:off x="1064255" y="2940206"/>
            <a:ext cx="218893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显示</a:t>
            </a:r>
            <a:r>
              <a:rPr kumimoji="1" lang="en-US" altLang="zh-CN" sz="1400" dirty="0"/>
              <a:t>html</a:t>
            </a:r>
            <a:r>
              <a:rPr kumimoji="1" lang="zh-CN" altLang="en-US" sz="1400" dirty="0"/>
              <a:t>首屏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10E41C-985C-C143-8C2A-BF3B753F8A7B}"/>
              </a:ext>
            </a:extLst>
          </p:cNvPr>
          <p:cNvSpPr txBox="1"/>
          <p:nvPr/>
        </p:nvSpPr>
        <p:spPr>
          <a:xfrm>
            <a:off x="948986" y="3519437"/>
            <a:ext cx="226094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异步加载</a:t>
            </a:r>
            <a:r>
              <a:rPr kumimoji="1" lang="en-US" altLang="zh-CN" sz="1400" dirty="0" err="1"/>
              <a:t>js</a:t>
            </a:r>
            <a:r>
              <a:rPr kumimoji="1" lang="zh-CN" altLang="en-US" sz="1400" dirty="0"/>
              <a:t>，然后激活页面，使页面可交互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61532-5FC3-0A40-97DB-FF970276BC71}"/>
              </a:ext>
            </a:extLst>
          </p:cNvPr>
          <p:cNvSpPr txBox="1"/>
          <p:nvPr/>
        </p:nvSpPr>
        <p:spPr>
          <a:xfrm>
            <a:off x="8149577" y="159546"/>
            <a:ext cx="2664296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CC3300"/>
                </a:solidFill>
              </a:rPr>
              <a:t>main.js</a:t>
            </a:r>
            <a:r>
              <a:rPr kumimoji="1" lang="zh-CN" altLang="en-US" sz="1400" dirty="0">
                <a:solidFill>
                  <a:srgbClr val="CC3300"/>
                </a:solidFill>
              </a:rPr>
              <a:t>里会创建</a:t>
            </a:r>
            <a:r>
              <a:rPr kumimoji="1" lang="en-US" altLang="zh-CN" sz="1400" dirty="0" err="1">
                <a:solidFill>
                  <a:srgbClr val="CC3300"/>
                </a:solidFill>
              </a:rPr>
              <a:t>vue</a:t>
            </a:r>
            <a:r>
              <a:rPr kumimoji="1" lang="zh-CN" altLang="en-US" sz="1400" dirty="0">
                <a:solidFill>
                  <a:srgbClr val="CC3300"/>
                </a:solidFill>
              </a:rPr>
              <a:t>实例，并为</a:t>
            </a:r>
            <a:r>
              <a:rPr kumimoji="1" lang="en-US" altLang="zh-CN" sz="1400" dirty="0" err="1">
                <a:solidFill>
                  <a:srgbClr val="CC3300"/>
                </a:solidFill>
              </a:rPr>
              <a:t>vue</a:t>
            </a:r>
            <a:r>
              <a:rPr kumimoji="1" lang="zh-CN" altLang="en-US" sz="1400" dirty="0">
                <a:solidFill>
                  <a:srgbClr val="CC3300"/>
                </a:solidFill>
              </a:rPr>
              <a:t>实例创建</a:t>
            </a:r>
            <a:r>
              <a:rPr kumimoji="1" lang="en-US" altLang="zh-CN" sz="1400" dirty="0">
                <a:solidFill>
                  <a:srgbClr val="CC3300"/>
                </a:solidFill>
              </a:rPr>
              <a:t>router</a:t>
            </a:r>
            <a:r>
              <a:rPr kumimoji="1" lang="zh-CN" altLang="en-US" sz="1400" dirty="0">
                <a:solidFill>
                  <a:srgbClr val="CC3300"/>
                </a:solidFill>
              </a:rPr>
              <a:t>实例和</a:t>
            </a:r>
            <a:r>
              <a:rPr kumimoji="1" lang="en-US" altLang="zh-CN" sz="1400" dirty="0" err="1">
                <a:solidFill>
                  <a:srgbClr val="CC3300"/>
                </a:solidFill>
              </a:rPr>
              <a:t>vuex</a:t>
            </a:r>
            <a:r>
              <a:rPr kumimoji="1" lang="zh-CN" altLang="en-US" sz="1400" dirty="0">
                <a:solidFill>
                  <a:srgbClr val="CC3300"/>
                </a:solidFill>
              </a:rPr>
              <a:t>实例，然后返回该</a:t>
            </a:r>
            <a:r>
              <a:rPr kumimoji="1" lang="en-US" altLang="zh-CN" sz="1400" dirty="0" err="1">
                <a:solidFill>
                  <a:srgbClr val="CC3300"/>
                </a:solidFill>
              </a:rPr>
              <a:t>vue</a:t>
            </a:r>
            <a:r>
              <a:rPr kumimoji="1" lang="zh-CN" altLang="en-US" sz="1400" dirty="0">
                <a:solidFill>
                  <a:srgbClr val="CC3300"/>
                </a:solidFill>
              </a:rPr>
              <a:t>实例，该实例现在就可以使用</a:t>
            </a:r>
            <a:r>
              <a:rPr kumimoji="1" lang="en-US" altLang="zh-CN" sz="1400" dirty="0">
                <a:solidFill>
                  <a:srgbClr val="CC3300"/>
                </a:solidFill>
              </a:rPr>
              <a:t>router</a:t>
            </a:r>
            <a:r>
              <a:rPr kumimoji="1" lang="zh-CN" altLang="en-US" sz="1400" dirty="0">
                <a:solidFill>
                  <a:srgbClr val="CC3300"/>
                </a:solidFill>
              </a:rPr>
              <a:t>切换路由，并且可以往</a:t>
            </a:r>
            <a:r>
              <a:rPr kumimoji="1" lang="en-US" altLang="zh-CN" sz="1400" dirty="0" err="1">
                <a:solidFill>
                  <a:srgbClr val="CC3300"/>
                </a:solidFill>
              </a:rPr>
              <a:t>vuex</a:t>
            </a:r>
            <a:r>
              <a:rPr kumimoji="1" lang="zh-CN" altLang="en-US" sz="1400" dirty="0">
                <a:solidFill>
                  <a:srgbClr val="CC3300"/>
                </a:solidFill>
              </a:rPr>
              <a:t>里填充数据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4FAF4D-F667-4A43-AD3D-59E15F6F747A}"/>
              </a:ext>
            </a:extLst>
          </p:cNvPr>
          <p:cNvSpPr txBox="1"/>
          <p:nvPr/>
        </p:nvSpPr>
        <p:spPr>
          <a:xfrm>
            <a:off x="6723993" y="204477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服务器端代码入口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A6C430-FEEF-EA4C-A8BB-7D2C02213CAB}"/>
              </a:ext>
            </a:extLst>
          </p:cNvPr>
          <p:cNvSpPr txBox="1"/>
          <p:nvPr/>
        </p:nvSpPr>
        <p:spPr>
          <a:xfrm>
            <a:off x="962663" y="439426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浏览器端代码入口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DA5254-B0A3-AE48-AD90-F43CCF7BB87E}"/>
              </a:ext>
            </a:extLst>
          </p:cNvPr>
          <p:cNvSpPr txBox="1"/>
          <p:nvPr/>
        </p:nvSpPr>
        <p:spPr>
          <a:xfrm>
            <a:off x="10628240" y="2044777"/>
            <a:ext cx="71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router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43DBB2-4DF5-3A41-B710-AB86BF594502}"/>
              </a:ext>
            </a:extLst>
          </p:cNvPr>
          <p:cNvSpPr txBox="1"/>
          <p:nvPr/>
        </p:nvSpPr>
        <p:spPr>
          <a:xfrm>
            <a:off x="10628240" y="2537219"/>
            <a:ext cx="71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vuex</a:t>
            </a:r>
            <a:endParaRPr kumimoji="1"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E5F743-E1D0-A44E-8EB7-EB23955D9AC3}"/>
              </a:ext>
            </a:extLst>
          </p:cNvPr>
          <p:cNvSpPr txBox="1"/>
          <p:nvPr/>
        </p:nvSpPr>
        <p:spPr>
          <a:xfrm>
            <a:off x="7250912" y="3673175"/>
            <a:ext cx="197061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数据预取，填充到</a:t>
            </a:r>
            <a:r>
              <a:rPr kumimoji="1" lang="en-US" altLang="zh-CN" sz="1200" dirty="0"/>
              <a:t>store</a:t>
            </a:r>
            <a:r>
              <a:rPr kumimoji="1" lang="zh-CN" altLang="en-US" sz="1200" dirty="0"/>
              <a:t>里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C1C40A8-E706-4A4A-B57C-2C19A166CF0B}"/>
              </a:ext>
            </a:extLst>
          </p:cNvPr>
          <p:cNvCxnSpPr>
            <a:endCxn id="22" idx="1"/>
          </p:cNvCxnSpPr>
          <p:nvPr/>
        </p:nvCxnSpPr>
        <p:spPr>
          <a:xfrm flipV="1">
            <a:off x="10441557" y="2198666"/>
            <a:ext cx="186683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E863E7E-CB3D-A747-833C-B4644A68F12C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10441557" y="2521831"/>
            <a:ext cx="186683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闪电形 32">
            <a:extLst>
              <a:ext uri="{FF2B5EF4-FFF2-40B4-BE49-F238E27FC236}">
                <a16:creationId xmlns:a16="http://schemas.microsoft.com/office/drawing/2014/main" id="{B1F88A55-9A04-A640-8401-F0BE365AF709}"/>
              </a:ext>
            </a:extLst>
          </p:cNvPr>
          <p:cNvSpPr/>
          <p:nvPr/>
        </p:nvSpPr>
        <p:spPr>
          <a:xfrm rot="1008572">
            <a:off x="9564534" y="1443333"/>
            <a:ext cx="514318" cy="669941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51D06E-2FA1-B541-959D-0EF827F37EC0}"/>
              </a:ext>
            </a:extLst>
          </p:cNvPr>
          <p:cNvSpPr txBox="1"/>
          <p:nvPr/>
        </p:nvSpPr>
        <p:spPr>
          <a:xfrm>
            <a:off x="9842367" y="3627009"/>
            <a:ext cx="11983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API</a:t>
            </a:r>
            <a:r>
              <a:rPr kumimoji="1" lang="zh-CN" altLang="en-US" sz="1800" dirty="0"/>
              <a:t>服务器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E07097B-9087-C842-B3C0-ACDC90A5ECF9}"/>
              </a:ext>
            </a:extLst>
          </p:cNvPr>
          <p:cNvCxnSpPr/>
          <p:nvPr/>
        </p:nvCxnSpPr>
        <p:spPr>
          <a:xfrm>
            <a:off x="8342376" y="2292238"/>
            <a:ext cx="124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AF592E9-A826-CA45-8C2D-55BAC6DC93A2}"/>
              </a:ext>
            </a:extLst>
          </p:cNvPr>
          <p:cNvCxnSpPr>
            <a:cxnSpLocks/>
          </p:cNvCxnSpPr>
          <p:nvPr/>
        </p:nvCxnSpPr>
        <p:spPr>
          <a:xfrm flipH="1">
            <a:off x="8330402" y="2703898"/>
            <a:ext cx="1341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EA16B0C-8106-D540-8651-5F7BDE848C7C}"/>
              </a:ext>
            </a:extLst>
          </p:cNvPr>
          <p:cNvSpPr txBox="1"/>
          <p:nvPr/>
        </p:nvSpPr>
        <p:spPr>
          <a:xfrm>
            <a:off x="8357504" y="2426899"/>
            <a:ext cx="104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err="1"/>
              <a:t>Vue</a:t>
            </a:r>
            <a:r>
              <a:rPr kumimoji="1" lang="zh-CN" altLang="en-US" sz="1200" dirty="0"/>
              <a:t>实例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C1408D-04D3-8547-B492-F17FEDEC824C}"/>
              </a:ext>
            </a:extLst>
          </p:cNvPr>
          <p:cNvSpPr txBox="1"/>
          <p:nvPr/>
        </p:nvSpPr>
        <p:spPr>
          <a:xfrm>
            <a:off x="8443032" y="1972911"/>
            <a:ext cx="104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调用</a:t>
            </a:r>
            <a:r>
              <a:rPr kumimoji="1" lang="en-US" altLang="zh-CN" sz="1200" dirty="0" err="1"/>
              <a:t>main.js</a:t>
            </a:r>
            <a:endParaRPr kumimoji="1"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5F86D0F-6A4A-B74F-9889-D8CC7BDFD6EE}"/>
              </a:ext>
            </a:extLst>
          </p:cNvPr>
          <p:cNvSpPr txBox="1"/>
          <p:nvPr/>
        </p:nvSpPr>
        <p:spPr>
          <a:xfrm>
            <a:off x="7250912" y="3247983"/>
            <a:ext cx="187996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根据</a:t>
            </a:r>
            <a:r>
              <a:rPr kumimoji="1" lang="en-US" altLang="zh-CN" sz="1200" dirty="0" err="1"/>
              <a:t>url</a:t>
            </a:r>
            <a:r>
              <a:rPr kumimoji="1" lang="zh-CN" altLang="en-US" sz="1200" dirty="0"/>
              <a:t>切换路由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5B9D50E-8456-2843-B9D0-031E00F5E9FB}"/>
              </a:ext>
            </a:extLst>
          </p:cNvPr>
          <p:cNvCxnSpPr/>
          <p:nvPr/>
        </p:nvCxnSpPr>
        <p:spPr>
          <a:xfrm>
            <a:off x="9371634" y="3673175"/>
            <a:ext cx="38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474D7A0-7E5F-7749-8825-16BCA7FDBD9F}"/>
              </a:ext>
            </a:extLst>
          </p:cNvPr>
          <p:cNvCxnSpPr/>
          <p:nvPr/>
        </p:nvCxnSpPr>
        <p:spPr>
          <a:xfrm flipH="1">
            <a:off x="9361437" y="3872980"/>
            <a:ext cx="31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8180406-9B37-2D4D-A082-2CF5664FC3FC}"/>
              </a:ext>
            </a:extLst>
          </p:cNvPr>
          <p:cNvSpPr txBox="1"/>
          <p:nvPr/>
        </p:nvSpPr>
        <p:spPr>
          <a:xfrm>
            <a:off x="7245614" y="4514068"/>
            <a:ext cx="24482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等</a:t>
            </a:r>
            <a:r>
              <a:rPr kumimoji="1" lang="en-US" altLang="zh-CN" sz="1200" dirty="0"/>
              <a:t>store</a:t>
            </a:r>
            <a:r>
              <a:rPr kumimoji="1" lang="zh-CN" altLang="en-US" sz="1200" dirty="0"/>
              <a:t>和</a:t>
            </a:r>
            <a:r>
              <a:rPr kumimoji="1" lang="en-US" altLang="zh-CN" sz="1200" dirty="0"/>
              <a:t>router</a:t>
            </a:r>
            <a:r>
              <a:rPr kumimoji="1" lang="zh-CN" altLang="en-US" sz="1200" dirty="0"/>
              <a:t>的数据都</a:t>
            </a:r>
            <a:r>
              <a:rPr kumimoji="1" lang="en-US" altLang="zh-CN" sz="1200" dirty="0" err="1"/>
              <a:t>reday</a:t>
            </a:r>
            <a:r>
              <a:rPr kumimoji="1" lang="zh-CN" altLang="en-US" sz="1200" dirty="0"/>
              <a:t>后，</a:t>
            </a:r>
            <a:endParaRPr kumimoji="1" lang="en-US" altLang="zh-CN" sz="1200" dirty="0"/>
          </a:p>
          <a:p>
            <a:r>
              <a:rPr kumimoji="1" lang="zh-CN" altLang="en-US" sz="1200" dirty="0"/>
              <a:t>根据</a:t>
            </a:r>
            <a:r>
              <a:rPr kumimoji="1" lang="en-US" altLang="zh-CN" sz="1200" dirty="0" err="1"/>
              <a:t>vue</a:t>
            </a:r>
            <a:r>
              <a:rPr kumimoji="1" lang="zh-CN" altLang="en-US" sz="1200" dirty="0"/>
              <a:t>实例渲染</a:t>
            </a:r>
            <a:r>
              <a:rPr kumimoji="1" lang="en-US" altLang="zh-CN" sz="1200" dirty="0"/>
              <a:t>html</a:t>
            </a:r>
            <a:r>
              <a:rPr kumimoji="1" lang="zh-CN" altLang="en-US" sz="1200" dirty="0"/>
              <a:t>字符串</a:t>
            </a: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2385A5F6-BDA0-4B45-81BC-458013E5D5C4}"/>
              </a:ext>
            </a:extLst>
          </p:cNvPr>
          <p:cNvCxnSpPr/>
          <p:nvPr/>
        </p:nvCxnSpPr>
        <p:spPr>
          <a:xfrm rot="5400000">
            <a:off x="8011743" y="2898547"/>
            <a:ext cx="372210" cy="265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3DEB4248-DA71-A944-AAAB-2B35D121E442}"/>
              </a:ext>
            </a:extLst>
          </p:cNvPr>
          <p:cNvCxnSpPr/>
          <p:nvPr/>
        </p:nvCxnSpPr>
        <p:spPr>
          <a:xfrm rot="5400000">
            <a:off x="7943030" y="4168278"/>
            <a:ext cx="367746" cy="1232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75559F91-2F97-BC4D-BF95-18A9E72877F8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715146" y="3445169"/>
            <a:ext cx="530468" cy="1299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4CC366C-E01D-0C40-A46D-ECDDC4062A5D}"/>
              </a:ext>
            </a:extLst>
          </p:cNvPr>
          <p:cNvSpPr txBox="1"/>
          <p:nvPr/>
        </p:nvSpPr>
        <p:spPr>
          <a:xfrm>
            <a:off x="763701" y="5841851"/>
            <a:ext cx="1794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CC3300"/>
                </a:solidFill>
              </a:rPr>
              <a:t>main.js</a:t>
            </a:r>
            <a:r>
              <a:rPr kumimoji="1" lang="zh-CN" altLang="en-US" sz="1400" dirty="0">
                <a:solidFill>
                  <a:srgbClr val="CC3300"/>
                </a:solidFill>
              </a:rPr>
              <a:t>，该代码与服务器为同一份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B55AC832-5FFA-994C-A482-355982C2FFA0}"/>
              </a:ext>
            </a:extLst>
          </p:cNvPr>
          <p:cNvCxnSpPr>
            <a:cxnSpLocks/>
          </p:cNvCxnSpPr>
          <p:nvPr/>
        </p:nvCxnSpPr>
        <p:spPr>
          <a:xfrm>
            <a:off x="1807022" y="5018661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70B22104-9F18-DE46-AC1E-0BE96770A49C}"/>
              </a:ext>
            </a:extLst>
          </p:cNvPr>
          <p:cNvCxnSpPr>
            <a:cxnSpLocks/>
          </p:cNvCxnSpPr>
          <p:nvPr/>
        </p:nvCxnSpPr>
        <p:spPr>
          <a:xfrm flipV="1">
            <a:off x="1381530" y="5029196"/>
            <a:ext cx="0" cy="63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2719973-B9F8-A843-91BE-00B848AD500A}"/>
              </a:ext>
            </a:extLst>
          </p:cNvPr>
          <p:cNvSpPr txBox="1"/>
          <p:nvPr/>
        </p:nvSpPr>
        <p:spPr>
          <a:xfrm>
            <a:off x="1957595" y="520332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调用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A1826BE-DFB3-B842-96E7-C704838CA55A}"/>
              </a:ext>
            </a:extLst>
          </p:cNvPr>
          <p:cNvSpPr txBox="1"/>
          <p:nvPr/>
        </p:nvSpPr>
        <p:spPr>
          <a:xfrm>
            <a:off x="52050" y="5018661"/>
            <a:ext cx="11521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err="1"/>
              <a:t>vue</a:t>
            </a:r>
            <a:r>
              <a:rPr kumimoji="1" lang="zh-CN" altLang="en-US" sz="1200" dirty="0"/>
              <a:t>实例，调用</a:t>
            </a:r>
            <a:r>
              <a:rPr lang="en" altLang="zh-CN" sz="1200" dirty="0"/>
              <a:t>$mount</a:t>
            </a:r>
          </a:p>
          <a:p>
            <a:r>
              <a:rPr kumimoji="1" lang="zh-CN" altLang="en-US" sz="1200" dirty="0"/>
              <a:t>挂载激活页面</a:t>
            </a: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CD5948F8-FA89-E14F-97F1-7DF5BAE0E3B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079457" y="3247983"/>
            <a:ext cx="79265" cy="2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闪电形 99">
            <a:extLst>
              <a:ext uri="{FF2B5EF4-FFF2-40B4-BE49-F238E27FC236}">
                <a16:creationId xmlns:a16="http://schemas.microsoft.com/office/drawing/2014/main" id="{4FF055F6-024D-C444-A6F6-995ECB295E36}"/>
              </a:ext>
            </a:extLst>
          </p:cNvPr>
          <p:cNvSpPr/>
          <p:nvPr/>
        </p:nvSpPr>
        <p:spPr>
          <a:xfrm flipV="1">
            <a:off x="1723872" y="4147375"/>
            <a:ext cx="308397" cy="195552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4290F2A-F5D4-DF47-B228-D38A186FF35E}"/>
              </a:ext>
            </a:extLst>
          </p:cNvPr>
          <p:cNvSpPr txBox="1"/>
          <p:nvPr/>
        </p:nvSpPr>
        <p:spPr>
          <a:xfrm>
            <a:off x="2893474" y="5841851"/>
            <a:ext cx="71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router</a:t>
            </a:r>
            <a:endParaRPr kumimoji="1"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96DE192-A595-AA4E-8B94-83910698570F}"/>
              </a:ext>
            </a:extLst>
          </p:cNvPr>
          <p:cNvSpPr txBox="1"/>
          <p:nvPr/>
        </p:nvSpPr>
        <p:spPr>
          <a:xfrm>
            <a:off x="2903676" y="6143931"/>
            <a:ext cx="71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vuex</a:t>
            </a:r>
            <a:endParaRPr kumimoji="1" lang="zh-CN" altLang="en-US" sz="1400" dirty="0"/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FEFE7042-ABAB-5F4F-A428-9F270FFB08C9}"/>
              </a:ext>
            </a:extLst>
          </p:cNvPr>
          <p:cNvCxnSpPr>
            <a:cxnSpLocks/>
          </p:cNvCxnSpPr>
          <p:nvPr/>
        </p:nvCxnSpPr>
        <p:spPr>
          <a:xfrm flipV="1">
            <a:off x="2629539" y="5994889"/>
            <a:ext cx="208543" cy="9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F9A5F0BB-C21F-044C-9BB8-E4BDB5FA45FB}"/>
              </a:ext>
            </a:extLst>
          </p:cNvPr>
          <p:cNvCxnSpPr>
            <a:cxnSpLocks/>
          </p:cNvCxnSpPr>
          <p:nvPr/>
        </p:nvCxnSpPr>
        <p:spPr>
          <a:xfrm>
            <a:off x="2641670" y="6222473"/>
            <a:ext cx="208543" cy="1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62D9A21-3F4F-3443-940A-6B1A070EE186}"/>
              </a:ext>
            </a:extLst>
          </p:cNvPr>
          <p:cNvSpPr txBox="1"/>
          <p:nvPr/>
        </p:nvSpPr>
        <p:spPr>
          <a:xfrm>
            <a:off x="6117554" y="170350"/>
            <a:ext cx="194421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CC3300"/>
                </a:solidFill>
              </a:rPr>
              <a:t>Main.js</a:t>
            </a:r>
            <a:r>
              <a:rPr kumimoji="1" lang="zh-CN" altLang="en-US" sz="1400" dirty="0">
                <a:solidFill>
                  <a:srgbClr val="CC3300"/>
                </a:solidFill>
              </a:rPr>
              <a:t>是通用代码的入口文件</a:t>
            </a:r>
          </a:p>
        </p:txBody>
      </p:sp>
    </p:spTree>
    <p:extLst>
      <p:ext uri="{BB962C8B-B14F-4D97-AF65-F5344CB8AC3E}">
        <p14:creationId xmlns:p14="http://schemas.microsoft.com/office/powerpoint/2010/main" val="33482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8429" y="143743"/>
            <a:ext cx="6120680" cy="6477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3300"/>
                </a:solidFill>
              </a:rPr>
              <a:t>完整版</a:t>
            </a:r>
            <a:r>
              <a:rPr kumimoji="1" lang="en-US" altLang="zh-CN" dirty="0" err="1">
                <a:solidFill>
                  <a:srgbClr val="CC3300"/>
                </a:solidFill>
              </a:rPr>
              <a:t>Vue</a:t>
            </a:r>
            <a:r>
              <a:rPr kumimoji="1" lang="zh-CN" altLang="en-US" dirty="0">
                <a:solidFill>
                  <a:srgbClr val="CC3300"/>
                </a:solidFill>
              </a:rPr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SSR</a:t>
            </a:r>
            <a:r>
              <a:rPr kumimoji="1" lang="zh-CN" altLang="en-US" dirty="0">
                <a:solidFill>
                  <a:srgbClr val="CC3300"/>
                </a:solidFill>
              </a:rPr>
              <a:t>例子演示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0C3796-216B-1048-B3A6-59DED3CCD4FC}"/>
              </a:ext>
            </a:extLst>
          </p:cNvPr>
          <p:cNvSpPr txBox="1"/>
          <p:nvPr/>
        </p:nvSpPr>
        <p:spPr>
          <a:xfrm>
            <a:off x="288429" y="80993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hlinkClick r:id="rId2"/>
              </a:rPr>
              <a:t>http://127.0.0.1:3001/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10977E-0827-7F4A-9958-7ED1AD98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1367879"/>
            <a:ext cx="10009509" cy="47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2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矩形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矩形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14231"/>
  <p:tag name="MH_LIBRARY" val="GRAPHIC"/>
  <p:tag name="MH_ORDER" val="Rectangle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1219</Words>
  <Application>Microsoft Macintosh PowerPoint</Application>
  <PresentationFormat>自定义</PresentationFormat>
  <Paragraphs>138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Microsoft Office 用户</cp:lastModifiedBy>
  <cp:revision>2295</cp:revision>
  <dcterms:created xsi:type="dcterms:W3CDTF">2017-08-23T13:00:00Z</dcterms:created>
  <dcterms:modified xsi:type="dcterms:W3CDTF">2020-04-24T05:45:30Z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