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B7CCD1"/>
    <a:srgbClr val="7EC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596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Social media to research bookings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596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switched plan(%)</c:v>
                </c:pt>
              </c:strCache>
            </c:strRef>
          </c:tx>
          <c:spPr>
            <a:solidFill>
              <a:srgbClr val="7EC5D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switched hotels</c:v>
                </c:pt>
                <c:pt idx="1">
                  <c:v>switched resorts</c:v>
                </c:pt>
                <c:pt idx="2">
                  <c:v>vacationed in a different country</c:v>
                </c:pt>
                <c:pt idx="3">
                  <c:v>switched airlines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</c:v>
                </c:pt>
                <c:pt idx="1">
                  <c:v>10</c:v>
                </c:pt>
                <c:pt idx="2">
                  <c:v>7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C1-4809-AD9F-988516CEC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8894064"/>
        <c:axId val="318895240"/>
      </c:barChart>
      <c:catAx>
        <c:axId val="31889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33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895240"/>
        <c:crosses val="autoZero"/>
        <c:auto val="1"/>
        <c:lblAlgn val="ctr"/>
        <c:lblOffset val="100"/>
        <c:noMultiLvlLbl val="0"/>
      </c:catAx>
      <c:valAx>
        <c:axId val="318895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33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89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33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33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46D7B-628D-4FAA-A581-DAB14F31472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740E3-BFB5-4FE6-BB28-D5A694AC0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88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740E3-BFB5-4FE6-BB28-D5A694AC0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5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740E3-BFB5-4FE6-BB28-D5A694AC06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0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A1CC3-7509-46FB-99B9-8F23FCFC5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DEE3BE-92BB-41D8-8B82-E4AE2F06D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7066C-1299-4B2A-BF84-7F821E10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212A-F4CB-4465-9885-25F9BEC5245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9484A-AC41-4BC0-AD34-BC15D391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8EF8F-0DD2-4B4A-ADA2-9985A905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4A30-CE17-4865-9C38-F4053203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0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D7DA7-D36B-4856-B847-29656642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BBD54B-9F1C-47F8-8E58-313CB3EE3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FAA92-E830-4334-8B2E-0306CE2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212A-F4CB-4465-9885-25F9BEC5245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BA0B4-4545-45A7-A5A5-4A44CC53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A34C3-C01F-4512-A46D-8DA7E337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4A30-CE17-4865-9C38-F4053203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6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CF8C7F-468A-4B04-8226-E88C9C41D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451896-CC03-4152-92F8-D2DAE0AF9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47267-F6B7-4C18-8451-FF9DAF9F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212A-F4CB-4465-9885-25F9BEC5245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69EFA-3FF4-452A-BF5F-1E186781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92D9F-203F-48E0-8EB9-0455F343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4A30-CE17-4865-9C38-F4053203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2F7CA-515C-4E2D-BC4B-74DEE7E9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919DA-F1F8-483D-80DC-B9C592CC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5C1F8-1C7B-43A3-9D72-567FCE8A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212A-F4CB-4465-9885-25F9BEC5245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C8239-69CA-4A51-A986-24C4EA77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D338E-43BC-4CA3-B4A2-94A9D99C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4A30-CE17-4865-9C38-F4053203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7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139DC-297C-42FA-98D7-E6AF0177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00F7C4-DAB6-4AEF-93B7-BCE646214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B0088-C9C7-4C18-904B-46670033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212A-F4CB-4465-9885-25F9BEC5245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C1AE0-49CC-4594-9C4D-750AF22B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92179-E067-4D20-B349-98081AC8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4A30-CE17-4865-9C38-F4053203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9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BCEE9-5620-40DC-9197-7F0A53AD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1794A-5400-427B-8CA5-7CADD527D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3B9AF5-E87A-4B60-9B40-1A763BEF8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FFB353-0049-44F3-977A-C3E03000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212A-F4CB-4465-9885-25F9BEC5245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E7323-EBFB-4C59-8A0B-5B0826DF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E78AB-9021-4B07-A6C3-E9F54A8F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4A30-CE17-4865-9C38-F4053203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1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990A0-8739-4000-B918-B09484C6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A1B0AC-21E6-4A0E-8E32-388C49516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ACDAB7-73B5-463E-97AF-730E43AF3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3488A5-B347-4C6F-A947-16DC97F98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2E13CC-A31F-44A2-9129-CC1DD0CC7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1FD5F6-BA26-4AC3-B2D6-C5407963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212A-F4CB-4465-9885-25F9BEC5245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53C9D3-B065-4CC6-841E-75329491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E0F64F-0A1D-4A91-82DF-6D9D3A5F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4A30-CE17-4865-9C38-F4053203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2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B0B5A-9572-4B94-886D-8778E17F4B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4822" y="528980"/>
            <a:ext cx="3739575" cy="320088"/>
          </a:xfrm>
        </p:spPr>
        <p:txBody>
          <a:bodyPr wrap="square">
            <a:spAutoFit/>
          </a:bodyPr>
          <a:lstStyle>
            <a:lvl1pPr marL="0" indent="0">
              <a:defRPr sz="1600"/>
            </a:lvl1pPr>
          </a:lstStyle>
          <a:p>
            <a:r>
              <a:rPr lang="ko-KR" altLang="en-US" dirty="0"/>
              <a:t>매력 있는 제목 슬라이드 만들기 </a:t>
            </a:r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755271B-4EDB-4CB1-8F7D-A2FA5DA96A6F}"/>
              </a:ext>
            </a:extLst>
          </p:cNvPr>
          <p:cNvCxnSpPr/>
          <p:nvPr userDrawn="1"/>
        </p:nvCxnSpPr>
        <p:spPr>
          <a:xfrm>
            <a:off x="354822" y="849068"/>
            <a:ext cx="3648748" cy="0"/>
          </a:xfrm>
          <a:prstGeom prst="line">
            <a:avLst/>
          </a:prstGeom>
          <a:ln>
            <a:solidFill>
              <a:srgbClr val="B7C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C42C06-B6BB-4471-8399-0E21648CD7D9}"/>
              </a:ext>
            </a:extLst>
          </p:cNvPr>
          <p:cNvCxnSpPr/>
          <p:nvPr userDrawn="1"/>
        </p:nvCxnSpPr>
        <p:spPr>
          <a:xfrm>
            <a:off x="6096000" y="1666909"/>
            <a:ext cx="0" cy="463616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BDC08CD4-CA59-4ADD-AD35-A4B452ED7C9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54822" y="1137770"/>
            <a:ext cx="963105" cy="529139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en-US" sz="32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5805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3AB35D-F932-474C-93CD-CAB31865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212A-F4CB-4465-9885-25F9BEC5245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417025-A9D2-43D9-89DF-B962D1AD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C9C637-17D0-484F-9E59-67A70F9F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4A30-CE17-4865-9C38-F4053203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1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60C4B-97F8-4BFE-B682-41044D7C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3565A-F6BD-42DB-881B-A134BE008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7E627-130C-4E6D-9F5C-D6F6EB3E2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359423-4BE5-4819-AF78-0B698AC7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212A-F4CB-4465-9885-25F9BEC5245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A37A09-C075-41C3-B299-768A147B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8BEA5A-2094-462D-99D6-EC63A753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4A30-CE17-4865-9C38-F4053203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5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927E4-83DC-47C4-9C47-CA894BC4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06F13F-1DB2-4C28-927F-F3B1FF52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AAA14-DCF1-4976-8540-1644BF251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121403-B695-4B6E-8D2D-11B53BB6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212A-F4CB-4465-9885-25F9BEC5245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D2F8C-BCE2-4C68-938A-8A16E221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86C982-05C2-47BF-8A5B-0F0A284E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4A30-CE17-4865-9C38-F4053203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7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AFFBBB-50D0-420C-A47A-537A3607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297EC-5882-4867-BCD6-FDC3C4D44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17C0C-BE9F-4D64-BE95-613293FD7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4212A-F4CB-4465-9885-25F9BEC5245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2D6E7-247B-4853-B6B7-85BBCB62D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AE962-FA5A-4A1D-BDF7-68A9844CF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34A30-CE17-4865-9C38-F40532031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2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smartinsights.com/social-media-marketing/social-media-mobile-technology-impact-trave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459780D-07CF-4A69-9D37-968D6B1598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4822" y="1137770"/>
            <a:ext cx="2345563" cy="529139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Social media platform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77E78F-B3B4-4FBE-8B54-64A6C788CADA}"/>
              </a:ext>
            </a:extLst>
          </p:cNvPr>
          <p:cNvSpPr/>
          <p:nvPr/>
        </p:nvSpPr>
        <p:spPr>
          <a:xfrm>
            <a:off x="354822" y="315350"/>
            <a:ext cx="22629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69F4F3-10E1-4AAF-A53C-121B68CEFC18}"/>
              </a:ext>
            </a:extLst>
          </p:cNvPr>
          <p:cNvSpPr/>
          <p:nvPr/>
        </p:nvSpPr>
        <p:spPr>
          <a:xfrm>
            <a:off x="354822" y="1666909"/>
            <a:ext cx="5280665" cy="466431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소셜 미디어 플랫폼의 등장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465138" indent="-285750">
              <a:buFontTx/>
              <a:buChar char="-"/>
              <a:tabLst>
                <a:tab pos="179388" algn="l"/>
              </a:tabLst>
            </a:pPr>
            <a:r>
              <a:rPr lang="ko-KR" altLang="en-US" sz="1600" dirty="0">
                <a:solidFill>
                  <a:schemeClr val="tx1"/>
                </a:solidFill>
              </a:rPr>
              <a:t>소비자들은 단순한 정보의 수용체였던 과거와 달리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소비자들이 직접 서비스나 물건에 대해 추천을 작성하거나 비판을 함으로써 정보의 제공자가 되었다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79388" indent="-179388">
              <a:tabLst>
                <a:tab pos="179388" algn="l"/>
              </a:tabLst>
            </a:pPr>
            <a:endParaRPr lang="en-US" altLang="ko-KR" dirty="0">
              <a:solidFill>
                <a:schemeClr val="tx1"/>
              </a:solidFill>
            </a:endParaRPr>
          </a:p>
          <a:p>
            <a:pPr marL="179388" indent="-179388">
              <a:tabLst>
                <a:tab pos="179388" algn="l"/>
              </a:tabLst>
            </a:pPr>
            <a:r>
              <a:rPr lang="ko-KR" altLang="en-US" dirty="0">
                <a:solidFill>
                  <a:schemeClr val="tx1"/>
                </a:solidFill>
              </a:rPr>
              <a:t>인스타그램</a:t>
            </a:r>
            <a:r>
              <a:rPr lang="en-US" altLang="ko-KR" dirty="0">
                <a:solidFill>
                  <a:schemeClr val="tx1"/>
                </a:solidFill>
              </a:rPr>
              <a:t>(Instagram)</a:t>
            </a:r>
          </a:p>
          <a:p>
            <a:pPr marL="179388" indent="-179388">
              <a:tabLst>
                <a:tab pos="179388" algn="l"/>
              </a:tabLst>
            </a:pPr>
            <a:endParaRPr lang="en-US" altLang="ko-KR" dirty="0">
              <a:solidFill>
                <a:schemeClr val="tx1"/>
              </a:solidFill>
            </a:endParaRPr>
          </a:p>
          <a:p>
            <a:pPr marL="465138" indent="-285750">
              <a:buFontTx/>
              <a:buChar char="-"/>
              <a:tabLst>
                <a:tab pos="179388" algn="l"/>
              </a:tabLst>
            </a:pPr>
            <a:r>
              <a:rPr lang="ko-KR" altLang="en-US" sz="1600" dirty="0">
                <a:solidFill>
                  <a:schemeClr val="tx1"/>
                </a:solidFill>
              </a:rPr>
              <a:t>다른 소셜 미디어 플랫폼과 다르게 인스타그램은 이미지 및 비디오의 공유를 하는 방식을 사용함으로써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사용자 간에 다양한 정보의 교환을 유도한다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465138" indent="-285750">
              <a:buFontTx/>
              <a:buChar char="-"/>
              <a:tabLst>
                <a:tab pos="179388" algn="l"/>
              </a:tabLst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465138" indent="-285750">
              <a:buFontTx/>
              <a:buChar char="-"/>
              <a:tabLst>
                <a:tab pos="179388" algn="l"/>
              </a:tabLst>
            </a:pPr>
            <a:r>
              <a:rPr lang="ko-KR" altLang="en-US" sz="1600" dirty="0">
                <a:solidFill>
                  <a:schemeClr val="tx1"/>
                </a:solidFill>
              </a:rPr>
              <a:t>이는 기존의 텍스트 위주의 의견 공유가 이루어졌던 트위터</a:t>
            </a:r>
            <a:r>
              <a:rPr lang="en-US" altLang="ko-KR" sz="1600" dirty="0">
                <a:solidFill>
                  <a:schemeClr val="tx1"/>
                </a:solidFill>
              </a:rPr>
              <a:t>(Twitter)</a:t>
            </a:r>
            <a:r>
              <a:rPr lang="ko-KR" altLang="en-US" sz="1600" dirty="0">
                <a:solidFill>
                  <a:schemeClr val="tx1"/>
                </a:solidFill>
              </a:rPr>
              <a:t>나 </a:t>
            </a:r>
            <a:r>
              <a:rPr lang="ko-KR" altLang="en-US" sz="1600" dirty="0" err="1">
                <a:solidFill>
                  <a:schemeClr val="tx1"/>
                </a:solidFill>
              </a:rPr>
              <a:t>레딧</a:t>
            </a:r>
            <a:r>
              <a:rPr lang="en-US" altLang="ko-KR" sz="1600" dirty="0">
                <a:solidFill>
                  <a:schemeClr val="tx1"/>
                </a:solidFill>
              </a:rPr>
              <a:t>(reddit)</a:t>
            </a:r>
            <a:r>
              <a:rPr lang="ko-KR" altLang="en-US" sz="1600" dirty="0">
                <a:solidFill>
                  <a:schemeClr val="tx1"/>
                </a:solidFill>
              </a:rPr>
              <a:t>과 같은 플랫폼과는 사용자들에게 다른 경험을 제공한다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9C13EE2-87C2-4FFD-BEEF-9E8C15009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514" y="1666909"/>
            <a:ext cx="5280663" cy="46643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938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B6308-70B2-46C6-8D06-CD276785342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4822" y="1137770"/>
            <a:ext cx="3382291" cy="432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dirty="0"/>
              <a:t>Tourism and hospitality industry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E355EF-A691-48DB-86EC-7204F416EFAD}"/>
              </a:ext>
            </a:extLst>
          </p:cNvPr>
          <p:cNvSpPr/>
          <p:nvPr/>
        </p:nvSpPr>
        <p:spPr>
          <a:xfrm>
            <a:off x="354822" y="315350"/>
            <a:ext cx="22629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DC8CBD-18C0-4BF6-931C-37C3F46E3BEB}"/>
              </a:ext>
            </a:extLst>
          </p:cNvPr>
          <p:cNvSpPr/>
          <p:nvPr/>
        </p:nvSpPr>
        <p:spPr>
          <a:xfrm>
            <a:off x="354822" y="1666909"/>
            <a:ext cx="5280665" cy="466431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Social media platform</a:t>
            </a:r>
            <a:r>
              <a:rPr lang="ko-KR" altLang="en-US" dirty="0">
                <a:solidFill>
                  <a:schemeClr val="tx1"/>
                </a:solidFill>
              </a:rPr>
              <a:t>이 관광 산업에서 가지는 의미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관광 산업에서 사람들은 소비를 진행하기 전에 신중한 검색의 과정을 거친다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해당 산업에서 소비를 진행한다는 것은 곧바로 경험을 하는 것을 의미하기에 다른 사람들의 리뷰를 통해 해당 서비스를 이용할 것인지 아닌지를 결정하게 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(</a:t>
            </a:r>
            <a:r>
              <a:rPr lang="en-US" altLang="ko-KR" sz="1600" i="1" dirty="0" err="1">
                <a:solidFill>
                  <a:schemeClr val="tx1"/>
                </a:solidFill>
              </a:rPr>
              <a:t>Chiu,Wang</a:t>
            </a:r>
            <a:r>
              <a:rPr lang="en-US" altLang="ko-KR" sz="1600" i="1" dirty="0">
                <a:solidFill>
                  <a:schemeClr val="tx1"/>
                </a:solidFill>
              </a:rPr>
              <a:t>, Fang, &amp; Huang, 2014)</a:t>
            </a:r>
          </a:p>
          <a:p>
            <a:endParaRPr lang="en-US" altLang="ko-KR" sz="1600" i="1" dirty="0">
              <a:solidFill>
                <a:schemeClr val="tx1"/>
              </a:solidFill>
            </a:endParaRP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CDCF02C9-07C4-4329-9A13-79603E7E3D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292261"/>
              </p:ext>
            </p:extLst>
          </p:nvPr>
        </p:nvGraphicFramePr>
        <p:xfrm>
          <a:off x="6778486" y="1666909"/>
          <a:ext cx="4729783" cy="4336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52157F3-E3CE-43BC-95F4-C1D17591D2BF}"/>
              </a:ext>
            </a:extLst>
          </p:cNvPr>
          <p:cNvSpPr txBox="1"/>
          <p:nvPr/>
        </p:nvSpPr>
        <p:spPr>
          <a:xfrm>
            <a:off x="6556516" y="6072809"/>
            <a:ext cx="539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(source: </a:t>
            </a:r>
            <a:r>
              <a:rPr lang="en-US" sz="1200" dirty="0">
                <a:hlinkClick r:id="rId4"/>
              </a:rPr>
              <a:t>https://www.smartinsights.com/social-media-marketing/social-media-mobile-technology-impact-travel/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23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AC306-2323-40D8-BEC8-69F168B89B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4822" y="1137770"/>
            <a:ext cx="2855517" cy="5291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dirty="0"/>
              <a:t>Instagram in hotel industry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7C140-71A2-499D-83F7-788A27A50006}"/>
              </a:ext>
            </a:extLst>
          </p:cNvPr>
          <p:cNvSpPr/>
          <p:nvPr/>
        </p:nvSpPr>
        <p:spPr>
          <a:xfrm>
            <a:off x="354822" y="315350"/>
            <a:ext cx="22629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78C55B-20F5-4C50-93A4-27529F5597B2}"/>
              </a:ext>
            </a:extLst>
          </p:cNvPr>
          <p:cNvSpPr/>
          <p:nvPr/>
        </p:nvSpPr>
        <p:spPr>
          <a:xfrm>
            <a:off x="354822" y="1666909"/>
            <a:ext cx="5280665" cy="466431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Instagram</a:t>
            </a:r>
            <a:r>
              <a:rPr lang="ko-KR" altLang="en-US" dirty="0">
                <a:solidFill>
                  <a:schemeClr val="tx1"/>
                </a:solidFill>
              </a:rPr>
              <a:t>이 호텔 산업에서 가지는 의미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인스타그램의 사진이나 비디오의 공유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그리고 해시태그를 통한 개인의 간략한 의견을 나타낼 수 있다는 특징은 검색자에게 해당 서비스에 대한 믿음을 줌으로써 정보를 검색자가 사용할 의도를 갖게 하는데 아주 중요하게 작용한다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600" i="1" dirty="0">
                <a:solidFill>
                  <a:schemeClr val="tx1"/>
                </a:solidFill>
              </a:rPr>
              <a:t>(Zhang,Ye,Law,&amp;Li,2010)</a:t>
            </a:r>
          </a:p>
          <a:p>
            <a:pPr marL="285750" indent="-285750">
              <a:buFontTx/>
              <a:buChar char="-"/>
            </a:pPr>
            <a:endParaRPr lang="en-US" altLang="ko-KR" sz="1600" i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대게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호텔 산업에서 </a:t>
            </a:r>
            <a:r>
              <a:rPr lang="ko-KR" altLang="en-US" sz="1600" dirty="0" err="1">
                <a:solidFill>
                  <a:schemeClr val="tx1"/>
                </a:solidFill>
              </a:rPr>
              <a:t>인스타그램을</a:t>
            </a:r>
            <a:r>
              <a:rPr lang="ko-KR" altLang="en-US" sz="1600" dirty="0">
                <a:solidFill>
                  <a:schemeClr val="tx1"/>
                </a:solidFill>
              </a:rPr>
              <a:t> 사용하는 사람들은 다른 사용자들이 만든 컨텐츠</a:t>
            </a:r>
            <a:r>
              <a:rPr lang="en-US" altLang="ko-KR" sz="1600" dirty="0">
                <a:solidFill>
                  <a:schemeClr val="tx1"/>
                </a:solidFill>
              </a:rPr>
              <a:t>(UGC)</a:t>
            </a:r>
            <a:r>
              <a:rPr lang="ko-KR" altLang="en-US" sz="1600" dirty="0">
                <a:solidFill>
                  <a:schemeClr val="tx1"/>
                </a:solidFill>
              </a:rPr>
              <a:t>를 통해 본인들이 검색한 호텔에 대한 평가를 내리고 경험을 할지 말지를 결정한다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이렇게 </a:t>
            </a:r>
            <a:r>
              <a:rPr lang="en-US" altLang="ko-KR" sz="1600" dirty="0">
                <a:solidFill>
                  <a:schemeClr val="tx1"/>
                </a:solidFill>
              </a:rPr>
              <a:t>UGC</a:t>
            </a:r>
            <a:r>
              <a:rPr lang="ko-KR" altLang="en-US" sz="1600" dirty="0">
                <a:solidFill>
                  <a:schemeClr val="tx1"/>
                </a:solidFill>
              </a:rPr>
              <a:t>에 대한 중요성이 대두되면서 많은 기업들은 그들의 호텔 서비스를 보여주는 수단으로써  </a:t>
            </a:r>
            <a:r>
              <a:rPr lang="en-US" altLang="ko-KR" sz="1600" dirty="0">
                <a:solidFill>
                  <a:schemeClr val="tx1"/>
                </a:solidFill>
              </a:rPr>
              <a:t>UGC</a:t>
            </a:r>
            <a:r>
              <a:rPr lang="ko-KR" altLang="en-US" sz="1600" dirty="0">
                <a:solidFill>
                  <a:schemeClr val="tx1"/>
                </a:solidFill>
              </a:rPr>
              <a:t>를 이용하기도 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1FEEC7-FFE3-46B6-B723-FDFC7D164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069" y="1625192"/>
            <a:ext cx="4499894" cy="33145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902CA7-0741-4CAB-9F56-AA8FD3A84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576" y="3015103"/>
            <a:ext cx="3834481" cy="2847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1E2AD-5463-4AC1-96CF-E9298778D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069" y="3999068"/>
            <a:ext cx="4827002" cy="23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5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8BC991-18FE-46BF-9F11-18B25EB813FE}"/>
              </a:ext>
            </a:extLst>
          </p:cNvPr>
          <p:cNvSpPr/>
          <p:nvPr/>
        </p:nvSpPr>
        <p:spPr>
          <a:xfrm>
            <a:off x="354822" y="1666909"/>
            <a:ext cx="5280665" cy="4664317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기업들의 </a:t>
            </a:r>
            <a:r>
              <a:rPr lang="en-US" altLang="ko-KR" dirty="0">
                <a:solidFill>
                  <a:schemeClr val="tx1"/>
                </a:solidFill>
              </a:rPr>
              <a:t>Instagram </a:t>
            </a:r>
            <a:r>
              <a:rPr lang="ko-KR" altLang="en-US" dirty="0">
                <a:solidFill>
                  <a:schemeClr val="tx1"/>
                </a:solidFill>
              </a:rPr>
              <a:t>활용  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기업들은 인스타그램 내에서의 사용자들의 </a:t>
            </a:r>
            <a:r>
              <a:rPr lang="en-US" altLang="ko-KR" dirty="0">
                <a:solidFill>
                  <a:schemeClr val="tx1"/>
                </a:solidFill>
              </a:rPr>
              <a:t>UGC</a:t>
            </a:r>
            <a:r>
              <a:rPr lang="ko-KR" altLang="en-US" dirty="0">
                <a:solidFill>
                  <a:schemeClr val="tx1"/>
                </a:solidFill>
              </a:rPr>
              <a:t>를 심층적으로 바라보고 긍정적인 구전효과</a:t>
            </a:r>
            <a:r>
              <a:rPr lang="en-US" altLang="ko-KR" dirty="0">
                <a:solidFill>
                  <a:schemeClr val="tx1"/>
                </a:solidFill>
              </a:rPr>
              <a:t>(word-of-mouth)</a:t>
            </a:r>
            <a:r>
              <a:rPr lang="ko-KR" altLang="en-US" dirty="0">
                <a:solidFill>
                  <a:schemeClr val="tx1"/>
                </a:solidFill>
              </a:rPr>
              <a:t>를 기대한다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앞서 </a:t>
            </a:r>
            <a:r>
              <a:rPr lang="ko-KR" altLang="en-US" dirty="0" err="1">
                <a:solidFill>
                  <a:schemeClr val="tx1"/>
                </a:solidFill>
              </a:rPr>
              <a:t>말했다시피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기업들은 본인들의 호텔 서비스를 홍보하기 위한 수단으로써 </a:t>
            </a:r>
            <a:r>
              <a:rPr lang="en-US" altLang="ko-KR" dirty="0">
                <a:solidFill>
                  <a:schemeClr val="tx1"/>
                </a:solidFill>
              </a:rPr>
              <a:t>UGC</a:t>
            </a:r>
            <a:r>
              <a:rPr lang="ko-KR" altLang="en-US" dirty="0">
                <a:solidFill>
                  <a:schemeClr val="tx1"/>
                </a:solidFill>
              </a:rPr>
              <a:t>를 활용한다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이를 통해 해당 서비스를 사용할 사람들을 기업들의 계정으로 모이게 만든다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검색자들은 해당 </a:t>
            </a:r>
            <a:r>
              <a:rPr lang="ko-KR" altLang="en-US" dirty="0" err="1">
                <a:solidFill>
                  <a:schemeClr val="tx1"/>
                </a:solidFill>
              </a:rPr>
              <a:t>피드만</a:t>
            </a:r>
            <a:r>
              <a:rPr lang="ko-KR" altLang="en-US" dirty="0">
                <a:solidFill>
                  <a:schemeClr val="tx1"/>
                </a:solidFill>
              </a:rPr>
              <a:t> 보는 것이 아니라 호텔이 제공하는 다른 </a:t>
            </a:r>
            <a:r>
              <a:rPr lang="ko-KR" altLang="en-US" dirty="0" err="1">
                <a:solidFill>
                  <a:schemeClr val="tx1"/>
                </a:solidFill>
              </a:rPr>
              <a:t>피드의</a:t>
            </a:r>
            <a:r>
              <a:rPr lang="ko-KR" altLang="en-US" dirty="0">
                <a:solidFill>
                  <a:schemeClr val="tx1"/>
                </a:solidFill>
              </a:rPr>
              <a:t> 사용자들의 반응 등을 보고 본인이 선택할 호텔에 대한 개인적인 평가를 할 것으로 기대가 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BFCCEF-6AE0-49E9-8E3A-E3A1C30ED28E}"/>
              </a:ext>
            </a:extLst>
          </p:cNvPr>
          <p:cNvSpPr/>
          <p:nvPr/>
        </p:nvSpPr>
        <p:spPr>
          <a:xfrm>
            <a:off x="354822" y="315350"/>
            <a:ext cx="22629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A0D7EEC-BB1B-4F38-B6FC-66EAF7D644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4822" y="1137770"/>
            <a:ext cx="2855517" cy="5291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dirty="0"/>
              <a:t>Instagram in hotel industry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87694E-800A-4E27-B973-03E060E5B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515" y="1666909"/>
            <a:ext cx="4781884" cy="24777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D3F057-E399-4DBE-8432-CB88BB935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513" y="4380291"/>
            <a:ext cx="4781885" cy="195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8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F9D569-0C74-4EF8-92E1-379846EB5E51}"/>
              </a:ext>
            </a:extLst>
          </p:cNvPr>
          <p:cNvSpPr/>
          <p:nvPr/>
        </p:nvSpPr>
        <p:spPr>
          <a:xfrm>
            <a:off x="330983" y="288303"/>
            <a:ext cx="36694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Research Framework</a:t>
            </a: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3283F3EA-E7DE-4FBE-BABF-A49B981644D9}"/>
              </a:ext>
            </a:extLst>
          </p:cNvPr>
          <p:cNvSpPr/>
          <p:nvPr/>
        </p:nvSpPr>
        <p:spPr>
          <a:xfrm>
            <a:off x="1069719" y="2850957"/>
            <a:ext cx="2191931" cy="1804005"/>
          </a:xfrm>
          <a:prstGeom prst="flowChartConnector">
            <a:avLst/>
          </a:prstGeom>
          <a:solidFill>
            <a:srgbClr val="7E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type of the content </a:t>
            </a:r>
          </a:p>
          <a:p>
            <a:pPr algn="ctr"/>
            <a:r>
              <a:rPr lang="en-US" dirty="0"/>
              <a:t>(UGC vs MGC)</a:t>
            </a: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E33C4E8C-3BF4-4A20-91CE-0A33C4FDEDDC}"/>
              </a:ext>
            </a:extLst>
          </p:cNvPr>
          <p:cNvSpPr/>
          <p:nvPr/>
        </p:nvSpPr>
        <p:spPr>
          <a:xfrm>
            <a:off x="5000035" y="1046952"/>
            <a:ext cx="2191931" cy="1804005"/>
          </a:xfrm>
          <a:prstGeom prst="flowChartConnector">
            <a:avLst/>
          </a:prstGeom>
          <a:solidFill>
            <a:srgbClr val="7E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Trust</a:t>
            </a: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2E515603-1DC9-41D9-BD31-41D37777B876}"/>
              </a:ext>
            </a:extLst>
          </p:cNvPr>
          <p:cNvSpPr/>
          <p:nvPr/>
        </p:nvSpPr>
        <p:spPr>
          <a:xfrm>
            <a:off x="5000036" y="4654962"/>
            <a:ext cx="2191930" cy="2203038"/>
          </a:xfrm>
          <a:prstGeom prst="flowChartConnector">
            <a:avLst/>
          </a:prstGeom>
          <a:solidFill>
            <a:srgbClr val="7E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Argument quality in the post</a:t>
            </a:r>
          </a:p>
          <a:p>
            <a:r>
              <a:rPr lang="en-US" dirty="0"/>
              <a:t>Valence of the post </a:t>
            </a:r>
          </a:p>
          <a:p>
            <a:r>
              <a:rPr lang="en-US" dirty="0"/>
              <a:t>Novelty of the post </a:t>
            </a: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7C17815-AFB0-454D-8FE0-ECB4DAB84535}"/>
              </a:ext>
            </a:extLst>
          </p:cNvPr>
          <p:cNvSpPr/>
          <p:nvPr/>
        </p:nvSpPr>
        <p:spPr>
          <a:xfrm>
            <a:off x="8930350" y="2850957"/>
            <a:ext cx="2877333" cy="1804005"/>
          </a:xfrm>
          <a:prstGeom prst="flowChartConnector">
            <a:avLst/>
          </a:prstGeom>
          <a:solidFill>
            <a:srgbClr val="7E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Perceived relevance of the object what they searched for</a:t>
            </a:r>
          </a:p>
          <a:p>
            <a:pPr algn="ctr"/>
            <a:r>
              <a:rPr lang="en-US" dirty="0"/>
              <a:t>(like)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1644D2-5DC6-4A97-A783-8BA797A628C3}"/>
              </a:ext>
            </a:extLst>
          </p:cNvPr>
          <p:cNvCxnSpPr>
            <a:stCxn id="10" idx="7"/>
            <a:endCxn id="11" idx="2"/>
          </p:cNvCxnSpPr>
          <p:nvPr/>
        </p:nvCxnSpPr>
        <p:spPr>
          <a:xfrm flipV="1">
            <a:off x="2940649" y="1948955"/>
            <a:ext cx="2059386" cy="1166192"/>
          </a:xfrm>
          <a:prstGeom prst="straightConnector1">
            <a:avLst/>
          </a:prstGeom>
          <a:ln w="635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CD93914-57D3-49FB-8B7A-419223411D5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191966" y="1948955"/>
            <a:ext cx="2159760" cy="1166192"/>
          </a:xfrm>
          <a:prstGeom prst="straightConnector1">
            <a:avLst/>
          </a:prstGeom>
          <a:ln w="635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6B3EA6-D3A7-474A-9847-30182162D51A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261650" y="3752960"/>
            <a:ext cx="5668700" cy="0"/>
          </a:xfrm>
          <a:prstGeom prst="straightConnector1">
            <a:avLst/>
          </a:prstGeom>
          <a:ln w="635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A562122-C5F6-4445-94DE-1E0B6045206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096001" y="3752960"/>
            <a:ext cx="0" cy="902002"/>
          </a:xfrm>
          <a:prstGeom prst="straightConnector1">
            <a:avLst/>
          </a:prstGeom>
          <a:ln w="635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24CB8B-0E34-4A6F-9D00-C108BDEFCDE1}"/>
              </a:ext>
            </a:extLst>
          </p:cNvPr>
          <p:cNvSpPr txBox="1"/>
          <p:nvPr/>
        </p:nvSpPr>
        <p:spPr>
          <a:xfrm>
            <a:off x="3009421" y="2402101"/>
            <a:ext cx="285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Wang,2012</a:t>
            </a:r>
            <a:endParaRPr lang="en-US" sz="16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6C7390-50CF-4A69-91B0-1C87E6C2BCF6}"/>
              </a:ext>
            </a:extLst>
          </p:cNvPr>
          <p:cNvSpPr txBox="1"/>
          <p:nvPr/>
        </p:nvSpPr>
        <p:spPr>
          <a:xfrm>
            <a:off x="7752676" y="2402101"/>
            <a:ext cx="285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HARDEEP, 2017</a:t>
            </a:r>
          </a:p>
        </p:txBody>
      </p:sp>
    </p:spTree>
    <p:extLst>
      <p:ext uri="{BB962C8B-B14F-4D97-AF65-F5344CB8AC3E}">
        <p14:creationId xmlns:p14="http://schemas.microsoft.com/office/powerpoint/2010/main" val="220393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배달의민족 주아"/>
        <a:cs typeface=""/>
      </a:majorFont>
      <a:minorFont>
        <a:latin typeface="Calibri"/>
        <a:ea typeface="배달의민족 주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360</Words>
  <Application>Microsoft Office PowerPoint</Application>
  <PresentationFormat>와이드스크린</PresentationFormat>
  <Paragraphs>49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조선근 (경영학부)</dc:creator>
  <cp:lastModifiedBy>(학생) 조선근 (경영학부)</cp:lastModifiedBy>
  <cp:revision>28</cp:revision>
  <dcterms:created xsi:type="dcterms:W3CDTF">2020-04-14T03:46:31Z</dcterms:created>
  <dcterms:modified xsi:type="dcterms:W3CDTF">2020-04-15T13:58:45Z</dcterms:modified>
</cp:coreProperties>
</file>