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ce6be51a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ce6be51a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ce6be51a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ce6be51a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ce6be51a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ce6be51a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ce6be51a4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ce6be51a4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ce6be51a4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ce6be51a4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ce6be51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ce6be51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ce6be51a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ce6be51a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ce6be51a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ce6be51a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ce6be51a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ce6be51a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ce6be51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ce6be51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ce6be51a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ce6be51a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ce6be51a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ce6be51a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ce6be5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ce6be5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ce6be51a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ce6be51a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ce6be51a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ce6be51a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ce6be51a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ce6be51a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ce6be51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ce6be51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ce6be51a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ce6be51a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ce6be51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ce6be51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hyperlink" Target="http://drive.google.com/file/d/1gX6azS3YPZfrW83Iz-uSNyC0Xfj9XtgV/view" TargetMode="External"/><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hyperlink" Target="http://drive.google.com/file/d/1DJsbZ2vOFRStm9wp-QBAMqOd4BzkBsug/view" TargetMode="External"/><Relationship Id="rId5"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678900"/>
            <a:ext cx="8520600" cy="2627400"/>
          </a:xfrm>
          <a:prstGeom prst="rect">
            <a:avLst/>
          </a:prstGeom>
        </p:spPr>
        <p:txBody>
          <a:bodyPr anchorCtr="0" anchor="t" bIns="91425" lIns="91425" spcFirstLastPara="1" rIns="91425" wrap="square" tIns="91425">
            <a:noAutofit/>
          </a:bodyPr>
          <a:lstStyle/>
          <a:p>
            <a:pPr indent="0" lvl="0" marL="0" marR="25400" rtl="0" algn="ctr">
              <a:lnSpc>
                <a:spcPct val="115000"/>
              </a:lnSpc>
              <a:spcBef>
                <a:spcPts val="500"/>
              </a:spcBef>
              <a:spcAft>
                <a:spcPts val="0"/>
              </a:spcAft>
              <a:buClr>
                <a:schemeClr val="dk1"/>
              </a:buClr>
              <a:buSzPts val="1100"/>
              <a:buFont typeface="Arial"/>
              <a:buNone/>
            </a:pPr>
            <a:r>
              <a:rPr b="1" lang="ko" sz="3500">
                <a:solidFill>
                  <a:schemeClr val="dk1"/>
                </a:solidFill>
                <a:latin typeface="Times New Roman"/>
                <a:ea typeface="Times New Roman"/>
                <a:cs typeface="Times New Roman"/>
                <a:sym typeface="Times New Roman"/>
              </a:rPr>
              <a:t>The positive keywords in reviews and the overall rating of products on Amazon</a:t>
            </a:r>
            <a:endParaRPr b="1" sz="35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3500">
              <a:latin typeface="Times New Roman"/>
              <a:ea typeface="Times New Roman"/>
              <a:cs typeface="Times New Roman"/>
              <a:sym typeface="Times New Roman"/>
            </a:endParaRPr>
          </a:p>
        </p:txBody>
      </p:sp>
      <p:sp>
        <p:nvSpPr>
          <p:cNvPr id="55" name="Google Shape;55;p13"/>
          <p:cNvSpPr txBox="1"/>
          <p:nvPr/>
        </p:nvSpPr>
        <p:spPr>
          <a:xfrm>
            <a:off x="311700" y="3070625"/>
            <a:ext cx="5060400" cy="15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3000">
                <a:solidFill>
                  <a:schemeClr val="dk1"/>
                </a:solidFill>
                <a:latin typeface="Times New Roman"/>
                <a:ea typeface="Times New Roman"/>
                <a:cs typeface="Times New Roman"/>
                <a:sym typeface="Times New Roman"/>
              </a:rPr>
              <a:t>Sunwoo Kim</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ko" sz="3000">
                <a:solidFill>
                  <a:schemeClr val="dk1"/>
                </a:solidFill>
                <a:latin typeface="Times New Roman"/>
                <a:ea typeface="Times New Roman"/>
                <a:cs typeface="Times New Roman"/>
                <a:sym typeface="Times New Roman"/>
              </a:rPr>
              <a:t>Dongyeon Kang</a:t>
            </a:r>
            <a:endParaRPr sz="3000">
              <a:solidFill>
                <a:schemeClr val="dk1"/>
              </a:solidFill>
              <a:latin typeface="Times New Roman"/>
              <a:ea typeface="Times New Roman"/>
              <a:cs typeface="Times New Roman"/>
              <a:sym typeface="Times New Roman"/>
            </a:endParaRPr>
          </a:p>
        </p:txBody>
      </p:sp>
      <p:sp>
        <p:nvSpPr>
          <p:cNvPr id="56" name="Google Shape;56;p13"/>
          <p:cNvSpPr txBox="1"/>
          <p:nvPr/>
        </p:nvSpPr>
        <p:spPr>
          <a:xfrm>
            <a:off x="311700" y="2571750"/>
            <a:ext cx="3948000" cy="5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800">
                <a:solidFill>
                  <a:schemeClr val="dk1"/>
                </a:solidFill>
              </a:rPr>
              <a:t>Group 17</a:t>
            </a:r>
            <a:endParaRPr b="1" sz="1800">
              <a:solidFill>
                <a:schemeClr val="dk1"/>
              </a:solidFill>
            </a:endParaRPr>
          </a:p>
        </p:txBody>
      </p:sp>
      <p:sp>
        <p:nvSpPr>
          <p:cNvPr id="57" name="Google Shape;57;p13"/>
          <p:cNvSpPr txBox="1"/>
          <p:nvPr/>
        </p:nvSpPr>
        <p:spPr>
          <a:xfrm>
            <a:off x="4811700" y="3167850"/>
            <a:ext cx="4020600" cy="1053600"/>
          </a:xfrm>
          <a:prstGeom prst="rect">
            <a:avLst/>
          </a:prstGeom>
          <a:noFill/>
          <a:ln>
            <a:noFill/>
          </a:ln>
        </p:spPr>
        <p:txBody>
          <a:bodyPr anchorCtr="0" anchor="t" bIns="91425" lIns="91425" spcFirstLastPara="1" rIns="91425" wrap="square" tIns="91425">
            <a:noAutofit/>
          </a:bodyPr>
          <a:lstStyle/>
          <a:p>
            <a:pPr indent="457200" lvl="0" marL="914400" rtl="0" algn="l">
              <a:spcBef>
                <a:spcPts val="0"/>
              </a:spcBef>
              <a:spcAft>
                <a:spcPts val="0"/>
              </a:spcAft>
              <a:buNone/>
            </a:pPr>
            <a:r>
              <a:rPr lang="ko" sz="2200">
                <a:solidFill>
                  <a:srgbClr val="434343"/>
                </a:solidFill>
              </a:rPr>
              <a:t>DS 340W</a:t>
            </a:r>
            <a:endParaRPr sz="2200">
              <a:solidFill>
                <a:srgbClr val="434343"/>
              </a:solidFill>
            </a:endParaRPr>
          </a:p>
          <a:p>
            <a:pPr indent="457200" lvl="0" marL="914400" rtl="0" algn="l">
              <a:spcBef>
                <a:spcPts val="0"/>
              </a:spcBef>
              <a:spcAft>
                <a:spcPts val="0"/>
              </a:spcAft>
              <a:buNone/>
            </a:pPr>
            <a:r>
              <a:rPr lang="ko" sz="2200">
                <a:solidFill>
                  <a:srgbClr val="434343"/>
                </a:solidFill>
              </a:rPr>
              <a:t>Final Presentation</a:t>
            </a:r>
            <a:endParaRPr sz="220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2"/>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Georgia"/>
                <a:ea typeface="Georgia"/>
                <a:cs typeface="Georgia"/>
                <a:sym typeface="Georgia"/>
              </a:rPr>
              <a:t>Data Preprocessing and Cleaning</a:t>
            </a:r>
            <a:endParaRPr b="1" sz="2700">
              <a:latin typeface="Georgia"/>
              <a:ea typeface="Georgia"/>
              <a:cs typeface="Georgia"/>
              <a:sym typeface="Georgia"/>
            </a:endParaRPr>
          </a:p>
        </p:txBody>
      </p:sp>
      <p:sp>
        <p:nvSpPr>
          <p:cNvPr id="113" name="Google Shape;113;p22"/>
          <p:cNvSpPr txBox="1"/>
          <p:nvPr>
            <p:ph idx="1" type="subTitle"/>
          </p:nvPr>
        </p:nvSpPr>
        <p:spPr>
          <a:xfrm>
            <a:off x="311700" y="997775"/>
            <a:ext cx="8520600" cy="38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600">
                <a:solidFill>
                  <a:schemeClr val="dk1"/>
                </a:solidFill>
                <a:latin typeface="Georgia"/>
                <a:ea typeface="Georgia"/>
                <a:cs typeface="Georgia"/>
                <a:sym typeface="Georgia"/>
              </a:rPr>
              <a:t>● Text Cleaning</a:t>
            </a:r>
            <a:endParaRPr sz="1600">
              <a:solidFill>
                <a:schemeClr val="dk1"/>
              </a:solidFill>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ko" sz="1600">
                <a:solidFill>
                  <a:schemeClr val="dk1"/>
                </a:solidFill>
                <a:latin typeface="Georgia"/>
                <a:ea typeface="Georgia"/>
                <a:cs typeface="Georgia"/>
                <a:sym typeface="Georgia"/>
              </a:rPr>
              <a:t>Special characters are removed to declutter the text, focusing analysis on relevant words for sentiment analysis</a:t>
            </a:r>
            <a:endParaRPr sz="16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6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ko" sz="1600">
                <a:solidFill>
                  <a:schemeClr val="dk1"/>
                </a:solidFill>
                <a:latin typeface="Georgia"/>
                <a:ea typeface="Georgia"/>
                <a:cs typeface="Georgia"/>
                <a:sym typeface="Georgia"/>
              </a:rPr>
              <a:t>● </a:t>
            </a:r>
            <a:r>
              <a:rPr lang="ko" sz="1600">
                <a:solidFill>
                  <a:schemeClr val="dk1"/>
                </a:solidFill>
                <a:latin typeface="Georgia"/>
                <a:ea typeface="Georgia"/>
                <a:cs typeface="Georgia"/>
                <a:sym typeface="Georgia"/>
              </a:rPr>
              <a:t>Lower Casing</a:t>
            </a:r>
            <a:endParaRPr sz="1600">
              <a:solidFill>
                <a:schemeClr val="dk1"/>
              </a:solidFill>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ko" sz="1600">
                <a:solidFill>
                  <a:schemeClr val="dk1"/>
                </a:solidFill>
                <a:latin typeface="Georgia"/>
                <a:ea typeface="Georgia"/>
                <a:cs typeface="Georgia"/>
                <a:sym typeface="Georgia"/>
              </a:rPr>
              <a:t>The text is converted to lowercase to ensure uniform processing and to treat the same words consistently, regardless of how they appear in the original text</a:t>
            </a:r>
            <a:endParaRPr sz="16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600">
              <a:solidFill>
                <a:schemeClr val="dk1"/>
              </a:solidFill>
              <a:latin typeface="Georgia"/>
              <a:ea typeface="Georgia"/>
              <a:cs typeface="Georgia"/>
              <a:sym typeface="Georgia"/>
            </a:endParaRPr>
          </a:p>
          <a:p>
            <a:pPr indent="0" lvl="0" marL="0" rtl="0" algn="l">
              <a:spcBef>
                <a:spcPts val="0"/>
              </a:spcBef>
              <a:spcAft>
                <a:spcPts val="0"/>
              </a:spcAft>
              <a:buNone/>
            </a:pPr>
            <a:r>
              <a:rPr lang="ko" sz="1600">
                <a:solidFill>
                  <a:schemeClr val="dk1"/>
                </a:solidFill>
                <a:latin typeface="Georgia"/>
                <a:ea typeface="Georgia"/>
                <a:cs typeface="Georgia"/>
                <a:sym typeface="Georgia"/>
              </a:rPr>
              <a:t>● Stopword Removal</a:t>
            </a:r>
            <a:endParaRPr sz="1600">
              <a:solidFill>
                <a:schemeClr val="dk1"/>
              </a:solidFill>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ko" sz="1600">
                <a:solidFill>
                  <a:schemeClr val="dk1"/>
                </a:solidFill>
                <a:latin typeface="Georgia"/>
                <a:ea typeface="Georgia"/>
                <a:cs typeface="Georgia"/>
                <a:sym typeface="Georgia"/>
              </a:rPr>
              <a:t>Common words that typically don't carry sentiment, known as stopwords, are removed to reduce noise and concentrate on the more meaningful sentiment-laden words</a:t>
            </a:r>
            <a:endParaRPr sz="16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600">
              <a:solidFill>
                <a:schemeClr val="dk1"/>
              </a:solidFill>
              <a:latin typeface="Georgia"/>
              <a:ea typeface="Georgia"/>
              <a:cs typeface="Georgia"/>
              <a:sym typeface="Georgia"/>
            </a:endParaRPr>
          </a:p>
          <a:p>
            <a:pPr indent="0" lvl="0" marL="0" rtl="0" algn="l">
              <a:spcBef>
                <a:spcPts val="0"/>
              </a:spcBef>
              <a:spcAft>
                <a:spcPts val="0"/>
              </a:spcAft>
              <a:buNone/>
            </a:pPr>
            <a:r>
              <a:rPr lang="ko" sz="1600">
                <a:solidFill>
                  <a:schemeClr val="dk1"/>
                </a:solidFill>
                <a:latin typeface="Georgia"/>
                <a:ea typeface="Georgia"/>
                <a:cs typeface="Georgia"/>
                <a:sym typeface="Georgia"/>
              </a:rPr>
              <a:t>● Tokenization and Lemmatization</a:t>
            </a:r>
            <a:endParaRPr sz="1600">
              <a:solidFill>
                <a:schemeClr val="dk1"/>
              </a:solidFill>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ko" sz="1600">
                <a:solidFill>
                  <a:schemeClr val="dk1"/>
                </a:solidFill>
                <a:latin typeface="Georgia"/>
                <a:ea typeface="Georgia"/>
                <a:cs typeface="Georgia"/>
                <a:sym typeface="Georgia"/>
              </a:rPr>
              <a:t>Text is broken down into individual words through tokenization, and lemmatization is applied to reduce words to their base or root form, aiding in the standardization of the dataset for subsequent analysis.</a:t>
            </a:r>
            <a:endParaRPr sz="16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lgn="l">
              <a:spcBef>
                <a:spcPts val="0"/>
              </a:spcBef>
              <a:spcAft>
                <a:spcPts val="0"/>
              </a:spcAft>
              <a:buNone/>
            </a:pPr>
            <a:r>
              <a:t/>
            </a:r>
            <a:endParaRPr sz="1600">
              <a:solidFill>
                <a:schemeClr val="dk1"/>
              </a:solidFill>
              <a:latin typeface="Georgia"/>
              <a:ea typeface="Georgia"/>
              <a:cs typeface="Georgia"/>
              <a:sym typeface="Georgia"/>
            </a:endParaRPr>
          </a:p>
        </p:txBody>
      </p:sp>
      <p:pic>
        <p:nvPicPr>
          <p:cNvPr id="114" name="Google Shape;114;p22"/>
          <p:cNvPicPr preferRelativeResize="0"/>
          <p:nvPr/>
        </p:nvPicPr>
        <p:blipFill rotWithShape="1">
          <a:blip r:embed="rId4">
            <a:alphaModFix/>
          </a:blip>
          <a:srcRect b="0" l="0" r="44699" t="0"/>
          <a:stretch/>
        </p:blipFill>
        <p:spPr>
          <a:xfrm>
            <a:off x="4139150" y="234000"/>
            <a:ext cx="5004851" cy="4909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pic>
        <p:nvPicPr>
          <p:cNvPr id="119" name="Google Shape;119;p23" title="Screen Recording 2024-04-16 at 16.17.36.mov">
            <a:hlinkClick r:id="rId4"/>
          </p:cNvPr>
          <p:cNvPicPr preferRelativeResize="0"/>
          <p:nvPr/>
        </p:nvPicPr>
        <p:blipFill>
          <a:blip r:embed="rId5">
            <a:alphaModFix/>
          </a:blip>
          <a:stretch>
            <a:fillRect/>
          </a:stretch>
        </p:blipFill>
        <p:spPr>
          <a:xfrm>
            <a:off x="164000" y="306525"/>
            <a:ext cx="8816000" cy="453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pic>
        <p:nvPicPr>
          <p:cNvPr id="124" name="Google Shape;124;p24" title="Screen Recording 2024-04-16 at 16.16.22.mov">
            <a:hlinkClick r:id="rId4"/>
          </p:cNvPr>
          <p:cNvPicPr preferRelativeResize="0"/>
          <p:nvPr/>
        </p:nvPicPr>
        <p:blipFill>
          <a:blip r:embed="rId5">
            <a:alphaModFix/>
          </a:blip>
          <a:stretch>
            <a:fillRect/>
          </a:stretch>
        </p:blipFill>
        <p:spPr>
          <a:xfrm>
            <a:off x="286375" y="255263"/>
            <a:ext cx="8571250" cy="4632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Georgia"/>
                <a:ea typeface="Georgia"/>
                <a:cs typeface="Georgia"/>
                <a:sym typeface="Georgia"/>
              </a:rPr>
              <a:t>Sentiment Scoring with VADER</a:t>
            </a:r>
            <a:endParaRPr b="1" sz="2700">
              <a:latin typeface="Georgia"/>
              <a:ea typeface="Georgia"/>
              <a:cs typeface="Georgia"/>
              <a:sym typeface="Georgia"/>
            </a:endParaRPr>
          </a:p>
        </p:txBody>
      </p:sp>
      <p:sp>
        <p:nvSpPr>
          <p:cNvPr id="130" name="Google Shape;130;p25"/>
          <p:cNvSpPr txBox="1"/>
          <p:nvPr>
            <p:ph idx="1" type="subTitle"/>
          </p:nvPr>
        </p:nvSpPr>
        <p:spPr>
          <a:xfrm>
            <a:off x="311700" y="1191875"/>
            <a:ext cx="8520600" cy="388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Compound Scoring</a:t>
            </a:r>
            <a:endParaRPr sz="1800">
              <a:solidFill>
                <a:schemeClr val="dk1"/>
              </a:solidFill>
              <a:latin typeface="Georgia"/>
              <a:ea typeface="Georgia"/>
              <a:cs typeface="Georgia"/>
              <a:sym typeface="Georgia"/>
            </a:endParaRPr>
          </a:p>
          <a:p>
            <a:pPr indent="-342900" lvl="0" marL="9144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Utilizes VADER from the NLTK library to assign compound sentiment scores</a:t>
            </a:r>
            <a:endParaRPr sz="1800">
              <a:solidFill>
                <a:schemeClr val="dk1"/>
              </a:solidFill>
              <a:latin typeface="Georgia"/>
              <a:ea typeface="Georgia"/>
              <a:cs typeface="Georgia"/>
              <a:sym typeface="Georgia"/>
            </a:endParaRPr>
          </a:p>
          <a:p>
            <a:pPr indent="-342900" lvl="0" marL="9144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Quantifies each review’s overall sentiment from highly negative to positive</a:t>
            </a:r>
            <a:endParaRPr sz="1800">
              <a:solidFill>
                <a:schemeClr val="dk1"/>
              </a:solidFill>
              <a:latin typeface="Georgia"/>
              <a:ea typeface="Georgia"/>
              <a:cs typeface="Georgia"/>
              <a:sym typeface="Georgia"/>
            </a:endParaRPr>
          </a:p>
          <a:p>
            <a:pPr indent="0" lvl="0" marL="137160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Emotion Capture</a:t>
            </a:r>
            <a:endParaRPr sz="1800">
              <a:solidFill>
                <a:schemeClr val="dk1"/>
              </a:solidFill>
              <a:latin typeface="Georgia"/>
              <a:ea typeface="Georgia"/>
              <a:cs typeface="Georgia"/>
              <a:sym typeface="Georgia"/>
            </a:endParaRPr>
          </a:p>
          <a:p>
            <a:pPr indent="-342900" lvl="0" marL="9144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Analyzes the depth of sentiment expressed in reviews</a:t>
            </a:r>
            <a:endParaRPr sz="1800">
              <a:solidFill>
                <a:schemeClr val="dk1"/>
              </a:solidFill>
              <a:latin typeface="Georgia"/>
              <a:ea typeface="Georgia"/>
              <a:cs typeface="Georgia"/>
              <a:sym typeface="Georgia"/>
            </a:endParaRPr>
          </a:p>
          <a:p>
            <a:pPr indent="-342900" lvl="0" marL="9144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Crucial for evaluating how customer emotions influence product ratings</a:t>
            </a:r>
            <a:endParaRPr sz="1800">
              <a:solidFill>
                <a:schemeClr val="dk1"/>
              </a:solidFill>
              <a:latin typeface="Georgia"/>
              <a:ea typeface="Georgia"/>
              <a:cs typeface="Georgia"/>
              <a:sym typeface="Georgia"/>
            </a:endParaRPr>
          </a:p>
          <a:p>
            <a:pPr indent="0" lvl="0" marL="137160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Contextual Sentiment Analysis</a:t>
            </a:r>
            <a:endParaRPr sz="1800">
              <a:solidFill>
                <a:schemeClr val="dk1"/>
              </a:solidFill>
              <a:latin typeface="Georgia"/>
              <a:ea typeface="Georgia"/>
              <a:cs typeface="Georgia"/>
              <a:sym typeface="Georgia"/>
            </a:endParaRPr>
          </a:p>
          <a:p>
            <a:pPr indent="-342900" lvl="0" marL="9144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Focuses on adjectives and adverbs to grasp sentiment nuances</a:t>
            </a:r>
            <a:endParaRPr sz="1800">
              <a:solidFill>
                <a:schemeClr val="dk1"/>
              </a:solidFill>
              <a:latin typeface="Georgia"/>
              <a:ea typeface="Georgia"/>
              <a:cs typeface="Georgia"/>
              <a:sym typeface="Georgia"/>
            </a:endParaRPr>
          </a:p>
          <a:p>
            <a:pPr indent="-342900" lvl="0" marL="9144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Provides deeper insights into the context of expressed sentiment</a:t>
            </a:r>
            <a:r>
              <a:rPr lang="ko" sz="1800">
                <a:solidFill>
                  <a:schemeClr val="dk1"/>
                </a:solidFill>
                <a:latin typeface="Georgia"/>
                <a:ea typeface="Georgia"/>
                <a:cs typeface="Georgia"/>
                <a:sym typeface="Georgia"/>
              </a:rPr>
              <a:t>s</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p:txBody>
      </p:sp>
      <p:pic>
        <p:nvPicPr>
          <p:cNvPr id="131" name="Google Shape;131;p25"/>
          <p:cNvPicPr preferRelativeResize="0"/>
          <p:nvPr/>
        </p:nvPicPr>
        <p:blipFill>
          <a:blip r:embed="rId4">
            <a:alphaModFix/>
          </a:blip>
          <a:stretch>
            <a:fillRect/>
          </a:stretch>
        </p:blipFill>
        <p:spPr>
          <a:xfrm>
            <a:off x="2379608" y="0"/>
            <a:ext cx="6764384"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ppt_w</p:attrName>
                                        </p:attrNameLst>
                                      </p:cBhvr>
                                      <p:tavLst>
                                        <p:tav fmla="" tm="0">
                                          <p:val>
                                            <p:strVal val="0"/>
                                          </p:val>
                                        </p:tav>
                                        <p:tav fmla="" tm="100000">
                                          <p:val>
                                            <p:strVal val="#ppt_w"/>
                                          </p:val>
                                        </p:tav>
                                      </p:tavLst>
                                    </p:anim>
                                    <p:anim calcmode="lin" valueType="num">
                                      <p:cBhvr additive="base">
                                        <p:cTn dur="1000"/>
                                        <p:tgtEl>
                                          <p:spTgt spid="13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6"/>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Georgia"/>
                <a:ea typeface="Georgia"/>
                <a:cs typeface="Georgia"/>
                <a:sym typeface="Georgia"/>
              </a:rPr>
              <a:t>TF-IDF Weighting and Sentiment Analysis</a:t>
            </a:r>
            <a:endParaRPr b="1" sz="2700">
              <a:latin typeface="Georgia"/>
              <a:ea typeface="Georgia"/>
              <a:cs typeface="Georgia"/>
              <a:sym typeface="Georgia"/>
            </a:endParaRPr>
          </a:p>
        </p:txBody>
      </p:sp>
      <p:sp>
        <p:nvSpPr>
          <p:cNvPr id="137" name="Google Shape;137;p26"/>
          <p:cNvSpPr txBox="1"/>
          <p:nvPr>
            <p:ph idx="1" type="subTitle"/>
          </p:nvPr>
        </p:nvSpPr>
        <p:spPr>
          <a:xfrm>
            <a:off x="311700" y="1191875"/>
            <a:ext cx="8520600" cy="388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Keyword Importance</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I</a:t>
            </a:r>
            <a:r>
              <a:rPr lang="ko" sz="1800">
                <a:solidFill>
                  <a:schemeClr val="dk1"/>
                </a:solidFill>
                <a:latin typeface="Georgia"/>
                <a:ea typeface="Georgia"/>
                <a:cs typeface="Georgia"/>
                <a:sym typeface="Georgia"/>
              </a:rPr>
              <a:t>mplements TF-IDF to weigh the importance of keywords in reviews, highlighting the significant sentiment indicators within the large datasets</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Sentiment Integration</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 Combines the sentiment scores with TF-IDF weights to ascertain the impact of frequently used sentiment-laden words on the overall sentiment</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Insightful Conclusions</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 This integrated approach is designed to reveal which keywords not only appear frequently but also carry strong sentiment connotations, offering a comprehensive view of how sentiment affects product ratings</a:t>
            </a:r>
            <a:endParaRPr sz="1800">
              <a:solidFill>
                <a:schemeClr val="dk1"/>
              </a:solidFill>
              <a:latin typeface="Georgia"/>
              <a:ea typeface="Georgia"/>
              <a:cs typeface="Georgia"/>
              <a:sym typeface="Georgia"/>
            </a:endParaRPr>
          </a:p>
        </p:txBody>
      </p:sp>
      <p:pic>
        <p:nvPicPr>
          <p:cNvPr id="138" name="Google Shape;138;p26"/>
          <p:cNvPicPr preferRelativeResize="0"/>
          <p:nvPr/>
        </p:nvPicPr>
        <p:blipFill>
          <a:blip r:embed="rId4">
            <a:alphaModFix/>
          </a:blip>
          <a:stretch>
            <a:fillRect/>
          </a:stretch>
        </p:blipFill>
        <p:spPr>
          <a:xfrm>
            <a:off x="57100" y="2"/>
            <a:ext cx="9144001" cy="41953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4">
            <a:alphaModFix/>
          </a:blip>
          <a:stretch>
            <a:fillRect/>
          </a:stretch>
        </p:blipFill>
        <p:spPr>
          <a:xfrm>
            <a:off x="537500" y="1400250"/>
            <a:ext cx="8068975" cy="3239800"/>
          </a:xfrm>
          <a:prstGeom prst="rect">
            <a:avLst/>
          </a:prstGeom>
          <a:noFill/>
          <a:ln>
            <a:noFill/>
          </a:ln>
        </p:spPr>
      </p:pic>
      <p:sp>
        <p:nvSpPr>
          <p:cNvPr id="144" name="Google Shape;144;p27"/>
          <p:cNvSpPr txBox="1"/>
          <p:nvPr/>
        </p:nvSpPr>
        <p:spPr>
          <a:xfrm>
            <a:off x="648450" y="305025"/>
            <a:ext cx="7847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2700">
                <a:solidFill>
                  <a:schemeClr val="dk1"/>
                </a:solidFill>
                <a:latin typeface="Georgia"/>
                <a:ea typeface="Georgia"/>
                <a:cs typeface="Georgia"/>
                <a:sym typeface="Georgia"/>
              </a:rPr>
              <a:t>Correlation Analysis and Visualization</a:t>
            </a:r>
            <a:endParaRPr b="1" sz="2700">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pic>
        <p:nvPicPr>
          <p:cNvPr id="149" name="Google Shape;149;p28"/>
          <p:cNvPicPr preferRelativeResize="0"/>
          <p:nvPr/>
        </p:nvPicPr>
        <p:blipFill>
          <a:blip r:embed="rId4">
            <a:alphaModFix/>
          </a:blip>
          <a:stretch>
            <a:fillRect/>
          </a:stretch>
        </p:blipFill>
        <p:spPr>
          <a:xfrm>
            <a:off x="830188" y="152400"/>
            <a:ext cx="7483621"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pic>
        <p:nvPicPr>
          <p:cNvPr id="154" name="Google Shape;154;p29"/>
          <p:cNvPicPr preferRelativeResize="0"/>
          <p:nvPr/>
        </p:nvPicPr>
        <p:blipFill>
          <a:blip r:embed="rId4">
            <a:alphaModFix/>
          </a:blip>
          <a:stretch>
            <a:fillRect/>
          </a:stretch>
        </p:blipFill>
        <p:spPr>
          <a:xfrm>
            <a:off x="516513" y="152400"/>
            <a:ext cx="8110974" cy="4838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pic>
        <p:nvPicPr>
          <p:cNvPr id="159" name="Google Shape;159;p30"/>
          <p:cNvPicPr preferRelativeResize="0"/>
          <p:nvPr/>
        </p:nvPicPr>
        <p:blipFill>
          <a:blip r:embed="rId4">
            <a:alphaModFix/>
          </a:blip>
          <a:stretch>
            <a:fillRect/>
          </a:stretch>
        </p:blipFill>
        <p:spPr>
          <a:xfrm>
            <a:off x="1332525" y="152400"/>
            <a:ext cx="6478938" cy="4838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31"/>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ko" sz="2700">
                <a:latin typeface="Georgia"/>
                <a:ea typeface="Georgia"/>
                <a:cs typeface="Georgia"/>
                <a:sym typeface="Georgia"/>
              </a:rPr>
              <a:t>Conclusion</a:t>
            </a:r>
            <a:endParaRPr sz="2700">
              <a:latin typeface="Georgia"/>
              <a:ea typeface="Georgia"/>
              <a:cs typeface="Georgia"/>
              <a:sym typeface="Georgia"/>
            </a:endParaRPr>
          </a:p>
        </p:txBody>
      </p:sp>
      <p:sp>
        <p:nvSpPr>
          <p:cNvPr id="165" name="Google Shape;165;p31"/>
          <p:cNvSpPr txBox="1"/>
          <p:nvPr>
            <p:ph idx="1" type="subTitle"/>
          </p:nvPr>
        </p:nvSpPr>
        <p:spPr>
          <a:xfrm>
            <a:off x="311700" y="1191875"/>
            <a:ext cx="8520600" cy="2627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Relationship between positive keywords and product ratings challenged traditional assumptions </a:t>
            </a:r>
            <a:endParaRPr sz="1800">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Positive language does not consistently correlate with higher ratings</a:t>
            </a:r>
            <a:endParaRPr sz="1800">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Consumer reviews influenced by external factors beyond positive sentimental terms</a:t>
            </a:r>
            <a:endParaRPr sz="1800">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Commonly used positive terms may not reliably indicate true customer satisfaction</a:t>
            </a:r>
            <a:endParaRPr sz="1800">
              <a:solidFill>
                <a:schemeClr val="dk1"/>
              </a:solidFill>
              <a:latin typeface="Georgia"/>
              <a:ea typeface="Georgia"/>
              <a:cs typeface="Georgia"/>
              <a:sym typeface="Georgia"/>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Georgia"/>
                <a:ea typeface="Georgia"/>
                <a:cs typeface="Georgia"/>
                <a:sym typeface="Georgia"/>
              </a:rPr>
              <a:t>Table of Contents</a:t>
            </a:r>
            <a:endParaRPr b="1" sz="2700"/>
          </a:p>
        </p:txBody>
      </p:sp>
      <p:sp>
        <p:nvSpPr>
          <p:cNvPr id="63" name="Google Shape;63;p14"/>
          <p:cNvSpPr txBox="1"/>
          <p:nvPr>
            <p:ph idx="1" type="subTitle"/>
          </p:nvPr>
        </p:nvSpPr>
        <p:spPr>
          <a:xfrm>
            <a:off x="311700" y="1191875"/>
            <a:ext cx="8520600" cy="36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ko" sz="2600">
                <a:solidFill>
                  <a:schemeClr val="dk1"/>
                </a:solidFill>
                <a:latin typeface="Times New Roman"/>
                <a:ea typeface="Times New Roman"/>
                <a:cs typeface="Times New Roman"/>
                <a:sym typeface="Times New Roman"/>
              </a:rPr>
              <a:t>01. </a:t>
            </a:r>
            <a:r>
              <a:rPr i="1" lang="ko" sz="2600">
                <a:solidFill>
                  <a:schemeClr val="dk1"/>
                </a:solidFill>
                <a:latin typeface="Times New Roman"/>
                <a:ea typeface="Times New Roman"/>
                <a:cs typeface="Times New Roman"/>
                <a:sym typeface="Times New Roman"/>
              </a:rPr>
              <a:t>Introduction			</a:t>
            </a:r>
            <a:r>
              <a:rPr i="1" lang="ko" sz="2600">
                <a:solidFill>
                  <a:schemeClr val="dk1"/>
                </a:solidFill>
                <a:latin typeface="Times New Roman"/>
                <a:ea typeface="Times New Roman"/>
                <a:cs typeface="Times New Roman"/>
                <a:sym typeface="Times New Roman"/>
              </a:rPr>
              <a:t>		02. </a:t>
            </a:r>
            <a:r>
              <a:rPr i="1" lang="ko" sz="2600">
                <a:solidFill>
                  <a:schemeClr val="dk1"/>
                </a:solidFill>
                <a:latin typeface="Times New Roman"/>
                <a:ea typeface="Times New Roman"/>
                <a:cs typeface="Times New Roman"/>
                <a:sym typeface="Times New Roman"/>
              </a:rPr>
              <a:t>Literature</a:t>
            </a:r>
            <a:r>
              <a:rPr i="1" lang="ko" sz="2600">
                <a:solidFill>
                  <a:schemeClr val="dk1"/>
                </a:solidFill>
                <a:latin typeface="Times New Roman"/>
                <a:ea typeface="Times New Roman"/>
                <a:cs typeface="Times New Roman"/>
                <a:sym typeface="Times New Roman"/>
              </a:rPr>
              <a:t> </a:t>
            </a:r>
            <a:r>
              <a:rPr i="1" lang="ko" sz="2600">
                <a:solidFill>
                  <a:schemeClr val="dk1"/>
                </a:solidFill>
                <a:latin typeface="Times New Roman"/>
                <a:ea typeface="Times New Roman"/>
                <a:cs typeface="Times New Roman"/>
                <a:sym typeface="Times New Roman"/>
              </a:rPr>
              <a:t>Review</a:t>
            </a:r>
            <a:endParaRPr i="1"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ko" sz="2600">
                <a:solidFill>
                  <a:schemeClr val="dk1"/>
                </a:solidFill>
                <a:latin typeface="Times New Roman"/>
                <a:ea typeface="Times New Roman"/>
                <a:cs typeface="Times New Roman"/>
                <a:sym typeface="Times New Roman"/>
              </a:rPr>
              <a:t>03. </a:t>
            </a:r>
            <a:r>
              <a:rPr i="1" lang="ko" sz="2600">
                <a:solidFill>
                  <a:schemeClr val="dk1"/>
                </a:solidFill>
                <a:latin typeface="Times New Roman"/>
                <a:ea typeface="Times New Roman"/>
                <a:cs typeface="Times New Roman"/>
                <a:sym typeface="Times New Roman"/>
              </a:rPr>
              <a:t>Methodology					04. </a:t>
            </a:r>
            <a:r>
              <a:rPr i="1" lang="ko" sz="2600">
                <a:solidFill>
                  <a:schemeClr val="dk1"/>
                </a:solidFill>
                <a:latin typeface="Times New Roman"/>
                <a:ea typeface="Times New Roman"/>
                <a:cs typeface="Times New Roman"/>
                <a:sym typeface="Times New Roman"/>
              </a:rPr>
              <a:t>Conclusion &amp; Future Work	</a:t>
            </a:r>
            <a:endParaRPr i="1"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i="1"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ko" sz="2600">
                <a:solidFill>
                  <a:schemeClr val="dk1"/>
                </a:solidFill>
                <a:latin typeface="Times New Roman"/>
                <a:ea typeface="Times New Roman"/>
                <a:cs typeface="Times New Roman"/>
                <a:sym typeface="Times New Roman"/>
              </a:rPr>
              <a:t>05. References</a:t>
            </a:r>
            <a:endParaRPr i="1" sz="26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32"/>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ko" sz="2700">
                <a:latin typeface="Georgia"/>
                <a:ea typeface="Georgia"/>
                <a:cs typeface="Georgia"/>
                <a:sym typeface="Georgia"/>
              </a:rPr>
              <a:t>Future Work</a:t>
            </a:r>
            <a:endParaRPr sz="2700">
              <a:latin typeface="Georgia"/>
              <a:ea typeface="Georgia"/>
              <a:cs typeface="Georgia"/>
              <a:sym typeface="Georgia"/>
            </a:endParaRPr>
          </a:p>
        </p:txBody>
      </p:sp>
      <p:sp>
        <p:nvSpPr>
          <p:cNvPr id="171" name="Google Shape;171;p32"/>
          <p:cNvSpPr txBox="1"/>
          <p:nvPr>
            <p:ph idx="1" type="subTitle"/>
          </p:nvPr>
        </p:nvSpPr>
        <p:spPr>
          <a:xfrm>
            <a:off x="311700" y="1191875"/>
            <a:ext cx="8520600" cy="2627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Expand scope to include both positive and negative sentiments </a:t>
            </a:r>
            <a:endParaRPr sz="1800">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Explore contextual and temporal dynamics of reviews</a:t>
            </a:r>
            <a:endParaRPr sz="1800">
              <a:solidFill>
                <a:schemeClr val="dk1"/>
              </a:solidFill>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ko" sz="1800">
                <a:solidFill>
                  <a:schemeClr val="dk1"/>
                </a:solidFill>
                <a:latin typeface="Georgia"/>
                <a:ea typeface="Georgia"/>
                <a:cs typeface="Georgia"/>
                <a:sym typeface="Georgia"/>
              </a:rPr>
              <a:t>Employ advanced computational techniques for deeper insights</a:t>
            </a:r>
            <a:endParaRPr sz="1800">
              <a:solidFill>
                <a:schemeClr val="dk1"/>
              </a:solidFill>
              <a:latin typeface="Georgia"/>
              <a:ea typeface="Georgia"/>
              <a:cs typeface="Georgia"/>
              <a:sym typeface="Georgia"/>
            </a:endParaRPr>
          </a:p>
          <a:p>
            <a:pPr indent="0" lvl="0" marL="0" rtl="0" algn="ctr">
              <a:spcBef>
                <a:spcPts val="0"/>
              </a:spcBef>
              <a:spcAft>
                <a:spcPts val="0"/>
              </a:spcAft>
              <a:buNone/>
            </a:pPr>
            <a:r>
              <a:t/>
            </a:r>
            <a:endParaRPr sz="18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Georgia"/>
                <a:ea typeface="Georgia"/>
                <a:cs typeface="Georgia"/>
                <a:sym typeface="Georgia"/>
              </a:rPr>
              <a:t>Introduction</a:t>
            </a:r>
            <a:endParaRPr b="1" sz="2700"/>
          </a:p>
        </p:txBody>
      </p:sp>
      <p:sp>
        <p:nvSpPr>
          <p:cNvPr id="69" name="Google Shape;69;p15"/>
          <p:cNvSpPr txBox="1"/>
          <p:nvPr>
            <p:ph idx="1" type="subTitle"/>
          </p:nvPr>
        </p:nvSpPr>
        <p:spPr>
          <a:xfrm>
            <a:off x="287050" y="792500"/>
            <a:ext cx="8520600" cy="262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2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rPr lang="ko" sz="2200">
                <a:solidFill>
                  <a:schemeClr val="dk1"/>
                </a:solidFill>
                <a:latin typeface="Georgia"/>
                <a:ea typeface="Georgia"/>
                <a:cs typeface="Georgia"/>
                <a:sym typeface="Georgia"/>
              </a:rPr>
              <a:t>Research Question</a:t>
            </a:r>
            <a:endParaRPr sz="2200">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rPr i="1" lang="ko" sz="2000">
                <a:solidFill>
                  <a:schemeClr val="dk1"/>
                </a:solidFill>
                <a:latin typeface="Georgia"/>
                <a:ea typeface="Georgia"/>
                <a:cs typeface="Georgia"/>
                <a:sym typeface="Georgia"/>
              </a:rPr>
              <a:t>What is the relationship between the presence of positive keywords in reviews and the overall rating of products on Amazon?</a:t>
            </a:r>
            <a:endParaRPr i="1" sz="2000">
              <a:solidFill>
                <a:schemeClr val="dk1"/>
              </a:solidFill>
              <a:latin typeface="Georgia"/>
              <a:ea typeface="Georgia"/>
              <a:cs typeface="Georgia"/>
              <a:sym typeface="Georgia"/>
            </a:endParaRPr>
          </a:p>
          <a:p>
            <a:pPr indent="0" lvl="0" marL="0" rtl="0" algn="ctr">
              <a:spcBef>
                <a:spcPts val="0"/>
              </a:spcBef>
              <a:spcAft>
                <a:spcPts val="0"/>
              </a:spcAft>
              <a:buNone/>
            </a:pPr>
            <a:r>
              <a:t/>
            </a:r>
            <a:endParaRPr/>
          </a:p>
        </p:txBody>
      </p:sp>
      <p:pic>
        <p:nvPicPr>
          <p:cNvPr id="70" name="Google Shape;70;p15"/>
          <p:cNvPicPr preferRelativeResize="0"/>
          <p:nvPr/>
        </p:nvPicPr>
        <p:blipFill>
          <a:blip r:embed="rId4">
            <a:alphaModFix/>
          </a:blip>
          <a:stretch>
            <a:fillRect/>
          </a:stretch>
        </p:blipFill>
        <p:spPr>
          <a:xfrm>
            <a:off x="-83175" y="2481625"/>
            <a:ext cx="9330376" cy="273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Georgia"/>
                <a:ea typeface="Georgia"/>
                <a:cs typeface="Georgia"/>
                <a:sym typeface="Georgia"/>
              </a:rPr>
              <a:t>Literature Review</a:t>
            </a:r>
            <a:endParaRPr b="1" sz="2700"/>
          </a:p>
        </p:txBody>
      </p:sp>
      <p:sp>
        <p:nvSpPr>
          <p:cNvPr id="76" name="Google Shape;76;p16"/>
          <p:cNvSpPr txBox="1"/>
          <p:nvPr>
            <p:ph idx="1" type="subTitle"/>
          </p:nvPr>
        </p:nvSpPr>
        <p:spPr>
          <a:xfrm>
            <a:off x="311700" y="1191875"/>
            <a:ext cx="8520600" cy="361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200">
                <a:solidFill>
                  <a:schemeClr val="dk1"/>
                </a:solidFill>
                <a:latin typeface="Georgia"/>
                <a:ea typeface="Georgia"/>
                <a:cs typeface="Georgia"/>
                <a:sym typeface="Georgia"/>
              </a:rPr>
              <a:t>Briefly reviewing three research papers</a:t>
            </a:r>
            <a:endParaRPr sz="2200">
              <a:solidFill>
                <a:schemeClr val="dk1"/>
              </a:solidFill>
              <a:latin typeface="Georgia"/>
              <a:ea typeface="Georgia"/>
              <a:cs typeface="Georgia"/>
              <a:sym typeface="Georgia"/>
            </a:endParaRPr>
          </a:p>
          <a:p>
            <a:pPr indent="0" lvl="0" marL="0" rtl="0" algn="l">
              <a:spcBef>
                <a:spcPts val="0"/>
              </a:spcBef>
              <a:spcAft>
                <a:spcPts val="0"/>
              </a:spcAft>
              <a:buNone/>
            </a:pPr>
            <a:r>
              <a:t/>
            </a:r>
            <a:endParaRPr sz="2200">
              <a:solidFill>
                <a:schemeClr val="dk1"/>
              </a:solidFill>
              <a:latin typeface="Georgia"/>
              <a:ea typeface="Georgia"/>
              <a:cs typeface="Georgia"/>
              <a:sym typeface="Georgia"/>
            </a:endParaRPr>
          </a:p>
          <a:p>
            <a:pPr indent="0" lvl="0" marL="0" rtl="0" algn="l">
              <a:spcBef>
                <a:spcPts val="0"/>
              </a:spcBef>
              <a:spcAft>
                <a:spcPts val="0"/>
              </a:spcAft>
              <a:buNone/>
            </a:pPr>
            <a:r>
              <a:rPr lang="ko" sz="2200">
                <a:solidFill>
                  <a:schemeClr val="dk1"/>
                </a:solidFill>
                <a:latin typeface="Georgia"/>
                <a:ea typeface="Georgia"/>
                <a:cs typeface="Georgia"/>
                <a:sym typeface="Georgia"/>
              </a:rPr>
              <a:t>We were able to…</a:t>
            </a:r>
            <a:endParaRPr sz="2200">
              <a:solidFill>
                <a:schemeClr val="dk1"/>
              </a:solidFill>
              <a:latin typeface="Georgia"/>
              <a:ea typeface="Georgia"/>
              <a:cs typeface="Georgia"/>
              <a:sym typeface="Georgia"/>
            </a:endParaRPr>
          </a:p>
          <a:p>
            <a:pPr indent="0" lvl="0" marL="0" rtl="0" algn="l">
              <a:spcBef>
                <a:spcPts val="0"/>
              </a:spcBef>
              <a:spcAft>
                <a:spcPts val="0"/>
              </a:spcAft>
              <a:buNone/>
            </a:pPr>
            <a:r>
              <a:t/>
            </a:r>
            <a:endParaRPr sz="2200">
              <a:solidFill>
                <a:schemeClr val="dk1"/>
              </a:solidFill>
              <a:latin typeface="Georgia"/>
              <a:ea typeface="Georgia"/>
              <a:cs typeface="Georgia"/>
              <a:sym typeface="Georgia"/>
            </a:endParaRPr>
          </a:p>
          <a:p>
            <a:pPr indent="0" lvl="0" marL="0" rtl="0" algn="l">
              <a:spcBef>
                <a:spcPts val="0"/>
              </a:spcBef>
              <a:spcAft>
                <a:spcPts val="0"/>
              </a:spcAft>
              <a:buNone/>
            </a:pPr>
            <a:r>
              <a:rPr lang="ko" sz="2200">
                <a:solidFill>
                  <a:schemeClr val="dk1"/>
                </a:solidFill>
                <a:latin typeface="Georgia"/>
                <a:ea typeface="Georgia"/>
                <a:cs typeface="Georgia"/>
                <a:sym typeface="Georgia"/>
              </a:rPr>
              <a:t>→  Get some idea to</a:t>
            </a:r>
            <a:r>
              <a:rPr lang="ko" sz="2200">
                <a:solidFill>
                  <a:schemeClr val="dk1"/>
                </a:solidFill>
                <a:latin typeface="Georgia"/>
                <a:ea typeface="Georgia"/>
                <a:cs typeface="Georgia"/>
                <a:sym typeface="Georgia"/>
              </a:rPr>
              <a:t> approach to our research question</a:t>
            </a:r>
            <a:endParaRPr sz="2200">
              <a:solidFill>
                <a:schemeClr val="dk1"/>
              </a:solidFill>
              <a:latin typeface="Georgia"/>
              <a:ea typeface="Georgia"/>
              <a:cs typeface="Georgia"/>
              <a:sym typeface="Georgia"/>
            </a:endParaRPr>
          </a:p>
          <a:p>
            <a:pPr indent="0" lvl="0" marL="0" rtl="0" algn="l">
              <a:spcBef>
                <a:spcPts val="0"/>
              </a:spcBef>
              <a:spcAft>
                <a:spcPts val="0"/>
              </a:spcAft>
              <a:buNone/>
            </a:pPr>
            <a:r>
              <a:t/>
            </a:r>
            <a:endParaRPr sz="2200">
              <a:solidFill>
                <a:schemeClr val="dk1"/>
              </a:solidFill>
              <a:latin typeface="Georgia"/>
              <a:ea typeface="Georgia"/>
              <a:cs typeface="Georgia"/>
              <a:sym typeface="Georgia"/>
            </a:endParaRPr>
          </a:p>
          <a:p>
            <a:pPr indent="0" lvl="0" marL="0" rtl="0" algn="l">
              <a:spcBef>
                <a:spcPts val="0"/>
              </a:spcBef>
              <a:spcAft>
                <a:spcPts val="0"/>
              </a:spcAft>
              <a:buNone/>
            </a:pPr>
            <a:r>
              <a:rPr lang="ko" sz="2200">
                <a:solidFill>
                  <a:schemeClr val="dk1"/>
                </a:solidFill>
                <a:latin typeface="Georgia"/>
                <a:ea typeface="Georgia"/>
                <a:cs typeface="Georgia"/>
                <a:sym typeface="Georgia"/>
              </a:rPr>
              <a:t>→  L</a:t>
            </a:r>
            <a:r>
              <a:rPr lang="ko" sz="2200">
                <a:solidFill>
                  <a:schemeClr val="dk1"/>
                </a:solidFill>
                <a:latin typeface="Georgia"/>
                <a:ea typeface="Georgia"/>
                <a:cs typeface="Georgia"/>
                <a:sym typeface="Georgia"/>
              </a:rPr>
              <a:t>earned what pros and cons that we could face</a:t>
            </a:r>
            <a:endParaRPr sz="2200">
              <a:solidFill>
                <a:schemeClr val="dk1"/>
              </a:solidFill>
              <a:latin typeface="Georgia"/>
              <a:ea typeface="Georgia"/>
              <a:cs typeface="Georgia"/>
              <a:sym typeface="Georgia"/>
            </a:endParaRPr>
          </a:p>
          <a:p>
            <a:pPr indent="0" lvl="0" marL="0" rtl="0" algn="l">
              <a:spcBef>
                <a:spcPts val="0"/>
              </a:spcBef>
              <a:spcAft>
                <a:spcPts val="0"/>
              </a:spcAft>
              <a:buNone/>
            </a:pPr>
            <a:r>
              <a:t/>
            </a:r>
            <a:endParaRPr sz="2200">
              <a:solidFill>
                <a:schemeClr val="dk1"/>
              </a:solidFill>
              <a:latin typeface="Georgia"/>
              <a:ea typeface="Georgia"/>
              <a:cs typeface="Georgia"/>
              <a:sym typeface="Georgia"/>
            </a:endParaRPr>
          </a:p>
          <a:p>
            <a:pPr indent="0" lvl="0" marL="0" rtl="0" algn="l">
              <a:spcBef>
                <a:spcPts val="0"/>
              </a:spcBef>
              <a:spcAft>
                <a:spcPts val="0"/>
              </a:spcAft>
              <a:buNone/>
            </a:pPr>
            <a:r>
              <a:rPr lang="ko" sz="2200">
                <a:solidFill>
                  <a:schemeClr val="dk1"/>
                </a:solidFill>
                <a:latin typeface="Georgia"/>
                <a:ea typeface="Georgia"/>
                <a:cs typeface="Georgia"/>
                <a:sym typeface="Georgia"/>
              </a:rPr>
              <a:t>→  Realized how to apply to our paper</a:t>
            </a:r>
            <a:endParaRPr sz="2200">
              <a:solidFill>
                <a:schemeClr val="dk1"/>
              </a:solidFill>
              <a:latin typeface="Georgia"/>
              <a:ea typeface="Georgia"/>
              <a:cs typeface="Georgia"/>
              <a:sym typeface="Georgia"/>
            </a:endParaRPr>
          </a:p>
          <a:p>
            <a:pPr indent="0" lvl="0" marL="0" rtl="0" algn="l">
              <a:spcBef>
                <a:spcPts val="0"/>
              </a:spcBef>
              <a:spcAft>
                <a:spcPts val="0"/>
              </a:spcAft>
              <a:buNone/>
            </a:pPr>
            <a:r>
              <a:t/>
            </a:r>
            <a:endParaRPr sz="2200">
              <a:solidFill>
                <a:schemeClr val="dk1"/>
              </a:solidFill>
              <a:latin typeface="Georgia"/>
              <a:ea typeface="Georgia"/>
              <a:cs typeface="Georgia"/>
              <a:sym typeface="Georgia"/>
            </a:endParaRPr>
          </a:p>
          <a:p>
            <a:pPr indent="0" lvl="0" marL="0" rtl="0" algn="l">
              <a:spcBef>
                <a:spcPts val="0"/>
              </a:spcBef>
              <a:spcAft>
                <a:spcPts val="0"/>
              </a:spcAft>
              <a:buNone/>
            </a:pPr>
            <a:r>
              <a:t/>
            </a:r>
            <a:endParaRPr sz="2200">
              <a:solidFill>
                <a:schemeClr val="dk1"/>
              </a:solidFill>
              <a:latin typeface="Georgia"/>
              <a:ea typeface="Georgia"/>
              <a:cs typeface="Georgia"/>
              <a:sym typeface="Georgia"/>
            </a:endParaRPr>
          </a:p>
          <a:p>
            <a:pPr indent="0" lvl="0" marL="0" rtl="0" algn="l">
              <a:spcBef>
                <a:spcPts val="0"/>
              </a:spcBef>
              <a:spcAft>
                <a:spcPts val="0"/>
              </a:spcAft>
              <a:buNone/>
            </a:pPr>
            <a:r>
              <a:t/>
            </a:r>
            <a:endParaRPr sz="2200">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Times New Roman"/>
                <a:ea typeface="Times New Roman"/>
                <a:cs typeface="Times New Roman"/>
                <a:sym typeface="Times New Roman"/>
              </a:rPr>
              <a:t>Research Paper 1</a:t>
            </a:r>
            <a:endParaRPr b="1" sz="2700">
              <a:latin typeface="Times New Roman"/>
              <a:ea typeface="Times New Roman"/>
              <a:cs typeface="Times New Roman"/>
              <a:sym typeface="Times New Roman"/>
            </a:endParaRPr>
          </a:p>
        </p:txBody>
      </p:sp>
      <p:sp>
        <p:nvSpPr>
          <p:cNvPr id="82" name="Google Shape;82;p17"/>
          <p:cNvSpPr txBox="1"/>
          <p:nvPr>
            <p:ph idx="1" type="subTitle"/>
          </p:nvPr>
        </p:nvSpPr>
        <p:spPr>
          <a:xfrm>
            <a:off x="311700" y="734775"/>
            <a:ext cx="8520600" cy="421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Objective</a:t>
            </a:r>
            <a:endParaRPr sz="2000">
              <a:solidFill>
                <a:schemeClr val="dk1"/>
              </a:solidFill>
              <a:latin typeface="Times New Roman"/>
              <a:ea typeface="Times New Roman"/>
              <a:cs typeface="Times New Roman"/>
              <a:sym typeface="Times New Roman"/>
            </a:endParaRPr>
          </a:p>
          <a:p>
            <a:pPr indent="-355600" lvl="0" marL="9144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Investigated the impact of online review keywords on consumer product consideration, especially for clothing, by integrating cue diagnosticity frameworks and product uncertainty theory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Methodology</a:t>
            </a:r>
            <a:endParaRPr sz="2000">
              <a:solidFill>
                <a:schemeClr val="dk1"/>
              </a:solidFill>
              <a:latin typeface="Times New Roman"/>
              <a:ea typeface="Times New Roman"/>
              <a:cs typeface="Times New Roman"/>
              <a:sym typeface="Times New Roman"/>
            </a:endParaRPr>
          </a:p>
          <a:p>
            <a:pPr indent="-355600" lvl="0" marL="9144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Analysis of data from e-commerce platforms and experiments to examine the effects of quality- and fit-related review keywords on consumer decisions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Key Finding</a:t>
            </a:r>
            <a:endParaRPr sz="2000">
              <a:solidFill>
                <a:schemeClr val="dk1"/>
              </a:solidFill>
              <a:latin typeface="Times New Roman"/>
              <a:ea typeface="Times New Roman"/>
              <a:cs typeface="Times New Roman"/>
              <a:sym typeface="Times New Roman"/>
            </a:endParaRPr>
          </a:p>
          <a:p>
            <a:pPr indent="-355600" lvl="0" marL="9144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Quality-related keywords significantly influence product consideration more than fit-related keywords. Further, incorporating social-related and consumer buyback keywords also enhances product consideration.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Times New Roman"/>
                <a:ea typeface="Times New Roman"/>
                <a:cs typeface="Times New Roman"/>
                <a:sym typeface="Times New Roman"/>
              </a:rPr>
              <a:t>Research Paper 2</a:t>
            </a:r>
            <a:endParaRPr b="1" sz="2700">
              <a:latin typeface="Times New Roman"/>
              <a:ea typeface="Times New Roman"/>
              <a:cs typeface="Times New Roman"/>
              <a:sym typeface="Times New Roman"/>
            </a:endParaRPr>
          </a:p>
        </p:txBody>
      </p:sp>
      <p:sp>
        <p:nvSpPr>
          <p:cNvPr id="88" name="Google Shape;88;p18"/>
          <p:cNvSpPr txBox="1"/>
          <p:nvPr>
            <p:ph idx="1" type="subTitle"/>
          </p:nvPr>
        </p:nvSpPr>
        <p:spPr>
          <a:xfrm>
            <a:off x="311700" y="734775"/>
            <a:ext cx="8520600" cy="421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Objective</a:t>
            </a:r>
            <a:endParaRPr sz="2000">
              <a:solidFill>
                <a:schemeClr val="dk1"/>
              </a:solidFill>
              <a:latin typeface="Times New Roman"/>
              <a:ea typeface="Times New Roman"/>
              <a:cs typeface="Times New Roman"/>
              <a:sym typeface="Times New Roman"/>
            </a:endParaRPr>
          </a:p>
          <a:p>
            <a:pPr indent="-355600" lvl="0" marL="9144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F</a:t>
            </a:r>
            <a:r>
              <a:rPr lang="ko" sz="2000">
                <a:solidFill>
                  <a:schemeClr val="dk1"/>
                </a:solidFill>
                <a:latin typeface="Times New Roman"/>
                <a:ea typeface="Times New Roman"/>
                <a:cs typeface="Times New Roman"/>
                <a:sym typeface="Times New Roman"/>
              </a:rPr>
              <a:t>ocused on extracting and analyzing user sentiment expressions from online reviews to provide attribute-level design feedback and recommendations, enhancing user-centered design processes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Methodology</a:t>
            </a:r>
            <a:endParaRPr sz="2000">
              <a:solidFill>
                <a:schemeClr val="dk1"/>
              </a:solidFill>
              <a:latin typeface="Times New Roman"/>
              <a:ea typeface="Times New Roman"/>
              <a:cs typeface="Times New Roman"/>
              <a:sym typeface="Times New Roman"/>
            </a:endParaRPr>
          </a:p>
          <a:p>
            <a:pPr indent="-355600" lvl="0" marL="9144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E</a:t>
            </a:r>
            <a:r>
              <a:rPr lang="ko" sz="2000">
                <a:solidFill>
                  <a:schemeClr val="dk1"/>
                </a:solidFill>
                <a:latin typeface="Times New Roman"/>
                <a:ea typeface="Times New Roman"/>
                <a:cs typeface="Times New Roman"/>
                <a:sym typeface="Times New Roman"/>
              </a:rPr>
              <a:t>mployed a rule-based methodology to extract sentiment expressions, utilizing natural language processing techniques to process large volumes of unstructured data from e-commerce platforms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Key Finding</a:t>
            </a:r>
            <a:endParaRPr sz="2000">
              <a:solidFill>
                <a:schemeClr val="dk1"/>
              </a:solidFill>
              <a:latin typeface="Times New Roman"/>
              <a:ea typeface="Times New Roman"/>
              <a:cs typeface="Times New Roman"/>
              <a:sym typeface="Times New Roman"/>
            </a:endParaRPr>
          </a:p>
          <a:p>
            <a:pPr indent="-355600" lvl="0" marL="9144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D</a:t>
            </a:r>
            <a:r>
              <a:rPr lang="ko" sz="2000">
                <a:solidFill>
                  <a:schemeClr val="dk1"/>
                </a:solidFill>
                <a:latin typeface="Times New Roman"/>
                <a:ea typeface="Times New Roman"/>
                <a:cs typeface="Times New Roman"/>
                <a:sym typeface="Times New Roman"/>
              </a:rPr>
              <a:t>eveloped a precise method for extracting sentiment expressions from product reviews, illuminating user preferences and a range of opinions. This enables designers and companies to tailor products and marketing strategies more effectively to user needs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Times New Roman"/>
                <a:ea typeface="Times New Roman"/>
                <a:cs typeface="Times New Roman"/>
                <a:sym typeface="Times New Roman"/>
              </a:rPr>
              <a:t>Research Paper 3</a:t>
            </a:r>
            <a:endParaRPr b="1" sz="2700">
              <a:latin typeface="Times New Roman"/>
              <a:ea typeface="Times New Roman"/>
              <a:cs typeface="Times New Roman"/>
              <a:sym typeface="Times New Roman"/>
            </a:endParaRPr>
          </a:p>
        </p:txBody>
      </p:sp>
      <p:sp>
        <p:nvSpPr>
          <p:cNvPr id="94" name="Google Shape;94;p19"/>
          <p:cNvSpPr txBox="1"/>
          <p:nvPr>
            <p:ph idx="1" type="subTitle"/>
          </p:nvPr>
        </p:nvSpPr>
        <p:spPr>
          <a:xfrm>
            <a:off x="311700" y="734775"/>
            <a:ext cx="8520600" cy="421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Objective</a:t>
            </a:r>
            <a:endParaRPr sz="2000">
              <a:solidFill>
                <a:schemeClr val="dk1"/>
              </a:solidFill>
              <a:latin typeface="Times New Roman"/>
              <a:ea typeface="Times New Roman"/>
              <a:cs typeface="Times New Roman"/>
              <a:sym typeface="Times New Roman"/>
            </a:endParaRPr>
          </a:p>
          <a:p>
            <a:pPr indent="-355600" lvl="0" marL="9144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How structural assurance (SA) on e-commerce platforms influences customers' decisions to repurchase, focusing on the interplay between personal experiences and product reviews.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Methodology</a:t>
            </a:r>
            <a:endParaRPr sz="2000">
              <a:solidFill>
                <a:schemeClr val="dk1"/>
              </a:solidFill>
              <a:latin typeface="Times New Roman"/>
              <a:ea typeface="Times New Roman"/>
              <a:cs typeface="Times New Roman"/>
              <a:sym typeface="Times New Roman"/>
            </a:endParaRPr>
          </a:p>
          <a:p>
            <a:pPr indent="-355600" lvl="0" marL="9144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Utilizing an experimental setup, the study simulated online shopping scenarios to observe repurchase behavior in environments with varying levels of SA and product quality</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Key Finding</a:t>
            </a:r>
            <a:endParaRPr sz="2000">
              <a:solidFill>
                <a:schemeClr val="dk1"/>
              </a:solidFill>
              <a:latin typeface="Times New Roman"/>
              <a:ea typeface="Times New Roman"/>
              <a:cs typeface="Times New Roman"/>
              <a:sym typeface="Times New Roman"/>
            </a:endParaRPr>
          </a:p>
          <a:p>
            <a:pPr indent="-355600" lvl="0" marL="914400" rtl="0" algn="l">
              <a:spcBef>
                <a:spcPts val="0"/>
              </a:spcBef>
              <a:spcAft>
                <a:spcPts val="0"/>
              </a:spcAft>
              <a:buClr>
                <a:schemeClr val="dk1"/>
              </a:buClr>
              <a:buSzPts val="2000"/>
              <a:buFont typeface="Times New Roman"/>
              <a:buChar char="-"/>
            </a:pPr>
            <a:r>
              <a:rPr lang="ko" sz="2000">
                <a:solidFill>
                  <a:schemeClr val="dk1"/>
                </a:solidFill>
                <a:latin typeface="Times New Roman"/>
                <a:ea typeface="Times New Roman"/>
                <a:cs typeface="Times New Roman"/>
                <a:sym typeface="Times New Roman"/>
              </a:rPr>
              <a:t>Higher SA did not necessarily increase repurchase intentions. Repurchase likelihood was higher on platforms with lower SA; Negative personal experiences had a more significant impact on repurchase decisions than negative reviews.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Georgia"/>
                <a:ea typeface="Georgia"/>
                <a:cs typeface="Georgia"/>
                <a:sym typeface="Georgia"/>
              </a:rPr>
              <a:t>Methodology</a:t>
            </a:r>
            <a:endParaRPr b="1" sz="2700"/>
          </a:p>
        </p:txBody>
      </p:sp>
      <p:sp>
        <p:nvSpPr>
          <p:cNvPr id="100" name="Google Shape;100;p20"/>
          <p:cNvSpPr txBox="1"/>
          <p:nvPr>
            <p:ph idx="1" type="subTitle"/>
          </p:nvPr>
        </p:nvSpPr>
        <p:spPr>
          <a:xfrm>
            <a:off x="311700" y="1191875"/>
            <a:ext cx="8520600" cy="370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Georgia"/>
              <a:buChar char="●"/>
            </a:pPr>
            <a:r>
              <a:rPr lang="ko" sz="2400">
                <a:solidFill>
                  <a:schemeClr val="dk1"/>
                </a:solidFill>
                <a:latin typeface="Georgia"/>
                <a:ea typeface="Georgia"/>
                <a:cs typeface="Georgia"/>
                <a:sym typeface="Georgia"/>
              </a:rPr>
              <a:t>Software &amp; Dataset for the project</a:t>
            </a:r>
            <a:endParaRPr sz="2400">
              <a:solidFill>
                <a:schemeClr val="dk1"/>
              </a:solidFill>
              <a:latin typeface="Georgia"/>
              <a:ea typeface="Georgia"/>
              <a:cs typeface="Georgia"/>
              <a:sym typeface="Georgia"/>
            </a:endParaRPr>
          </a:p>
          <a:p>
            <a:pPr indent="0" lvl="0" marL="457200" rtl="0" algn="l">
              <a:spcBef>
                <a:spcPts val="0"/>
              </a:spcBef>
              <a:spcAft>
                <a:spcPts val="0"/>
              </a:spcAft>
              <a:buNone/>
            </a:pPr>
            <a:r>
              <a:t/>
            </a:r>
            <a:endParaRPr sz="2400">
              <a:solidFill>
                <a:schemeClr val="dk1"/>
              </a:solidFill>
              <a:latin typeface="Georgia"/>
              <a:ea typeface="Georgia"/>
              <a:cs typeface="Georgia"/>
              <a:sym typeface="Georgia"/>
            </a:endParaRPr>
          </a:p>
          <a:p>
            <a:pPr indent="-381000" lvl="0" marL="457200" rtl="0" algn="l">
              <a:spcBef>
                <a:spcPts val="0"/>
              </a:spcBef>
              <a:spcAft>
                <a:spcPts val="0"/>
              </a:spcAft>
              <a:buClr>
                <a:schemeClr val="dk1"/>
              </a:buClr>
              <a:buSzPts val="2400"/>
              <a:buFont typeface="Georgia"/>
              <a:buChar char="●"/>
            </a:pPr>
            <a:r>
              <a:rPr lang="ko" sz="2400">
                <a:solidFill>
                  <a:schemeClr val="dk1"/>
                </a:solidFill>
                <a:latin typeface="Georgia"/>
                <a:ea typeface="Georgia"/>
                <a:cs typeface="Georgia"/>
                <a:sym typeface="Georgia"/>
              </a:rPr>
              <a:t>Data Preprocessing and Cleaning</a:t>
            </a:r>
            <a:endParaRPr sz="2400">
              <a:solidFill>
                <a:schemeClr val="dk1"/>
              </a:solidFill>
              <a:latin typeface="Georgia"/>
              <a:ea typeface="Georgia"/>
              <a:cs typeface="Georgia"/>
              <a:sym typeface="Georgia"/>
            </a:endParaRPr>
          </a:p>
          <a:p>
            <a:pPr indent="0" lvl="0" marL="457200" rtl="0" algn="l">
              <a:spcBef>
                <a:spcPts val="0"/>
              </a:spcBef>
              <a:spcAft>
                <a:spcPts val="0"/>
              </a:spcAft>
              <a:buNone/>
            </a:pPr>
            <a:r>
              <a:t/>
            </a:r>
            <a:endParaRPr sz="2400">
              <a:solidFill>
                <a:schemeClr val="dk1"/>
              </a:solidFill>
              <a:latin typeface="Georgia"/>
              <a:ea typeface="Georgia"/>
              <a:cs typeface="Georgia"/>
              <a:sym typeface="Georgia"/>
            </a:endParaRPr>
          </a:p>
          <a:p>
            <a:pPr indent="-381000" lvl="0" marL="457200" rtl="0" algn="l">
              <a:spcBef>
                <a:spcPts val="0"/>
              </a:spcBef>
              <a:spcAft>
                <a:spcPts val="0"/>
              </a:spcAft>
              <a:buClr>
                <a:schemeClr val="dk1"/>
              </a:buClr>
              <a:buSzPts val="2400"/>
              <a:buFont typeface="Georgia"/>
              <a:buChar char="●"/>
            </a:pPr>
            <a:r>
              <a:rPr lang="ko" sz="2400">
                <a:solidFill>
                  <a:schemeClr val="dk1"/>
                </a:solidFill>
                <a:latin typeface="Georgia"/>
                <a:ea typeface="Georgia"/>
                <a:cs typeface="Georgia"/>
                <a:sym typeface="Georgia"/>
              </a:rPr>
              <a:t>Sentiment Scoring with VADER</a:t>
            </a:r>
            <a:endParaRPr sz="2400">
              <a:solidFill>
                <a:schemeClr val="dk1"/>
              </a:solidFill>
              <a:latin typeface="Georgia"/>
              <a:ea typeface="Georgia"/>
              <a:cs typeface="Georgia"/>
              <a:sym typeface="Georgia"/>
            </a:endParaRPr>
          </a:p>
          <a:p>
            <a:pPr indent="0" lvl="0" marL="457200" rtl="0" algn="l">
              <a:spcBef>
                <a:spcPts val="0"/>
              </a:spcBef>
              <a:spcAft>
                <a:spcPts val="0"/>
              </a:spcAft>
              <a:buNone/>
            </a:pPr>
            <a:r>
              <a:t/>
            </a:r>
            <a:endParaRPr sz="2400">
              <a:solidFill>
                <a:schemeClr val="dk1"/>
              </a:solidFill>
              <a:latin typeface="Georgia"/>
              <a:ea typeface="Georgia"/>
              <a:cs typeface="Georgia"/>
              <a:sym typeface="Georgia"/>
            </a:endParaRPr>
          </a:p>
          <a:p>
            <a:pPr indent="-381000" lvl="0" marL="457200" rtl="0" algn="l">
              <a:spcBef>
                <a:spcPts val="0"/>
              </a:spcBef>
              <a:spcAft>
                <a:spcPts val="0"/>
              </a:spcAft>
              <a:buClr>
                <a:schemeClr val="dk1"/>
              </a:buClr>
              <a:buSzPts val="2400"/>
              <a:buFont typeface="Georgia"/>
              <a:buChar char="●"/>
            </a:pPr>
            <a:r>
              <a:rPr lang="ko" sz="2400">
                <a:solidFill>
                  <a:schemeClr val="dk1"/>
                </a:solidFill>
                <a:latin typeface="Georgia"/>
                <a:ea typeface="Georgia"/>
                <a:cs typeface="Georgia"/>
                <a:sym typeface="Georgia"/>
              </a:rPr>
              <a:t>TF-IDF Weighting and Sentiment Analysis</a:t>
            </a:r>
            <a:endParaRPr sz="2400">
              <a:solidFill>
                <a:schemeClr val="dk1"/>
              </a:solidFill>
              <a:latin typeface="Georgia"/>
              <a:ea typeface="Georgia"/>
              <a:cs typeface="Georgia"/>
              <a:sym typeface="Georgia"/>
            </a:endParaRPr>
          </a:p>
          <a:p>
            <a:pPr indent="0" lvl="0" marL="457200" rtl="0" algn="l">
              <a:spcBef>
                <a:spcPts val="0"/>
              </a:spcBef>
              <a:spcAft>
                <a:spcPts val="0"/>
              </a:spcAft>
              <a:buNone/>
            </a:pPr>
            <a:r>
              <a:t/>
            </a:r>
            <a:endParaRPr sz="2400">
              <a:solidFill>
                <a:schemeClr val="dk1"/>
              </a:solidFill>
              <a:latin typeface="Georgia"/>
              <a:ea typeface="Georgia"/>
              <a:cs typeface="Georgia"/>
              <a:sym typeface="Georgia"/>
            </a:endParaRPr>
          </a:p>
          <a:p>
            <a:pPr indent="-381000" lvl="0" marL="457200" rtl="0" algn="l">
              <a:spcBef>
                <a:spcPts val="0"/>
              </a:spcBef>
              <a:spcAft>
                <a:spcPts val="0"/>
              </a:spcAft>
              <a:buClr>
                <a:schemeClr val="dk1"/>
              </a:buClr>
              <a:buSzPts val="2400"/>
              <a:buFont typeface="Georgia"/>
              <a:buChar char="●"/>
            </a:pPr>
            <a:r>
              <a:rPr lang="ko" sz="2400">
                <a:solidFill>
                  <a:schemeClr val="dk1"/>
                </a:solidFill>
                <a:latin typeface="Georgia"/>
                <a:ea typeface="Georgia"/>
                <a:cs typeface="Georgia"/>
                <a:sym typeface="Georgia"/>
              </a:rPr>
              <a:t>Correlation Analysis and Visualization</a:t>
            </a:r>
            <a:endParaRPr sz="2400">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ctrTitle"/>
          </p:nvPr>
        </p:nvSpPr>
        <p:spPr>
          <a:xfrm>
            <a:off x="311700" y="400775"/>
            <a:ext cx="8520600" cy="4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ko" sz="2700">
                <a:latin typeface="Georgia"/>
                <a:ea typeface="Georgia"/>
                <a:cs typeface="Georgia"/>
                <a:sym typeface="Georgia"/>
              </a:rPr>
              <a:t>S</a:t>
            </a:r>
            <a:r>
              <a:rPr b="1" lang="ko" sz="2700">
                <a:latin typeface="Georgia"/>
                <a:ea typeface="Georgia"/>
                <a:cs typeface="Georgia"/>
                <a:sym typeface="Georgia"/>
              </a:rPr>
              <a:t>oftware &amp; Dataset for the project</a:t>
            </a:r>
            <a:endParaRPr b="1" sz="2700">
              <a:latin typeface="Georgia"/>
              <a:ea typeface="Georgia"/>
              <a:cs typeface="Georgia"/>
              <a:sym typeface="Georgia"/>
            </a:endParaRPr>
          </a:p>
        </p:txBody>
      </p:sp>
      <p:sp>
        <p:nvSpPr>
          <p:cNvPr id="106" name="Google Shape;106;p21"/>
          <p:cNvSpPr txBox="1"/>
          <p:nvPr>
            <p:ph idx="1" type="subTitle"/>
          </p:nvPr>
        </p:nvSpPr>
        <p:spPr>
          <a:xfrm>
            <a:off x="311700" y="1885075"/>
            <a:ext cx="8520600" cy="2627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Georgia"/>
              <a:buChar char="●"/>
            </a:pPr>
            <a:r>
              <a:rPr lang="ko" sz="1700">
                <a:solidFill>
                  <a:schemeClr val="dk1"/>
                </a:solidFill>
                <a:latin typeface="Georgia"/>
                <a:ea typeface="Georgia"/>
                <a:cs typeface="Georgia"/>
                <a:sym typeface="Georgia"/>
              </a:rPr>
              <a:t>Google Colab</a:t>
            </a:r>
            <a:endParaRPr sz="1700">
              <a:solidFill>
                <a:schemeClr val="dk1"/>
              </a:solidFill>
              <a:latin typeface="Georgia"/>
              <a:ea typeface="Georgia"/>
              <a:cs typeface="Georgia"/>
              <a:sym typeface="Georgia"/>
            </a:endParaRPr>
          </a:p>
          <a:p>
            <a:pPr indent="0" lvl="0" marL="0" rtl="0" algn="l">
              <a:spcBef>
                <a:spcPts val="0"/>
              </a:spcBef>
              <a:spcAft>
                <a:spcPts val="0"/>
              </a:spcAft>
              <a:buNone/>
            </a:pPr>
            <a:r>
              <a:t/>
            </a:r>
            <a:endParaRPr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ko" sz="1700">
                <a:solidFill>
                  <a:schemeClr val="dk1"/>
                </a:solidFill>
                <a:latin typeface="Georgia"/>
                <a:ea typeface="Georgia"/>
                <a:cs typeface="Georgia"/>
                <a:sym typeface="Georgia"/>
              </a:rPr>
              <a:t>The dataset was sourced from Kaggle</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ko" sz="1700">
                <a:solidFill>
                  <a:schemeClr val="dk1"/>
                </a:solidFill>
                <a:latin typeface="Georgia"/>
                <a:ea typeface="Georgia"/>
                <a:cs typeface="Georgia"/>
                <a:sym typeface="Georgia"/>
              </a:rPr>
              <a:t>The dataset comprises product reviews from Amazon, containing fields such as review text, date of review, product category, customer ratings.</a:t>
            </a:r>
            <a:endParaRPr sz="17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700">
              <a:solidFill>
                <a:schemeClr val="dk1"/>
              </a:solidFill>
              <a:latin typeface="Georgia"/>
              <a:ea typeface="Georgia"/>
              <a:cs typeface="Georgia"/>
              <a:sym typeface="Georgia"/>
            </a:endParaRPr>
          </a:p>
          <a:p>
            <a:pPr indent="-336550" lvl="0" marL="457200" rtl="0" algn="l">
              <a:spcBef>
                <a:spcPts val="0"/>
              </a:spcBef>
              <a:spcAft>
                <a:spcPts val="0"/>
              </a:spcAft>
              <a:buClr>
                <a:schemeClr val="dk1"/>
              </a:buClr>
              <a:buSzPts val="1700"/>
              <a:buFont typeface="Georgia"/>
              <a:buChar char="●"/>
            </a:pPr>
            <a:r>
              <a:rPr lang="ko" sz="1700">
                <a:solidFill>
                  <a:schemeClr val="dk1"/>
                </a:solidFill>
                <a:latin typeface="Georgia"/>
                <a:ea typeface="Georgia"/>
                <a:cs typeface="Georgia"/>
                <a:sym typeface="Georgia"/>
              </a:rPr>
              <a:t>This dataset served as the foundation for our sentiment analysis, allowing us to understand and interpret consumer sentiments and their correlation with product ratings.</a:t>
            </a:r>
            <a:endParaRPr sz="1700">
              <a:solidFill>
                <a:schemeClr val="dk1"/>
              </a:solidFill>
              <a:latin typeface="Georgia"/>
              <a:ea typeface="Georgia"/>
              <a:cs typeface="Georgia"/>
              <a:sym typeface="Georgia"/>
            </a:endParaRPr>
          </a:p>
          <a:p>
            <a:pPr indent="0" lvl="0" marL="0" rtl="0" algn="l">
              <a:spcBef>
                <a:spcPts val="0"/>
              </a:spcBef>
              <a:spcAft>
                <a:spcPts val="0"/>
              </a:spcAft>
              <a:buNone/>
            </a:pPr>
            <a:r>
              <a:t/>
            </a:r>
            <a:endParaRPr sz="1700">
              <a:solidFill>
                <a:schemeClr val="dk1"/>
              </a:solidFill>
              <a:latin typeface="Georgia"/>
              <a:ea typeface="Georgia"/>
              <a:cs typeface="Georgia"/>
              <a:sym typeface="Georgia"/>
            </a:endParaRPr>
          </a:p>
        </p:txBody>
      </p:sp>
      <p:pic>
        <p:nvPicPr>
          <p:cNvPr id="107" name="Google Shape;107;p21"/>
          <p:cNvPicPr preferRelativeResize="0"/>
          <p:nvPr/>
        </p:nvPicPr>
        <p:blipFill>
          <a:blip r:embed="rId4">
            <a:alphaModFix/>
          </a:blip>
          <a:stretch>
            <a:fillRect/>
          </a:stretch>
        </p:blipFill>
        <p:spPr>
          <a:xfrm>
            <a:off x="5060325" y="963025"/>
            <a:ext cx="3486150" cy="180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