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9" r:id="rId13"/>
    <p:sldId id="33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 선규" initials="윤선" lastIdx="2" clrIdx="0">
    <p:extLst>
      <p:ext uri="{19B8F6BF-5375-455C-9EA6-DF929625EA0E}">
        <p15:presenceInfo xmlns:p15="http://schemas.microsoft.com/office/powerpoint/2012/main" userId="3f8992bebd563e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FFFFFF"/>
    <a:srgbClr val="FFAFAF"/>
    <a:srgbClr val="FFCCCC"/>
    <a:srgbClr val="F3FFF3"/>
    <a:srgbClr val="FFFBFB"/>
    <a:srgbClr val="FEF8F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513" autoAdjust="0"/>
  </p:normalViewPr>
  <p:slideViewPr>
    <p:cSldViewPr snapToGrid="0">
      <p:cViewPr varScale="1">
        <p:scale>
          <a:sx n="110" d="100"/>
          <a:sy n="110" d="100"/>
        </p:scale>
        <p:origin x="630" y="78"/>
      </p:cViewPr>
      <p:guideLst/>
    </p:cSldViewPr>
  </p:slideViewPr>
  <p:outlineViewPr>
    <p:cViewPr>
      <p:scale>
        <a:sx n="33" d="100"/>
        <a:sy n="33" d="100"/>
      </p:scale>
      <p:origin x="0" y="-184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9C857-F538-42A1-BBB5-D82FACD55BBF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3C378-3254-465A-979B-A6D828297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57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3C378-3254-465A-979B-A6D8282979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051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3C378-3254-465A-979B-A6D82829795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280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3C378-3254-465A-979B-A6D82829795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89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3C378-3254-465A-979B-A6D8282979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410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3C378-3254-465A-979B-A6D8282979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175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3C378-3254-465A-979B-A6D82829795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647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3C378-3254-465A-979B-A6D82829795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058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3C378-3254-465A-979B-A6D82829795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116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3C378-3254-465A-979B-A6D82829795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393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3C378-3254-465A-979B-A6D82829795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331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3C378-3254-465A-979B-A6D82829795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6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E9117-6737-4FA3-9249-CAF4C2843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9CD44A-7392-4A31-98B8-F0EDD71C5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C8134-B347-4973-8FC7-7D532B63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134C-5C98-45AB-AB11-C40F95E19321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0AB9B-AEC2-4BD6-A0E1-FB31B1EE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61732-6C51-4969-8C6F-3630AB99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E727-16B4-4A58-891F-BC63432A0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73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ECFF-F3FF-4072-83C6-D8E51D18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4D4D77-6D71-4AC9-B938-C9C84F132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442967-45C0-44D4-B7CA-AA8A1441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134C-5C98-45AB-AB11-C40F95E19321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CAD7C-3AE5-4B04-9B12-4B9A0164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82C07B-8F5D-4077-92D7-0A0EE9FE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E727-16B4-4A58-891F-BC63432A0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4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7C700E-8A5C-4749-954E-7C5305348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73EAB8-9C97-4728-84E7-1D01A8EEA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6507EC-2705-40BA-9003-D4BE64B3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134C-5C98-45AB-AB11-C40F95E19321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A799E-8398-4BCC-9225-3A30FD61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C41AE-C8D9-4CE8-A863-0206A3C8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E727-16B4-4A58-891F-BC63432A0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39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DEE14-098F-4759-B131-D0C69A7C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9B74D-4287-4600-B5C7-6E0226168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79504-A573-44A0-B012-1F630242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134C-5C98-45AB-AB11-C40F95E19321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18358-C4E7-4DE1-956A-5DF44F78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3C29E-71DC-469E-9CE8-7E4148B6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E727-16B4-4A58-891F-BC63432A0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6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AEF99-8B0D-4EA9-AC95-68C1E0ED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AB54E8-8DDC-42FB-A905-15AE5962A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3E12B-D7D4-42BE-A660-8E0ADEE6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134C-5C98-45AB-AB11-C40F95E19321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AB45-53CB-4F61-B235-CE862183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2DCDE7-73DB-487C-AA18-DE33C74C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E727-16B4-4A58-891F-BC63432A0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02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65E39-AD8E-485C-8F66-F2F5616A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F43AF-7A0C-4FBA-80A0-25F611B2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AC9649-568E-4678-B61F-B68D249F3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B1F6A3-BC12-4004-B28F-4207CE0E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134C-5C98-45AB-AB11-C40F95E19321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66BACC-EF7C-4BBE-9BAF-4C66CAEC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3114CA-62DD-4D72-836A-EA278D9A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E727-16B4-4A58-891F-BC63432A0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65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0A7EC-0ADD-429D-BC8E-E507BB04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64035D-1CD6-4F0E-AC6B-0FE55354C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A5FC58-DE26-42EC-A559-DF7BD4984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E3FEEA-DF83-4312-86AE-762D26BEE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63C7EE-B536-4B37-B3BB-7C4F1BAE6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F42E73-D80E-4E29-87EF-25C0D507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134C-5C98-45AB-AB11-C40F95E19321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1200C4-F945-4E9A-B064-9AF0F1AC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830AAE-9060-42AC-94B6-8E6ADEF7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E727-16B4-4A58-891F-BC63432A0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0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6FFA1-E721-4AFE-B8D1-86BEC8614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FD62CB-3025-4629-8CD0-5760A97D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134C-5C98-45AB-AB11-C40F95E19321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D8D10-ED2A-4736-8930-70849C5D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763F0C-6AD5-4C25-B174-D8E7A39C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E727-16B4-4A58-891F-BC63432A0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84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51C2A0-EF61-4884-9F23-4B99D82B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134C-5C98-45AB-AB11-C40F95E19321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9A3472-639E-455C-BA8D-A872F5E4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5DBC1C-2ECB-43F5-A878-B63032C7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E727-16B4-4A58-891F-BC63432A0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7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2F671-AE10-46B2-B144-CE84E4E3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6F6523-E858-423F-9492-495F3AF9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7762C-2E12-4132-A252-D98EE3F3F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7F993D-CA41-4800-8DDC-49B0476B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134C-5C98-45AB-AB11-C40F95E19321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199539-4EE1-49D9-A4D5-6352176C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E0F82-AE50-4DE2-9769-85B8CC40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E727-16B4-4A58-891F-BC63432A0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96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7BA51-9A39-4192-AE3A-B2674D92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3637D6-A049-4FC7-AACE-351A1E2F4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E81EAA-9E32-44B3-B752-905A2D0FA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5C69C-339B-4121-9947-300C217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134C-5C98-45AB-AB11-C40F95E19321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3F9B26-7331-4401-91CE-BAA9796C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0F0A15-3461-4DBD-8CC4-F60C5569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E727-16B4-4A58-891F-BC63432A0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80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44A04C-9762-4726-9B54-1303E115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50E81-03CD-48AC-9B09-179E80F94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61036-D557-4562-9371-82243592E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134C-5C98-45AB-AB11-C40F95E19321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1AD5CA-DA2C-40C6-A9B1-E9AA7F943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B8CFD-EB82-4E26-A893-9E76107A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1E727-16B4-4A58-891F-BC63432A0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1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1B73F-A284-4BFE-B2D6-AA82EC977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chemeClr val="accent6">
                    <a:lumMod val="50000"/>
                  </a:schemeClr>
                </a:solidFill>
              </a:rPr>
              <a:t>MMORPG Prototype</a:t>
            </a:r>
            <a:br>
              <a:rPr lang="en-US" altLang="ko-KR" sz="66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ko-KR" sz="6600" i="1" dirty="0">
                <a:solidFill>
                  <a:schemeClr val="accent6">
                    <a:lumMod val="50000"/>
                  </a:schemeClr>
                </a:solidFill>
              </a:rPr>
              <a:t>game server</a:t>
            </a:r>
            <a:endParaRPr lang="ko-KR" altLang="en-US" sz="66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5FD61C-274B-4E14-A2B7-BAD21FC83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endParaRPr lang="en-US" altLang="ko-KR" sz="1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b="1" dirty="0"/>
              <a:t>2016182024	</a:t>
            </a:r>
            <a:r>
              <a:rPr lang="ko-KR" altLang="en-US" b="1" dirty="0"/>
              <a:t>윤 선 규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273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EC22CE86-7CB1-4326-9C64-B510905ABE2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41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/>
              <a:t>아이템</a:t>
            </a:r>
          </a:p>
        </p:txBody>
      </p:sp>
      <p:sp>
        <p:nvSpPr>
          <p:cNvPr id="30" name="Google Shape;163;p22">
            <a:extLst>
              <a:ext uri="{FF2B5EF4-FFF2-40B4-BE49-F238E27FC236}">
                <a16:creationId xmlns:a16="http://schemas.microsoft.com/office/drawing/2014/main" id="{6F4D2700-AFC9-57D8-F3EB-CBB7DF821F08}"/>
              </a:ext>
            </a:extLst>
          </p:cNvPr>
          <p:cNvSpPr txBox="1"/>
          <p:nvPr/>
        </p:nvSpPr>
        <p:spPr>
          <a:xfrm>
            <a:off x="107214" y="1576684"/>
            <a:ext cx="8183346" cy="132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아이템객체는 타입과 수량을 멤버로 가짐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아이템 사용</a:t>
            </a:r>
            <a:r>
              <a:rPr lang="en-US" altLang="ko-KR" b="1" dirty="0"/>
              <a:t>(</a:t>
            </a:r>
            <a:r>
              <a:rPr lang="ko-KR" altLang="en-US" b="1" dirty="0"/>
              <a:t>소비</a:t>
            </a:r>
            <a:r>
              <a:rPr lang="en-US" altLang="ko-KR" b="1" dirty="0"/>
              <a:t>/</a:t>
            </a:r>
            <a:r>
              <a:rPr lang="ko-KR" altLang="en-US" b="1" dirty="0"/>
              <a:t>창작</a:t>
            </a:r>
            <a:r>
              <a:rPr lang="en-US" altLang="ko-KR" b="1" dirty="0"/>
              <a:t>)</a:t>
            </a:r>
            <a:r>
              <a:rPr lang="ko-KR" altLang="en-US" b="1" dirty="0"/>
              <a:t>시</a:t>
            </a:r>
            <a:r>
              <a:rPr lang="en-US" altLang="ko-KR" b="1" dirty="0"/>
              <a:t> </a:t>
            </a:r>
            <a:r>
              <a:rPr lang="ko-KR" altLang="en-US" b="1" dirty="0"/>
              <a:t>아이템 효과 테이블에서 각 타입에 맞는 효과 발동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필요시 아이템 레벨 테이블에서 가져온 레벨사용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0790B5-466F-F2F8-DC70-53E57C8DA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4" y="2590683"/>
            <a:ext cx="7506748" cy="16766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C2EC6C-B6C6-40DF-FDA9-1B82CC5FD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9045" y="3334327"/>
            <a:ext cx="4315741" cy="34065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Google Shape;163;p22">
            <a:extLst>
              <a:ext uri="{FF2B5EF4-FFF2-40B4-BE49-F238E27FC236}">
                <a16:creationId xmlns:a16="http://schemas.microsoft.com/office/drawing/2014/main" id="{A2869303-9864-C068-C234-C46848884033}"/>
              </a:ext>
            </a:extLst>
          </p:cNvPr>
          <p:cNvSpPr txBox="1"/>
          <p:nvPr/>
        </p:nvSpPr>
        <p:spPr>
          <a:xfrm>
            <a:off x="8904851" y="2899954"/>
            <a:ext cx="2474349" cy="532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아이템 효과 테이블</a:t>
            </a:r>
            <a:endParaRPr lang="en-US" altLang="ko-KR" b="1" dirty="0"/>
          </a:p>
        </p:txBody>
      </p:sp>
      <p:sp>
        <p:nvSpPr>
          <p:cNvPr id="12" name="Google Shape;163;p22">
            <a:extLst>
              <a:ext uri="{FF2B5EF4-FFF2-40B4-BE49-F238E27FC236}">
                <a16:creationId xmlns:a16="http://schemas.microsoft.com/office/drawing/2014/main" id="{16D5EC01-4E43-F9E0-7377-0D1732C5F35F}"/>
              </a:ext>
            </a:extLst>
          </p:cNvPr>
          <p:cNvSpPr txBox="1"/>
          <p:nvPr/>
        </p:nvSpPr>
        <p:spPr>
          <a:xfrm>
            <a:off x="107214" y="4375963"/>
            <a:ext cx="8183346" cy="132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파생클래스들은 아래와 같다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사용시 개수 감소를 구분하는 소비아이템</a:t>
            </a:r>
            <a:r>
              <a:rPr lang="en-US" altLang="ko-KR" b="1" dirty="0"/>
              <a:t>, </a:t>
            </a:r>
            <a:r>
              <a:rPr lang="ko-KR" altLang="en-US" b="1" dirty="0"/>
              <a:t>장착아이템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위치정보를 추가한 </a:t>
            </a:r>
            <a:r>
              <a:rPr lang="ko-KR" altLang="en-US" b="1" dirty="0" err="1"/>
              <a:t>아이템인스턴스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</p:txBody>
      </p:sp>
      <p:sp>
        <p:nvSpPr>
          <p:cNvPr id="13" name="Google Shape;163;p22">
            <a:extLst>
              <a:ext uri="{FF2B5EF4-FFF2-40B4-BE49-F238E27FC236}">
                <a16:creationId xmlns:a16="http://schemas.microsoft.com/office/drawing/2014/main" id="{9DCD75A0-94D9-F2F4-9EB3-012294738910}"/>
              </a:ext>
            </a:extLst>
          </p:cNvPr>
          <p:cNvSpPr txBox="1"/>
          <p:nvPr/>
        </p:nvSpPr>
        <p:spPr>
          <a:xfrm>
            <a:off x="107214" y="5688304"/>
            <a:ext cx="8183346" cy="132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/>
              <a:t>기타관련클래스들은 아래와 같다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아이템객체를 관리하는 인벤토리 </a:t>
            </a:r>
            <a:r>
              <a:rPr lang="en-US" altLang="ko-KR" b="1" dirty="0"/>
              <a:t>(</a:t>
            </a:r>
            <a:r>
              <a:rPr lang="ko-KR" altLang="en-US" b="1" dirty="0"/>
              <a:t>플레이어객체의 멤버</a:t>
            </a:r>
            <a:r>
              <a:rPr lang="en-US" altLang="ko-KR" b="1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부위별로 아이템타입을 기록하는 장비상태클래스 </a:t>
            </a:r>
            <a:r>
              <a:rPr lang="en-US" altLang="ko-KR" b="1" dirty="0"/>
              <a:t>(</a:t>
            </a:r>
            <a:r>
              <a:rPr lang="ko-KR" altLang="en-US" b="1" dirty="0"/>
              <a:t>플레이어객체의 멤버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88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EC22CE86-7CB1-4326-9C64-B510905ABE2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41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/>
              <a:t>파티</a:t>
            </a:r>
          </a:p>
        </p:txBody>
      </p:sp>
      <p:sp>
        <p:nvSpPr>
          <p:cNvPr id="30" name="Google Shape;163;p22">
            <a:extLst>
              <a:ext uri="{FF2B5EF4-FFF2-40B4-BE49-F238E27FC236}">
                <a16:creationId xmlns:a16="http://schemas.microsoft.com/office/drawing/2014/main" id="{6F4D2700-AFC9-57D8-F3EB-CBB7DF821F08}"/>
              </a:ext>
            </a:extLst>
          </p:cNvPr>
          <p:cNvSpPr txBox="1"/>
          <p:nvPr/>
        </p:nvSpPr>
        <p:spPr>
          <a:xfrm>
            <a:off x="857762" y="1694954"/>
            <a:ext cx="5596900" cy="132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플레이어는 파티</a:t>
            </a:r>
            <a:r>
              <a:rPr lang="en-US" altLang="ko-KR" b="1" dirty="0"/>
              <a:t>Id</a:t>
            </a:r>
            <a:r>
              <a:rPr lang="ko-KR" altLang="en-US" b="1" dirty="0"/>
              <a:t>를 멤버로 가짐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체력</a:t>
            </a:r>
            <a:r>
              <a:rPr lang="en-US" altLang="ko-KR" b="1" dirty="0"/>
              <a:t>, </a:t>
            </a:r>
            <a:r>
              <a:rPr lang="ko-KR" altLang="en-US" b="1" dirty="0"/>
              <a:t>레벨 정보를 공유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사냥경험치를 나누어 가짐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DBD66A-2900-D5AD-D0E1-7DB9ABA5A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328" y="1576684"/>
            <a:ext cx="5134692" cy="5201376"/>
          </a:xfrm>
          <a:prstGeom prst="roundRect">
            <a:avLst>
              <a:gd name="adj" fmla="val 5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AA8CBE-2FD3-8FAF-50CF-ACAB1E882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62" y="4177372"/>
            <a:ext cx="2206661" cy="17032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EBED08-362C-EFA5-AC78-C1D638F83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6685" y="3442674"/>
            <a:ext cx="2333951" cy="10478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8316327-260F-2CF1-9EBC-2E4314F52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5738" y="4585031"/>
            <a:ext cx="2314898" cy="1295581"/>
          </a:xfrm>
          <a:prstGeom prst="rect">
            <a:avLst/>
          </a:prstGeom>
        </p:spPr>
      </p:pic>
      <p:sp>
        <p:nvSpPr>
          <p:cNvPr id="17" name="Google Shape;163;p22">
            <a:extLst>
              <a:ext uri="{FF2B5EF4-FFF2-40B4-BE49-F238E27FC236}">
                <a16:creationId xmlns:a16="http://schemas.microsoft.com/office/drawing/2014/main" id="{8CA331BD-B86D-6B7E-6E5F-C4D1E5409E93}"/>
              </a:ext>
            </a:extLst>
          </p:cNvPr>
          <p:cNvSpPr txBox="1"/>
          <p:nvPr/>
        </p:nvSpPr>
        <p:spPr>
          <a:xfrm>
            <a:off x="794116" y="3530482"/>
            <a:ext cx="2333951" cy="87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파티초대</a:t>
            </a:r>
            <a:r>
              <a:rPr lang="en-US" altLang="ko-KR" b="1" dirty="0"/>
              <a:t>, </a:t>
            </a:r>
            <a:r>
              <a:rPr lang="ko-KR" altLang="en-US" b="1" dirty="0"/>
              <a:t>수락</a:t>
            </a:r>
            <a:r>
              <a:rPr lang="en-US" altLang="ko-KR" b="1" dirty="0"/>
              <a:t>, </a:t>
            </a:r>
            <a:r>
              <a:rPr lang="ko-KR" altLang="en-US" b="1" dirty="0"/>
              <a:t>탈퇴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698252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EC22CE86-7CB1-4326-9C64-B510905ABE2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41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/>
              <a:t>클라이언트</a:t>
            </a:r>
          </a:p>
        </p:txBody>
      </p:sp>
      <p:sp>
        <p:nvSpPr>
          <p:cNvPr id="30" name="Google Shape;163;p22">
            <a:extLst>
              <a:ext uri="{FF2B5EF4-FFF2-40B4-BE49-F238E27FC236}">
                <a16:creationId xmlns:a16="http://schemas.microsoft.com/office/drawing/2014/main" id="{6F4D2700-AFC9-57D8-F3EB-CBB7DF821F08}"/>
              </a:ext>
            </a:extLst>
          </p:cNvPr>
          <p:cNvSpPr txBox="1"/>
          <p:nvPr/>
        </p:nvSpPr>
        <p:spPr>
          <a:xfrm>
            <a:off x="5551681" y="1639094"/>
            <a:ext cx="1528387" cy="1623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인벤토리</a:t>
            </a:r>
            <a:r>
              <a:rPr lang="en-US" altLang="ko-KR" b="1" dirty="0"/>
              <a:t> (I)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장비창</a:t>
            </a:r>
            <a:r>
              <a:rPr lang="ko-KR" altLang="en-US" b="1" dirty="0"/>
              <a:t> </a:t>
            </a:r>
            <a:r>
              <a:rPr lang="en-US" altLang="ko-KR" b="1" dirty="0"/>
              <a:t>(E)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스탯창</a:t>
            </a:r>
            <a:r>
              <a:rPr lang="ko-KR" altLang="en-US" b="1" dirty="0"/>
              <a:t> </a:t>
            </a:r>
            <a:r>
              <a:rPr lang="en-US" altLang="ko-KR" b="1" dirty="0"/>
              <a:t>(S)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파티창</a:t>
            </a:r>
            <a:r>
              <a:rPr lang="ko-KR" altLang="en-US" b="1" dirty="0"/>
              <a:t> </a:t>
            </a:r>
            <a:r>
              <a:rPr lang="en-US" altLang="ko-KR" b="1" dirty="0"/>
              <a:t>(P)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채팅 </a:t>
            </a:r>
            <a:r>
              <a:rPr lang="en-US" altLang="ko-KR" b="1" dirty="0"/>
              <a:t>(Enter)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6C8915-2C72-9375-B946-2AB3D34B7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48" y="1820726"/>
            <a:ext cx="4972744" cy="4925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1AFB1D-4E8E-AD57-D36C-48A9A6298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468" y="3262106"/>
            <a:ext cx="3490457" cy="34837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AA8CBE-2FD3-8FAF-50CF-ACAB1E882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2601" y="5120501"/>
            <a:ext cx="1981232" cy="1529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Google Shape;163;p22">
            <a:extLst>
              <a:ext uri="{FF2B5EF4-FFF2-40B4-BE49-F238E27FC236}">
                <a16:creationId xmlns:a16="http://schemas.microsoft.com/office/drawing/2014/main" id="{0FE63975-99ED-7C32-AD2F-06F491A0BE38}"/>
              </a:ext>
            </a:extLst>
          </p:cNvPr>
          <p:cNvSpPr txBox="1"/>
          <p:nvPr/>
        </p:nvSpPr>
        <p:spPr>
          <a:xfrm>
            <a:off x="7236281" y="1905703"/>
            <a:ext cx="2508101" cy="1623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공격 </a:t>
            </a:r>
            <a:r>
              <a:rPr lang="en-US" altLang="ko-KR" b="1" dirty="0"/>
              <a:t>(A)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아이템줍기</a:t>
            </a:r>
            <a:r>
              <a:rPr lang="ko-KR" altLang="en-US" b="1" dirty="0"/>
              <a:t> </a:t>
            </a:r>
            <a:r>
              <a:rPr lang="en-US" altLang="ko-KR" b="1" dirty="0"/>
              <a:t>(Z)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범위공격스킬</a:t>
            </a:r>
            <a:r>
              <a:rPr lang="ko-KR" altLang="en-US" b="1" dirty="0"/>
              <a:t> </a:t>
            </a:r>
            <a:r>
              <a:rPr lang="en-US" altLang="ko-KR" b="1" dirty="0"/>
              <a:t>(X)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공속버프스킬</a:t>
            </a:r>
            <a:r>
              <a:rPr lang="ko-KR" altLang="en-US" b="1" dirty="0"/>
              <a:t> </a:t>
            </a:r>
            <a:r>
              <a:rPr lang="en-US" altLang="ko-KR" b="1" dirty="0"/>
              <a:t>(C)</a:t>
            </a:r>
          </a:p>
        </p:txBody>
      </p:sp>
      <p:sp>
        <p:nvSpPr>
          <p:cNvPr id="19" name="Google Shape;163;p22">
            <a:extLst>
              <a:ext uri="{FF2B5EF4-FFF2-40B4-BE49-F238E27FC236}">
                <a16:creationId xmlns:a16="http://schemas.microsoft.com/office/drawing/2014/main" id="{E8E391E4-1C0A-830B-79BA-8EB95661A46D}"/>
              </a:ext>
            </a:extLst>
          </p:cNvPr>
          <p:cNvSpPr txBox="1"/>
          <p:nvPr/>
        </p:nvSpPr>
        <p:spPr>
          <a:xfrm>
            <a:off x="8992601" y="4530340"/>
            <a:ext cx="2903848" cy="1623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캐릭터 정보보기 </a:t>
            </a:r>
            <a:r>
              <a:rPr lang="en-US" altLang="ko-KR" b="1" dirty="0"/>
              <a:t>(</a:t>
            </a:r>
            <a:r>
              <a:rPr lang="ko-KR" altLang="en-US" b="1" dirty="0" err="1"/>
              <a:t>우클릭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2438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258C2342-C5C5-42B3-9EA9-DC98CF28B805}"/>
              </a:ext>
            </a:extLst>
          </p:cNvPr>
          <p:cNvSpPr txBox="1">
            <a:spLocks/>
          </p:cNvSpPr>
          <p:nvPr/>
        </p:nvSpPr>
        <p:spPr>
          <a:xfrm>
            <a:off x="-1" y="-98853"/>
            <a:ext cx="12191999" cy="681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b="1" dirty="0"/>
              <a:t>요구사항 수행도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4E4193-774A-4395-ADEF-34BD4B5A6311}"/>
              </a:ext>
            </a:extLst>
          </p:cNvPr>
          <p:cNvSpPr txBox="1"/>
          <p:nvPr/>
        </p:nvSpPr>
        <p:spPr>
          <a:xfrm>
            <a:off x="2064854" y="2385666"/>
            <a:ext cx="8062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			  = </a:t>
            </a:r>
            <a:r>
              <a:rPr lang="ko-KR" altLang="en-US" sz="2400" b="1" dirty="0"/>
              <a:t>추가요소 </a:t>
            </a:r>
            <a:r>
              <a:rPr lang="en-US" altLang="ko-KR" sz="2400" b="1" dirty="0"/>
              <a:t>=</a:t>
            </a:r>
          </a:p>
          <a:p>
            <a:endParaRPr lang="en-US" altLang="ko-KR" sz="2400" b="1" dirty="0"/>
          </a:p>
          <a:p>
            <a:pPr marL="342900" indent="-342900">
              <a:buFontTx/>
              <a:buChar char="-"/>
            </a:pPr>
            <a:r>
              <a:rPr lang="ko-KR" altLang="en-US" sz="2400" b="1" dirty="0"/>
              <a:t>파티시스템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상태표시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초대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수락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경험치 공유</a:t>
            </a:r>
            <a:r>
              <a:rPr lang="en-US" altLang="ko-KR" sz="2400" b="1" dirty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400" b="1" dirty="0"/>
              <a:t>아이템시스템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소모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개수누적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인벤토리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장비아이템</a:t>
            </a:r>
            <a:r>
              <a:rPr lang="en-US" altLang="ko-KR" sz="2400" b="1" dirty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400" b="1" dirty="0" err="1"/>
              <a:t>스킬시스템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범위공격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버프스킬</a:t>
            </a:r>
            <a:r>
              <a:rPr lang="en-US" altLang="ko-KR" sz="24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16591-799A-479D-9B0E-DD51D15E21EE}"/>
              </a:ext>
            </a:extLst>
          </p:cNvPr>
          <p:cNvSpPr txBox="1"/>
          <p:nvPr/>
        </p:nvSpPr>
        <p:spPr>
          <a:xfrm>
            <a:off x="2064854" y="1068426"/>
            <a:ext cx="8062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			  = </a:t>
            </a:r>
            <a:r>
              <a:rPr lang="ko-KR" altLang="en-US" sz="2400" b="1" dirty="0"/>
              <a:t>기본요소 </a:t>
            </a:r>
            <a:r>
              <a:rPr lang="en-US" altLang="ko-KR" sz="2400" b="1" dirty="0"/>
              <a:t>=</a:t>
            </a:r>
          </a:p>
          <a:p>
            <a:r>
              <a:rPr lang="en-US" altLang="ko-KR" sz="2400" b="1" dirty="0"/>
              <a:t>- </a:t>
            </a:r>
            <a:r>
              <a:rPr lang="ko-KR" altLang="en-US" sz="2400" b="1" dirty="0"/>
              <a:t>모두 구현</a:t>
            </a:r>
            <a:endParaRPr lang="en-US" altLang="ko-KR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945BA-28F7-408B-6755-ED69E3F87B0A}"/>
              </a:ext>
            </a:extLst>
          </p:cNvPr>
          <p:cNvSpPr txBox="1"/>
          <p:nvPr/>
        </p:nvSpPr>
        <p:spPr>
          <a:xfrm>
            <a:off x="2130168" y="4601997"/>
            <a:ext cx="8062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		      = </a:t>
            </a:r>
            <a:r>
              <a:rPr lang="ko-KR" altLang="en-US" sz="2400" b="1" dirty="0"/>
              <a:t>테스트프로그램 </a:t>
            </a:r>
            <a:r>
              <a:rPr lang="en-US" altLang="ko-KR" sz="2400" b="1" dirty="0"/>
              <a:t>=</a:t>
            </a:r>
          </a:p>
          <a:p>
            <a:endParaRPr lang="en-US" altLang="ko-KR" sz="2400" b="1" dirty="0"/>
          </a:p>
          <a:p>
            <a:pPr marL="342900" indent="-342900">
              <a:buFontTx/>
              <a:buChar char="-"/>
            </a:pPr>
            <a:r>
              <a:rPr lang="ko-KR" altLang="en-US" sz="2400" b="1" dirty="0"/>
              <a:t>이동시 </a:t>
            </a:r>
            <a:r>
              <a:rPr lang="en-US" altLang="ko-KR" sz="2400" b="1" dirty="0"/>
              <a:t>25% </a:t>
            </a:r>
            <a:r>
              <a:rPr lang="ko-KR" altLang="en-US" sz="2400" b="1" dirty="0"/>
              <a:t>확률로 일반공격 </a:t>
            </a:r>
            <a:endParaRPr lang="en-US" altLang="ko-KR" sz="2400" b="1" dirty="0"/>
          </a:p>
          <a:p>
            <a:pPr marL="342900" indent="-342900">
              <a:buFontTx/>
              <a:buChar char="-"/>
            </a:pPr>
            <a:r>
              <a:rPr lang="ko-KR" altLang="en-US" sz="2400" b="1" dirty="0"/>
              <a:t>이동시 </a:t>
            </a:r>
            <a:r>
              <a:rPr lang="en-US" altLang="ko-KR" sz="2400" b="1" dirty="0"/>
              <a:t>10% </a:t>
            </a:r>
            <a:r>
              <a:rPr lang="ko-KR" altLang="en-US" sz="2400" b="1" dirty="0"/>
              <a:t>확률로 아이템 줍기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범위공격스킬</a:t>
            </a:r>
            <a:r>
              <a:rPr lang="ko-KR" altLang="en-US" sz="2400" b="1" dirty="0"/>
              <a:t> 사용</a:t>
            </a:r>
            <a:endParaRPr lang="en-US" altLang="ko-KR" sz="2400" b="1" dirty="0"/>
          </a:p>
          <a:p>
            <a:pPr marL="342900" indent="-342900">
              <a:buFontTx/>
              <a:buChar char="-"/>
            </a:pPr>
            <a:r>
              <a:rPr lang="ko-KR" altLang="en-US" sz="2400" b="1" dirty="0"/>
              <a:t>파티초대 무조건 수락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30449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BC96E-279F-458B-A715-5A8937889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13" y="1725570"/>
            <a:ext cx="11755395" cy="506240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200" dirty="0"/>
              <a:t>게임 조작</a:t>
            </a:r>
            <a:endParaRPr lang="en-US" altLang="ko-KR" sz="32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200" dirty="0"/>
              <a:t>네트워킹</a:t>
            </a:r>
            <a:endParaRPr lang="en-US" altLang="ko-KR" sz="32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200" dirty="0"/>
              <a:t>프로토콜</a:t>
            </a:r>
            <a:endParaRPr lang="en-US" altLang="ko-KR" sz="32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200" dirty="0"/>
              <a:t>이벤트클래스</a:t>
            </a:r>
            <a:endParaRPr lang="en-US" altLang="ko-KR" sz="32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3200" dirty="0"/>
              <a:t>DB</a:t>
            </a:r>
            <a:r>
              <a:rPr lang="ko-KR" altLang="en-US" sz="3200" dirty="0"/>
              <a:t>클래스</a:t>
            </a:r>
            <a:endParaRPr lang="en-US" altLang="ko-KR" sz="32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200" dirty="0"/>
              <a:t>월드클래스</a:t>
            </a:r>
            <a:endParaRPr lang="en-US" altLang="ko-KR" sz="32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200" dirty="0"/>
              <a:t>캐릭터클래스</a:t>
            </a:r>
            <a:endParaRPr lang="en-US" altLang="ko-KR" sz="32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200" dirty="0"/>
              <a:t>아이템클래스</a:t>
            </a:r>
            <a:endParaRPr lang="en-US" altLang="ko-KR" sz="32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200" dirty="0"/>
              <a:t>파티시스템</a:t>
            </a:r>
            <a:endParaRPr lang="en-US" altLang="ko-KR" sz="32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200" dirty="0"/>
              <a:t>클라이언트</a:t>
            </a:r>
            <a:endParaRPr lang="en-US" altLang="ko-KR" sz="32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sz="32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7CD2996-11CF-407C-8B2E-D4A3587FAA3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4162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/>
              <a:t>목차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0E6282-7288-7F9D-0E0E-BEE6E26EF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200" y="1954940"/>
            <a:ext cx="4373498" cy="440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5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1;p22">
            <a:extLst>
              <a:ext uri="{FF2B5EF4-FFF2-40B4-BE49-F238E27FC236}">
                <a16:creationId xmlns:a16="http://schemas.microsoft.com/office/drawing/2014/main" id="{53FBF1D3-CA09-4483-A73B-01C9AB463D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60" r="1499"/>
          <a:stretch/>
        </p:blipFill>
        <p:spPr>
          <a:xfrm>
            <a:off x="1388320" y="2876634"/>
            <a:ext cx="6073324" cy="24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59;p22">
            <a:extLst>
              <a:ext uri="{FF2B5EF4-FFF2-40B4-BE49-F238E27FC236}">
                <a16:creationId xmlns:a16="http://schemas.microsoft.com/office/drawing/2014/main" id="{712BC3FC-931A-4E17-8044-1588114A7536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134001" y="4114681"/>
            <a:ext cx="412400" cy="3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제목 1">
            <a:extLst>
              <a:ext uri="{FF2B5EF4-FFF2-40B4-BE49-F238E27FC236}">
                <a16:creationId xmlns:a16="http://schemas.microsoft.com/office/drawing/2014/main" id="{EC22CE86-7CB1-4326-9C64-B510905ABE2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41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/>
              <a:t>게임 소개 </a:t>
            </a:r>
            <a:r>
              <a:rPr lang="en-US" altLang="ko-KR" b="1" dirty="0"/>
              <a:t>: </a:t>
            </a:r>
            <a:r>
              <a:rPr lang="ko-KR" altLang="en-US" b="1" dirty="0"/>
              <a:t>조작법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A1D83C-475F-4235-A190-C13B96249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9854" y="2937423"/>
            <a:ext cx="2641088" cy="3089817"/>
          </a:xfrm>
          <a:prstGeom prst="rect">
            <a:avLst/>
          </a:prstGeom>
        </p:spPr>
      </p:pic>
      <p:sp>
        <p:nvSpPr>
          <p:cNvPr id="31" name="Google Shape;163;p22">
            <a:extLst>
              <a:ext uri="{FF2B5EF4-FFF2-40B4-BE49-F238E27FC236}">
                <a16:creationId xmlns:a16="http://schemas.microsoft.com/office/drawing/2014/main" id="{642ED298-9B10-4E64-951E-B3C9D9A17B56}"/>
              </a:ext>
            </a:extLst>
          </p:cNvPr>
          <p:cNvSpPr txBox="1"/>
          <p:nvPr/>
        </p:nvSpPr>
        <p:spPr>
          <a:xfrm>
            <a:off x="1947176" y="5560468"/>
            <a:ext cx="2337376" cy="1235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 : </a:t>
            </a:r>
            <a:r>
              <a:rPr lang="ko-KR" altLang="en-US" b="1" dirty="0"/>
              <a:t>일반공격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Z : </a:t>
            </a:r>
            <a:r>
              <a:rPr lang="ko-KR" altLang="en-US" b="1" dirty="0"/>
              <a:t>아이템 줍기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X : </a:t>
            </a:r>
            <a:r>
              <a:rPr lang="ko-KR" altLang="en-US" b="1" dirty="0"/>
              <a:t>범위공격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b="1" dirty="0" err="1"/>
              <a:t>공격속도버프</a:t>
            </a:r>
            <a:endParaRPr b="1" dirty="0"/>
          </a:p>
        </p:txBody>
      </p:sp>
      <p:sp>
        <p:nvSpPr>
          <p:cNvPr id="36" name="Google Shape;163;p22">
            <a:extLst>
              <a:ext uri="{FF2B5EF4-FFF2-40B4-BE49-F238E27FC236}">
                <a16:creationId xmlns:a16="http://schemas.microsoft.com/office/drawing/2014/main" id="{1679FB27-D71E-4574-9712-E96321266291}"/>
              </a:ext>
            </a:extLst>
          </p:cNvPr>
          <p:cNvSpPr txBox="1"/>
          <p:nvPr/>
        </p:nvSpPr>
        <p:spPr>
          <a:xfrm>
            <a:off x="8236374" y="2557023"/>
            <a:ext cx="3156593" cy="87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/>
              <a:t>R Click</a:t>
            </a:r>
            <a:r>
              <a:rPr lang="ko" b="1" dirty="0"/>
              <a:t> :</a:t>
            </a:r>
            <a:r>
              <a:rPr lang="en-US" altLang="ko" b="1" dirty="0"/>
              <a:t> </a:t>
            </a:r>
            <a:r>
              <a:rPr lang="ko-KR" altLang="en-US" b="1" dirty="0"/>
              <a:t>캐릭터 선택 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(</a:t>
            </a:r>
            <a:r>
              <a:rPr lang="ko-KR" altLang="en-US" b="1" dirty="0"/>
              <a:t>정보 및 파티초대</a:t>
            </a:r>
            <a:r>
              <a:rPr lang="en-US" altLang="ko-KR" b="1" dirty="0"/>
              <a:t>)</a:t>
            </a:r>
            <a:endParaRPr b="1" dirty="0"/>
          </a:p>
        </p:txBody>
      </p:sp>
      <p:pic>
        <p:nvPicPr>
          <p:cNvPr id="38" name="Google Shape;152;p22">
            <a:extLst>
              <a:ext uri="{FF2B5EF4-FFF2-40B4-BE49-F238E27FC236}">
                <a16:creationId xmlns:a16="http://schemas.microsoft.com/office/drawing/2014/main" id="{4A061DD2-C31F-43B1-99FB-04CC138F02B5}"/>
              </a:ext>
            </a:extLst>
          </p:cNvPr>
          <p:cNvPicPr preferRelativeResize="0"/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6587428" y="5143633"/>
            <a:ext cx="412400" cy="169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153;p22">
            <a:extLst>
              <a:ext uri="{FF2B5EF4-FFF2-40B4-BE49-F238E27FC236}">
                <a16:creationId xmlns:a16="http://schemas.microsoft.com/office/drawing/2014/main" id="{0B48A4AC-49CD-429B-9C67-645C5BF0E5EE}"/>
              </a:ext>
            </a:extLst>
          </p:cNvPr>
          <p:cNvPicPr preferRelativeResize="0"/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7012182" y="4942359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54;p22">
            <a:extLst>
              <a:ext uri="{FF2B5EF4-FFF2-40B4-BE49-F238E27FC236}">
                <a16:creationId xmlns:a16="http://schemas.microsoft.com/office/drawing/2014/main" id="{33BE7FB3-A7B0-442A-B131-6B62450E5173}"/>
              </a:ext>
            </a:extLst>
          </p:cNvPr>
          <p:cNvPicPr preferRelativeResize="0"/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6168851" y="4932313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55;p22">
            <a:extLst>
              <a:ext uri="{FF2B5EF4-FFF2-40B4-BE49-F238E27FC236}">
                <a16:creationId xmlns:a16="http://schemas.microsoft.com/office/drawing/2014/main" id="{911710EF-B299-4C0E-AF86-5C9A234AEB68}"/>
              </a:ext>
            </a:extLst>
          </p:cNvPr>
          <p:cNvPicPr preferRelativeResize="0"/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6587428" y="4922991"/>
            <a:ext cx="412400" cy="22996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156;p22">
            <a:extLst>
              <a:ext uri="{FF2B5EF4-FFF2-40B4-BE49-F238E27FC236}">
                <a16:creationId xmlns:a16="http://schemas.microsoft.com/office/drawing/2014/main" id="{A276BF13-4402-4A84-A63D-D2DB99B127BE}"/>
              </a:ext>
            </a:extLst>
          </p:cNvPr>
          <p:cNvSpPr/>
          <p:nvPr/>
        </p:nvSpPr>
        <p:spPr>
          <a:xfrm flipH="1">
            <a:off x="6553094" y="5449274"/>
            <a:ext cx="169923" cy="46384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3" name="Google Shape;157;p22">
            <a:extLst>
              <a:ext uri="{FF2B5EF4-FFF2-40B4-BE49-F238E27FC236}">
                <a16:creationId xmlns:a16="http://schemas.microsoft.com/office/drawing/2014/main" id="{FBB6E6FF-9368-4407-8212-045744D37AD3}"/>
              </a:ext>
            </a:extLst>
          </p:cNvPr>
          <p:cNvSpPr txBox="1"/>
          <p:nvPr/>
        </p:nvSpPr>
        <p:spPr>
          <a:xfrm>
            <a:off x="5773987" y="5913120"/>
            <a:ext cx="2039281" cy="65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방향키</a:t>
            </a:r>
            <a:r>
              <a:rPr lang="en-US" altLang="ko-KR" b="1" dirty="0"/>
              <a:t> : </a:t>
            </a:r>
            <a:r>
              <a:rPr lang="ko-KR" altLang="en-US" b="1" dirty="0"/>
              <a:t>이동</a:t>
            </a:r>
            <a:endParaRPr lang="en-US" altLang="ko" b="1" dirty="0"/>
          </a:p>
        </p:txBody>
      </p:sp>
      <p:pic>
        <p:nvPicPr>
          <p:cNvPr id="51" name="Google Shape;153;p22">
            <a:extLst>
              <a:ext uri="{FF2B5EF4-FFF2-40B4-BE49-F238E27FC236}">
                <a16:creationId xmlns:a16="http://schemas.microsoft.com/office/drawing/2014/main" id="{AA3ED9DC-4490-49F9-9756-A52FAFD5F574}"/>
              </a:ext>
            </a:extLst>
          </p:cNvPr>
          <p:cNvPicPr preferRelativeResize="0"/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4949268" y="3719271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59;p22">
            <a:extLst>
              <a:ext uri="{FF2B5EF4-FFF2-40B4-BE49-F238E27FC236}">
                <a16:creationId xmlns:a16="http://schemas.microsoft.com/office/drawing/2014/main" id="{42E73D6C-1230-9940-5277-4D3E4B800183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340201" y="4528546"/>
            <a:ext cx="412400" cy="3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59;p22">
            <a:extLst>
              <a:ext uri="{FF2B5EF4-FFF2-40B4-BE49-F238E27FC236}">
                <a16:creationId xmlns:a16="http://schemas.microsoft.com/office/drawing/2014/main" id="{B43BCE6A-22E2-0460-C950-F533D36816FF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765780" y="4528546"/>
            <a:ext cx="412400" cy="3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59;p22">
            <a:extLst>
              <a:ext uri="{FF2B5EF4-FFF2-40B4-BE49-F238E27FC236}">
                <a16:creationId xmlns:a16="http://schemas.microsoft.com/office/drawing/2014/main" id="{92BA8B95-1100-2285-04C3-2DA1E59B3B3C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3181665" y="4528546"/>
            <a:ext cx="412400" cy="3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153;p22">
            <a:extLst>
              <a:ext uri="{FF2B5EF4-FFF2-40B4-BE49-F238E27FC236}">
                <a16:creationId xmlns:a16="http://schemas.microsoft.com/office/drawing/2014/main" id="{08DD1D5C-B945-E68F-41A1-F53EB8FDC034}"/>
              </a:ext>
            </a:extLst>
          </p:cNvPr>
          <p:cNvPicPr preferRelativeResize="0"/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2879682" y="3732215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153;p22">
            <a:extLst>
              <a:ext uri="{FF2B5EF4-FFF2-40B4-BE49-F238E27FC236}">
                <a16:creationId xmlns:a16="http://schemas.microsoft.com/office/drawing/2014/main" id="{756360AF-523D-0372-FAE7-1FF6EE2339C7}"/>
              </a:ext>
            </a:extLst>
          </p:cNvPr>
          <p:cNvPicPr preferRelativeResize="0"/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5773987" y="3732215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153;p22">
            <a:extLst>
              <a:ext uri="{FF2B5EF4-FFF2-40B4-BE49-F238E27FC236}">
                <a16:creationId xmlns:a16="http://schemas.microsoft.com/office/drawing/2014/main" id="{36224BA9-3B0A-1D36-23ED-29302CCEC7F4}"/>
              </a:ext>
            </a:extLst>
          </p:cNvPr>
          <p:cNvPicPr preferRelativeResize="0"/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2546401" y="4121933"/>
            <a:ext cx="412400" cy="3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56;p22">
            <a:extLst>
              <a:ext uri="{FF2B5EF4-FFF2-40B4-BE49-F238E27FC236}">
                <a16:creationId xmlns:a16="http://schemas.microsoft.com/office/drawing/2014/main" id="{EC693C31-34AC-4FFC-9589-389400BF8EBB}"/>
              </a:ext>
            </a:extLst>
          </p:cNvPr>
          <p:cNvSpPr/>
          <p:nvPr/>
        </p:nvSpPr>
        <p:spPr>
          <a:xfrm flipH="1">
            <a:off x="2871915" y="5037253"/>
            <a:ext cx="169923" cy="46384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7" name="Google Shape;156;p22">
            <a:extLst>
              <a:ext uri="{FF2B5EF4-FFF2-40B4-BE49-F238E27FC236}">
                <a16:creationId xmlns:a16="http://schemas.microsoft.com/office/drawing/2014/main" id="{B25D80BC-CCD1-FF8C-619C-FFAAFF895C87}"/>
              </a:ext>
            </a:extLst>
          </p:cNvPr>
          <p:cNvSpPr/>
          <p:nvPr/>
        </p:nvSpPr>
        <p:spPr>
          <a:xfrm rot="10800000" flipH="1">
            <a:off x="3085882" y="2557023"/>
            <a:ext cx="206200" cy="97789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52" name="Google Shape;163;p22">
            <a:extLst>
              <a:ext uri="{FF2B5EF4-FFF2-40B4-BE49-F238E27FC236}">
                <a16:creationId xmlns:a16="http://schemas.microsoft.com/office/drawing/2014/main" id="{428EC039-B194-BA4D-77CC-64720A674839}"/>
              </a:ext>
            </a:extLst>
          </p:cNvPr>
          <p:cNvSpPr txBox="1"/>
          <p:nvPr/>
        </p:nvSpPr>
        <p:spPr>
          <a:xfrm>
            <a:off x="3402789" y="1387611"/>
            <a:ext cx="2577398" cy="160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 : </a:t>
            </a:r>
            <a:r>
              <a:rPr lang="ko-KR" altLang="en-US" b="1" dirty="0" err="1"/>
              <a:t>인벤토리창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 : </a:t>
            </a:r>
            <a:r>
              <a:rPr lang="ko-KR" altLang="en-US" b="1" dirty="0" err="1"/>
              <a:t>장비창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 : </a:t>
            </a:r>
            <a:r>
              <a:rPr lang="ko-KR" altLang="en-US" b="1" dirty="0" err="1"/>
              <a:t>스텟</a:t>
            </a:r>
            <a:r>
              <a:rPr lang="en-US" altLang="ko-KR" b="1" dirty="0"/>
              <a:t>(</a:t>
            </a:r>
            <a:r>
              <a:rPr lang="ko-KR" altLang="en-US" b="1" dirty="0"/>
              <a:t>장비효과</a:t>
            </a:r>
            <a:r>
              <a:rPr lang="en-US" altLang="ko-KR" b="1" dirty="0"/>
              <a:t>)</a:t>
            </a:r>
            <a:r>
              <a:rPr lang="ko-KR" altLang="en-US" b="1" dirty="0"/>
              <a:t>창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P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파티정보창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Enter : </a:t>
            </a:r>
            <a:r>
              <a:rPr lang="ko-KR" altLang="en-US" b="1" dirty="0"/>
              <a:t>채팅</a:t>
            </a:r>
            <a:endParaRPr b="1" dirty="0"/>
          </a:p>
        </p:txBody>
      </p:sp>
      <p:pic>
        <p:nvPicPr>
          <p:cNvPr id="30" name="Google Shape;153;p22">
            <a:extLst>
              <a:ext uri="{FF2B5EF4-FFF2-40B4-BE49-F238E27FC236}">
                <a16:creationId xmlns:a16="http://schemas.microsoft.com/office/drawing/2014/main" id="{DAFE7C71-9916-8A2D-3BBA-849DC2371F47}"/>
              </a:ext>
            </a:extLst>
          </p:cNvPr>
          <p:cNvPicPr preferRelativeResize="0"/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6723016" y="4121933"/>
            <a:ext cx="701565" cy="38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28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EC22CE86-7CB1-4326-9C64-B510905ABE2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41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/>
              <a:t>네트워킹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830204-4AB9-1257-04C4-EE2A6B5F2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693" y="3452815"/>
            <a:ext cx="3161295" cy="11241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Google Shape;163;p22">
            <a:extLst>
              <a:ext uri="{FF2B5EF4-FFF2-40B4-BE49-F238E27FC236}">
                <a16:creationId xmlns:a16="http://schemas.microsoft.com/office/drawing/2014/main" id="{6F4D2700-AFC9-57D8-F3EB-CBB7DF821F08}"/>
              </a:ext>
            </a:extLst>
          </p:cNvPr>
          <p:cNvSpPr txBox="1"/>
          <p:nvPr/>
        </p:nvSpPr>
        <p:spPr>
          <a:xfrm>
            <a:off x="278632" y="1741672"/>
            <a:ext cx="7001734" cy="301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Recv</a:t>
            </a:r>
            <a:r>
              <a:rPr lang="ko-KR" altLang="en-US" b="1" dirty="0"/>
              <a:t> 패킷 재조립에 </a:t>
            </a:r>
            <a:r>
              <a:rPr lang="ko-KR" altLang="en-US" b="1" dirty="0" err="1"/>
              <a:t>링버퍼</a:t>
            </a:r>
            <a:r>
              <a:rPr lang="ko-KR" altLang="en-US" b="1" dirty="0"/>
              <a:t> 개념 적용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이전의 </a:t>
            </a:r>
            <a:r>
              <a:rPr lang="ko-KR" altLang="en-US" b="1" dirty="0" err="1"/>
              <a:t>플랫버퍼는</a:t>
            </a:r>
            <a:r>
              <a:rPr lang="ko-KR" altLang="en-US" b="1" dirty="0"/>
              <a:t> 매</a:t>
            </a:r>
            <a:r>
              <a:rPr lang="en-US" altLang="ko-KR" b="1" dirty="0" err="1"/>
              <a:t>recv</a:t>
            </a:r>
            <a:r>
              <a:rPr lang="ko-KR" altLang="en-US" b="1" dirty="0"/>
              <a:t>마다 </a:t>
            </a:r>
            <a:r>
              <a:rPr lang="en-US" altLang="ko-KR" b="1" dirty="0" err="1"/>
              <a:t>memmove</a:t>
            </a:r>
            <a:r>
              <a:rPr lang="ko-KR" altLang="en-US" b="1" dirty="0"/>
              <a:t>로 패킷을 </a:t>
            </a:r>
            <a:r>
              <a:rPr lang="ko-KR" altLang="en-US" b="1" dirty="0" err="1"/>
              <a:t>땡겨주어야</a:t>
            </a:r>
            <a:r>
              <a:rPr lang="ko-KR" altLang="en-US" b="1" dirty="0"/>
              <a:t> 하지만</a:t>
            </a:r>
            <a:r>
              <a:rPr lang="en-US" altLang="ko-KR" b="1" dirty="0"/>
              <a:t>, </a:t>
            </a:r>
            <a:r>
              <a:rPr lang="ko-KR" altLang="en-US" b="1" dirty="0" err="1"/>
              <a:t>링버퍼는</a:t>
            </a:r>
            <a:r>
              <a:rPr lang="ko-KR" altLang="en-US" b="1" dirty="0"/>
              <a:t> 패킷이 경계에 </a:t>
            </a:r>
            <a:r>
              <a:rPr lang="ko-KR" altLang="en-US" b="1" dirty="0" err="1"/>
              <a:t>걸칠때에만</a:t>
            </a:r>
            <a:r>
              <a:rPr lang="ko-KR" altLang="en-US" b="1" dirty="0"/>
              <a:t> </a:t>
            </a:r>
            <a:r>
              <a:rPr lang="en-US" altLang="ko-KR" b="1" dirty="0" err="1"/>
              <a:t>memcpy</a:t>
            </a:r>
            <a:r>
              <a:rPr lang="ko-KR" altLang="en-US" b="1" dirty="0"/>
              <a:t>로 복사함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단점은 분기가 추가된다는 점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성능상에 큰 차이는 보이지 않았으나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표절의혹을 피하기 위해 사용</a:t>
            </a:r>
            <a:endParaRPr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645119-B440-C8B1-FCF7-1903AC20B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308" y="2319692"/>
            <a:ext cx="4363807" cy="4382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E994DC7-C229-6859-B9F2-85088C292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927" y="4727007"/>
            <a:ext cx="4676062" cy="1975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576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EC22CE86-7CB1-4326-9C64-B510905ABE2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41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/>
              <a:t>프로토콜</a:t>
            </a:r>
          </a:p>
        </p:txBody>
      </p:sp>
      <p:sp>
        <p:nvSpPr>
          <p:cNvPr id="30" name="Google Shape;163;p22">
            <a:extLst>
              <a:ext uri="{FF2B5EF4-FFF2-40B4-BE49-F238E27FC236}">
                <a16:creationId xmlns:a16="http://schemas.microsoft.com/office/drawing/2014/main" id="{6F4D2700-AFC9-57D8-F3EB-CBB7DF821F08}"/>
              </a:ext>
            </a:extLst>
          </p:cNvPr>
          <p:cNvSpPr txBox="1"/>
          <p:nvPr/>
        </p:nvSpPr>
        <p:spPr>
          <a:xfrm>
            <a:off x="260127" y="1602509"/>
            <a:ext cx="6097130" cy="301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클라이언트에서는 </a:t>
            </a:r>
            <a:r>
              <a:rPr lang="en-US" b="1" dirty="0" err="1"/>
              <a:t>Cs_request</a:t>
            </a:r>
            <a:r>
              <a:rPr lang="ko-KR" altLang="en-US" b="1" dirty="0"/>
              <a:t> 패킷으로 </a:t>
            </a:r>
            <a:r>
              <a:rPr lang="en-US" altLang="ko-KR" b="1" dirty="0" err="1"/>
              <a:t>Sc_set</a:t>
            </a:r>
            <a:r>
              <a:rPr lang="en-US" altLang="ko-KR" b="1" dirty="0"/>
              <a:t> </a:t>
            </a:r>
            <a:r>
              <a:rPr lang="ko-KR" altLang="en-US" b="1" dirty="0"/>
              <a:t>패킷을  요청하는 </a:t>
            </a:r>
            <a:r>
              <a:rPr lang="en-US" altLang="ko-KR" b="1" dirty="0"/>
              <a:t>REPLICATE </a:t>
            </a:r>
            <a:r>
              <a:rPr lang="ko-KR" altLang="en-US" b="1" dirty="0" err="1"/>
              <a:t>게터를</a:t>
            </a:r>
            <a:r>
              <a:rPr lang="ko-KR" altLang="en-US" b="1" dirty="0"/>
              <a:t> 사용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새로운 캐릭터를 클라이언트에 추가 할 때</a:t>
            </a:r>
            <a:r>
              <a:rPr lang="en-US" altLang="ko-KR" b="1" dirty="0"/>
              <a:t>, </a:t>
            </a:r>
            <a:r>
              <a:rPr lang="ko-KR" altLang="en-US" b="1" dirty="0"/>
              <a:t>당장 필요하지 않은 정보를 미리 전달 해 주지 않아도 된다</a:t>
            </a:r>
            <a:r>
              <a:rPr lang="en-US" altLang="ko-KR" b="1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클라에서의</a:t>
            </a:r>
            <a:r>
              <a:rPr lang="ko-KR" altLang="en-US" b="1" dirty="0"/>
              <a:t> 캐릭터들은 </a:t>
            </a:r>
            <a:r>
              <a:rPr lang="en-US" altLang="ko-KR" b="1" dirty="0" err="1"/>
              <a:t>unorderd_map</a:t>
            </a:r>
            <a:r>
              <a:rPr lang="en-US" altLang="ko-KR" b="1" dirty="0"/>
              <a:t> </a:t>
            </a:r>
            <a:r>
              <a:rPr lang="ko-KR" altLang="en-US" b="1" dirty="0"/>
              <a:t>으로 구현하여 </a:t>
            </a:r>
            <a:r>
              <a:rPr lang="en-US" altLang="ko-KR" b="1" dirty="0"/>
              <a:t>Add object </a:t>
            </a:r>
            <a:r>
              <a:rPr lang="ko-KR" altLang="en-US" b="1" dirty="0"/>
              <a:t>패킷이 필요 없다</a:t>
            </a:r>
            <a:r>
              <a:rPr lang="en-US" altLang="ko-KR" b="1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C2A99D-BC22-F363-B21C-175B271BA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190" y="1602509"/>
            <a:ext cx="2686425" cy="50596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D9CCAC-E4A5-96C9-12C1-ED2435694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994" y="1602509"/>
            <a:ext cx="2588642" cy="50596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CDCF19-CABD-DEC2-3EA8-982B94820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23" y="3429000"/>
            <a:ext cx="4488377" cy="32306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8D6AFC6-2CD9-F0C8-849A-47D63FB966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263" y="5220699"/>
            <a:ext cx="2582738" cy="1531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257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EC22CE86-7CB1-4326-9C64-B510905ABE2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41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/>
              <a:t>이벤트매니저</a:t>
            </a:r>
          </a:p>
        </p:txBody>
      </p:sp>
      <p:sp>
        <p:nvSpPr>
          <p:cNvPr id="30" name="Google Shape;163;p22">
            <a:extLst>
              <a:ext uri="{FF2B5EF4-FFF2-40B4-BE49-F238E27FC236}">
                <a16:creationId xmlns:a16="http://schemas.microsoft.com/office/drawing/2014/main" id="{6F4D2700-AFC9-57D8-F3EB-CBB7DF821F08}"/>
              </a:ext>
            </a:extLst>
          </p:cNvPr>
          <p:cNvSpPr txBox="1"/>
          <p:nvPr/>
        </p:nvSpPr>
        <p:spPr>
          <a:xfrm>
            <a:off x="260127" y="1602509"/>
            <a:ext cx="6128452" cy="301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람다객체와 실행시간을 가진 이벤트객체를 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멀티쓰레드</a:t>
            </a:r>
            <a:r>
              <a:rPr lang="ko-KR" altLang="en-US" b="1" dirty="0"/>
              <a:t> 우선순위 큐에 담아 관리</a:t>
            </a:r>
            <a:r>
              <a:rPr lang="en-US" altLang="ko-KR" b="1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D1F37B-7249-D06C-F83F-CEFE62952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4" y="2421556"/>
            <a:ext cx="6051787" cy="30132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B5E4E3-2422-77E4-E13E-50B167B4B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579" y="1602509"/>
            <a:ext cx="3879273" cy="10827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5C3F04-89B9-6B64-0599-F1C0186E8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579" y="2802348"/>
            <a:ext cx="5047318" cy="1253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FC3EB7A-4959-7E86-0841-E4946D023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1266" y="4704559"/>
            <a:ext cx="4334480" cy="16212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7CE8EC2-1494-3B2E-5245-E85F0E1D4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7657" y="6414695"/>
            <a:ext cx="6087325" cy="285790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Google Shape;163;p22">
            <a:extLst>
              <a:ext uri="{FF2B5EF4-FFF2-40B4-BE49-F238E27FC236}">
                <a16:creationId xmlns:a16="http://schemas.microsoft.com/office/drawing/2014/main" id="{D3EC7C11-8A53-1CAC-68FC-44EE89481D81}"/>
              </a:ext>
            </a:extLst>
          </p:cNvPr>
          <p:cNvSpPr txBox="1"/>
          <p:nvPr/>
        </p:nvSpPr>
        <p:spPr>
          <a:xfrm>
            <a:off x="6638133" y="4694927"/>
            <a:ext cx="1313321" cy="125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/>
              <a:t>사용</a:t>
            </a:r>
            <a:r>
              <a:rPr lang="en-US" altLang="ko-KR" b="1" dirty="0"/>
              <a:t> </a:t>
            </a:r>
            <a:r>
              <a:rPr lang="ko-KR" altLang="en-US" b="1" dirty="0"/>
              <a:t>예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1665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EC22CE86-7CB1-4326-9C64-B510905ABE2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41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/>
              <a:t>데이터 베이스 매니저</a:t>
            </a:r>
          </a:p>
        </p:txBody>
      </p:sp>
      <p:sp>
        <p:nvSpPr>
          <p:cNvPr id="30" name="Google Shape;163;p22">
            <a:extLst>
              <a:ext uri="{FF2B5EF4-FFF2-40B4-BE49-F238E27FC236}">
                <a16:creationId xmlns:a16="http://schemas.microsoft.com/office/drawing/2014/main" id="{6F4D2700-AFC9-57D8-F3EB-CBB7DF821F08}"/>
              </a:ext>
            </a:extLst>
          </p:cNvPr>
          <p:cNvSpPr txBox="1"/>
          <p:nvPr/>
        </p:nvSpPr>
        <p:spPr>
          <a:xfrm>
            <a:off x="103374" y="1479116"/>
            <a:ext cx="5896832" cy="301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(</a:t>
            </a:r>
            <a:r>
              <a:rPr lang="ko-KR" altLang="en-US" b="1" dirty="0" err="1"/>
              <a:t>쿼리문</a:t>
            </a:r>
            <a:r>
              <a:rPr lang="en-US" altLang="ko-KR" b="1" dirty="0"/>
              <a:t>)</a:t>
            </a:r>
            <a:r>
              <a:rPr lang="ko-KR" altLang="en-US" b="1" dirty="0"/>
              <a:t>과 </a:t>
            </a:r>
            <a:r>
              <a:rPr lang="en-US" altLang="ko-KR" b="1" dirty="0"/>
              <a:t>(</a:t>
            </a:r>
            <a:r>
              <a:rPr lang="ko-KR" altLang="en-US" b="1" dirty="0" err="1"/>
              <a:t>셀렉트</a:t>
            </a:r>
            <a:r>
              <a:rPr lang="ko-KR" altLang="en-US" b="1" dirty="0"/>
              <a:t> 결과를 담을 </a:t>
            </a:r>
            <a:r>
              <a:rPr lang="ko-KR" altLang="en-US" b="1" dirty="0" err="1"/>
              <a:t>타겟들</a:t>
            </a:r>
            <a:r>
              <a:rPr lang="en-US" altLang="ko-KR" b="1" dirty="0"/>
              <a:t>), </a:t>
            </a:r>
            <a:r>
              <a:rPr lang="ko-KR" altLang="en-US" b="1" dirty="0"/>
              <a:t>그 </a:t>
            </a:r>
            <a:r>
              <a:rPr lang="ko-KR" altLang="en-US" b="1" dirty="0" err="1"/>
              <a:t>타겟들을</a:t>
            </a:r>
            <a:r>
              <a:rPr lang="ko-KR" altLang="en-US" b="1" dirty="0"/>
              <a:t> 인자로 받아 실행되는 </a:t>
            </a:r>
            <a:r>
              <a:rPr lang="en-US" altLang="ko-KR" b="1" dirty="0"/>
              <a:t>(</a:t>
            </a:r>
            <a:r>
              <a:rPr lang="ko-KR" altLang="en-US" b="1" dirty="0"/>
              <a:t>쿼리종료함수객체</a:t>
            </a:r>
            <a:r>
              <a:rPr lang="en-US" altLang="ko-KR" b="1" dirty="0"/>
              <a:t>) </a:t>
            </a:r>
            <a:r>
              <a:rPr lang="ko-KR" altLang="en-US" b="1" dirty="0"/>
              <a:t>로 이루어진 쿼리요청객체를 이벤트매니저와 같은 구조로 처리</a:t>
            </a:r>
            <a:endParaRPr lang="en-US" altLang="ko-KR" b="1" dirty="0"/>
          </a:p>
        </p:txBody>
      </p:sp>
      <p:sp>
        <p:nvSpPr>
          <p:cNvPr id="18" name="Google Shape;163;p22">
            <a:extLst>
              <a:ext uri="{FF2B5EF4-FFF2-40B4-BE49-F238E27FC236}">
                <a16:creationId xmlns:a16="http://schemas.microsoft.com/office/drawing/2014/main" id="{D3EC7C11-8A53-1CAC-68FC-44EE89481D81}"/>
              </a:ext>
            </a:extLst>
          </p:cNvPr>
          <p:cNvSpPr txBox="1"/>
          <p:nvPr/>
        </p:nvSpPr>
        <p:spPr>
          <a:xfrm>
            <a:off x="7891698" y="4073008"/>
            <a:ext cx="1313321" cy="125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사용</a:t>
            </a:r>
            <a:r>
              <a:rPr lang="en-US" altLang="ko-KR" b="1" dirty="0"/>
              <a:t> </a:t>
            </a:r>
            <a:r>
              <a:rPr lang="ko-KR" altLang="en-US" b="1" dirty="0"/>
              <a:t>예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BF8DE8-28C3-FA03-2F8C-432566EF2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698" y="2171870"/>
            <a:ext cx="3581900" cy="1457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CF769C-A488-6E95-43D9-F4C1A838F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06" y="2900634"/>
            <a:ext cx="4783068" cy="3667193"/>
          </a:xfrm>
          <a:prstGeom prst="roundRect">
            <a:avLst>
              <a:gd name="adj" fmla="val 28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3651F3-AB74-3211-6878-B8BD83DA5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698" y="4529817"/>
            <a:ext cx="4022757" cy="2180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Google Shape;163;p22">
            <a:extLst>
              <a:ext uri="{FF2B5EF4-FFF2-40B4-BE49-F238E27FC236}">
                <a16:creationId xmlns:a16="http://schemas.microsoft.com/office/drawing/2014/main" id="{5E73B125-A3D7-8A6D-9F5C-5E2B294BEEF6}"/>
              </a:ext>
            </a:extLst>
          </p:cNvPr>
          <p:cNvSpPr txBox="1"/>
          <p:nvPr/>
        </p:nvSpPr>
        <p:spPr>
          <a:xfrm>
            <a:off x="7891698" y="1687673"/>
            <a:ext cx="3346553" cy="2003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/>
              <a:t>쿼리요청 객체</a:t>
            </a:r>
            <a:endParaRPr lang="en-US" altLang="ko-KR" b="1" dirty="0"/>
          </a:p>
        </p:txBody>
      </p:sp>
      <p:sp>
        <p:nvSpPr>
          <p:cNvPr id="17" name="Google Shape;163;p22">
            <a:extLst>
              <a:ext uri="{FF2B5EF4-FFF2-40B4-BE49-F238E27FC236}">
                <a16:creationId xmlns:a16="http://schemas.microsoft.com/office/drawing/2014/main" id="{2BFF3BCB-6C02-CC87-9945-B5572FD5EAF7}"/>
              </a:ext>
            </a:extLst>
          </p:cNvPr>
          <p:cNvSpPr txBox="1"/>
          <p:nvPr/>
        </p:nvSpPr>
        <p:spPr>
          <a:xfrm>
            <a:off x="361018" y="2525552"/>
            <a:ext cx="3346553" cy="2003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쿼리실행</a:t>
            </a:r>
            <a:endParaRPr lang="en-US" altLang="ko-KR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A428CF-CC50-7B2B-E1DD-3C79E5AB8A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6981" y="4010678"/>
            <a:ext cx="4416330" cy="26312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7154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EC22CE86-7CB1-4326-9C64-B510905ABE2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41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/>
              <a:t>월드 매니저</a:t>
            </a:r>
          </a:p>
        </p:txBody>
      </p:sp>
      <p:sp>
        <p:nvSpPr>
          <p:cNvPr id="30" name="Google Shape;163;p22">
            <a:extLst>
              <a:ext uri="{FF2B5EF4-FFF2-40B4-BE49-F238E27FC236}">
                <a16:creationId xmlns:a16="http://schemas.microsoft.com/office/drawing/2014/main" id="{6F4D2700-AFC9-57D8-F3EB-CBB7DF821F08}"/>
              </a:ext>
            </a:extLst>
          </p:cNvPr>
          <p:cNvSpPr txBox="1"/>
          <p:nvPr/>
        </p:nvSpPr>
        <p:spPr>
          <a:xfrm>
            <a:off x="355922" y="2132571"/>
            <a:ext cx="5470111" cy="301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월드를 섹터로 구분</a:t>
            </a:r>
            <a:r>
              <a:rPr lang="en-US" altLang="ko-KR" b="1" dirty="0"/>
              <a:t>, </a:t>
            </a:r>
            <a:r>
              <a:rPr lang="ko-KR" altLang="en-US" b="1" dirty="0"/>
              <a:t>캐릭터들의 상호작용이 가까운</a:t>
            </a:r>
            <a:r>
              <a:rPr lang="en-US" altLang="ko-KR" b="1" dirty="0"/>
              <a:t>4</a:t>
            </a:r>
            <a:r>
              <a:rPr lang="ko-KR" altLang="en-US" b="1" dirty="0"/>
              <a:t>개 섹터 내에서 이루어지도록 하여 성능개선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리드</a:t>
            </a:r>
            <a:r>
              <a:rPr lang="en-US" altLang="ko-KR" b="1" dirty="0"/>
              <a:t>/</a:t>
            </a:r>
            <a:r>
              <a:rPr lang="ko-KR" altLang="en-US" b="1" dirty="0"/>
              <a:t>라이트 </a:t>
            </a:r>
            <a:r>
              <a:rPr lang="ko-KR" altLang="en-US" b="1" dirty="0" err="1"/>
              <a:t>락을</a:t>
            </a:r>
            <a:r>
              <a:rPr lang="ko-KR" altLang="en-US" b="1" dirty="0"/>
              <a:t> 통해 데이터 레이스 방지 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3C1ADF-DF0B-F6A3-8C4D-334130674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94" y="1780835"/>
            <a:ext cx="4954533" cy="4229662"/>
          </a:xfrm>
          <a:prstGeom prst="roundRect">
            <a:avLst>
              <a:gd name="adj" fmla="val 43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03BBE2-00D0-8297-0A32-4DE2E0397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11" y="3429000"/>
            <a:ext cx="6167768" cy="2581497"/>
          </a:xfrm>
          <a:prstGeom prst="roundRect">
            <a:avLst>
              <a:gd name="adj" fmla="val 644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4350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EC22CE86-7CB1-4326-9C64-B510905ABE2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41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/>
              <a:t>캐릭터 매니저</a:t>
            </a:r>
          </a:p>
        </p:txBody>
      </p:sp>
      <p:sp>
        <p:nvSpPr>
          <p:cNvPr id="30" name="Google Shape;163;p22">
            <a:extLst>
              <a:ext uri="{FF2B5EF4-FFF2-40B4-BE49-F238E27FC236}">
                <a16:creationId xmlns:a16="http://schemas.microsoft.com/office/drawing/2014/main" id="{6F4D2700-AFC9-57D8-F3EB-CBB7DF821F08}"/>
              </a:ext>
            </a:extLst>
          </p:cNvPr>
          <p:cNvSpPr txBox="1"/>
          <p:nvPr/>
        </p:nvSpPr>
        <p:spPr>
          <a:xfrm>
            <a:off x="384304" y="1542830"/>
            <a:ext cx="7200862" cy="301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모든 캐릭터와 장애물을 관리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몬스터는 </a:t>
            </a:r>
            <a:r>
              <a:rPr lang="en-US" altLang="ko-KR" b="1" dirty="0" err="1"/>
              <a:t>MovementType</a:t>
            </a:r>
            <a:r>
              <a:rPr lang="ko-KR" altLang="en-US" b="1" dirty="0"/>
              <a:t>과 </a:t>
            </a:r>
            <a:r>
              <a:rPr lang="en-US" altLang="ko-KR" b="1" dirty="0" err="1"/>
              <a:t>AggressiveType</a:t>
            </a:r>
            <a:r>
              <a:rPr lang="en-US" altLang="ko-KR" b="1" dirty="0"/>
              <a:t> </a:t>
            </a:r>
            <a:r>
              <a:rPr lang="ko-KR" altLang="en-US" b="1" dirty="0"/>
              <a:t>으로 종류가 구분됨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몬스터 스크립트는 상태기계로 만들었음 </a:t>
            </a:r>
            <a:r>
              <a:rPr lang="en-US" altLang="ko-KR" b="1" dirty="0"/>
              <a:t>Move </a:t>
            </a:r>
            <a:r>
              <a:rPr lang="ko-KR" altLang="en-US" b="1" dirty="0"/>
              <a:t>함수는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err="1"/>
              <a:t>MovementType</a:t>
            </a:r>
            <a:r>
              <a:rPr lang="en-US" altLang="ko-KR" b="1" dirty="0"/>
              <a:t> </a:t>
            </a:r>
            <a:r>
              <a:rPr lang="ko-KR" altLang="en-US" b="1" dirty="0"/>
              <a:t>에 따라 다름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시야내 플레이어 발견 이벤트의 구현은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err="1"/>
              <a:t>AggressiveType</a:t>
            </a:r>
            <a:r>
              <a:rPr lang="en-US" altLang="ko-KR" b="1" dirty="0"/>
              <a:t> </a:t>
            </a:r>
            <a:r>
              <a:rPr lang="ko-KR" altLang="en-US" b="1" dirty="0"/>
              <a:t>에 따라 다름</a:t>
            </a:r>
            <a:r>
              <a:rPr lang="en-US" altLang="ko-KR" b="1" dirty="0"/>
              <a:t>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E0B0E0-CE98-80A6-17AB-7CF6F592D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25" y="2983345"/>
            <a:ext cx="2355483" cy="38746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9030C4-7DC4-5B9F-4374-A3782E354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24" y="3305087"/>
            <a:ext cx="1605911" cy="3477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FA4D35-A294-36FA-09DC-FF6EBEBF6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7793" y="2251691"/>
            <a:ext cx="5162801" cy="7316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2E938A-F4C8-2906-EA6F-D99B116AA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390" y="3018320"/>
            <a:ext cx="5365609" cy="3804704"/>
          </a:xfrm>
          <a:prstGeom prst="roundRect">
            <a:avLst>
              <a:gd name="adj" fmla="val 537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8543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7675</TotalTime>
  <Words>470</Words>
  <Application>Microsoft Office PowerPoint</Application>
  <PresentationFormat>와이드스크린</PresentationFormat>
  <Paragraphs>112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MMORPG Prototype game server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BBB Be Back Bro</dc:title>
  <dc:creator>윤 선규</dc:creator>
  <cp:lastModifiedBy>윤 선규</cp:lastModifiedBy>
  <cp:revision>1274</cp:revision>
  <dcterms:created xsi:type="dcterms:W3CDTF">2021-09-18T08:51:36Z</dcterms:created>
  <dcterms:modified xsi:type="dcterms:W3CDTF">2022-06-19T13:23:51Z</dcterms:modified>
</cp:coreProperties>
</file>