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78" r:id="rId4"/>
    <p:sldId id="270" r:id="rId5"/>
    <p:sldId id="271" r:id="rId6"/>
    <p:sldId id="274" r:id="rId7"/>
    <p:sldId id="275" r:id="rId8"/>
    <p:sldId id="276" r:id="rId9"/>
    <p:sldId id="277" r:id="rId10"/>
    <p:sldId id="279" r:id="rId11"/>
  </p:sldIdLst>
  <p:sldSz cx="9144000" cy="6858000" type="screen4x3"/>
  <p:notesSz cx="6794500" cy="9931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8E"/>
    <a:srgbClr val="005BAB"/>
    <a:srgbClr val="FF0037"/>
    <a:srgbClr val="634D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1" autoAdjust="0"/>
    <p:restoredTop sz="90929"/>
  </p:normalViewPr>
  <p:slideViewPr>
    <p:cSldViewPr>
      <p:cViewPr>
        <p:scale>
          <a:sx n="100" d="100"/>
          <a:sy n="100" d="100"/>
        </p:scale>
        <p:origin x="-270" y="11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90898C54-BCE5-407D-BE5A-124C69ABC6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455EE9FD-C9F9-46D4-B201-E0959A402B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428625" y="6000750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/>
          </a:p>
        </p:txBody>
      </p:sp>
      <p:pic>
        <p:nvPicPr>
          <p:cNvPr id="5" name="Picture 5" descr="UPLan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6072188"/>
            <a:ext cx="19288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054BF-6541-4231-8DD8-9AFE158678A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428625" y="6000750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/>
          </a:p>
        </p:txBody>
      </p:sp>
      <p:pic>
        <p:nvPicPr>
          <p:cNvPr id="5" name="Picture 5" descr="UPLan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6072188"/>
            <a:ext cx="19288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9B8AF-2B7C-4FAF-8A8A-7AAF3DEC38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428625" y="6000750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/>
          </a:p>
        </p:txBody>
      </p:sp>
      <p:pic>
        <p:nvPicPr>
          <p:cNvPr id="5" name="Picture 5" descr="UPLan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6072188"/>
            <a:ext cx="19288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00750" y="228600"/>
            <a:ext cx="1771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162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86B62-BE1D-4EE0-AC58-169F6FC9D6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428625" y="6000750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/>
          </a:p>
        </p:txBody>
      </p:sp>
      <p:pic>
        <p:nvPicPr>
          <p:cNvPr id="5" name="Picture 5" descr="UPLan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6072188"/>
            <a:ext cx="19288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4FCDD-4397-427A-805C-C4AF430D90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/>
        </p:nvSpPr>
        <p:spPr>
          <a:xfrm>
            <a:off x="428625" y="6000750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/>
          </a:p>
        </p:txBody>
      </p:sp>
      <p:pic>
        <p:nvPicPr>
          <p:cNvPr id="5" name="Picture 5" descr="UPLan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6072188"/>
            <a:ext cx="19288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5D118-FEDB-4C16-A904-DFC04CDA68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28625" y="6000750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/>
          </a:p>
        </p:txBody>
      </p:sp>
      <p:pic>
        <p:nvPicPr>
          <p:cNvPr id="6" name="Picture 6" descr="UPLan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6072188"/>
            <a:ext cx="19288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4671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300" y="1524000"/>
            <a:ext cx="34671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CE538-C88A-47FA-9729-164A1CA350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37834-4187-4DDA-825A-A47366C4E7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FFA23-8148-4F32-94A5-8A3C3D8A07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C1F63-5548-4A6A-8DE8-F2F4683C4D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28625" y="6000750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/>
          </a:p>
        </p:txBody>
      </p:sp>
      <p:pic>
        <p:nvPicPr>
          <p:cNvPr id="6" name="Picture 6" descr="UPLan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6072188"/>
            <a:ext cx="19288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35CBA-917B-4BA8-8200-C9BDE7B4C2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28625" y="6000750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/>
          </a:p>
        </p:txBody>
      </p:sp>
      <p:pic>
        <p:nvPicPr>
          <p:cNvPr id="6" name="Picture 6" descr="UPLan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6072188"/>
            <a:ext cx="19288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B45A6-CEB9-489A-8B6C-E9443B7C60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086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5BA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2C1BFF24-7FEC-44ED-BB79-6BB955E32F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28625" y="6000750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/>
          </a:p>
        </p:txBody>
      </p:sp>
      <p:pic>
        <p:nvPicPr>
          <p:cNvPr id="2054" name="Picture 8" descr="UPLand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28625" y="6072188"/>
            <a:ext cx="19288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14" r:id="rId5"/>
    <p:sldLayoutId id="2147483715" r:id="rId6"/>
    <p:sldLayoutId id="2147483716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00308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00308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00308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00308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rgbClr val="00308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100" b="1">
          <a:solidFill>
            <a:srgbClr val="00308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100" b="1">
          <a:solidFill>
            <a:srgbClr val="00308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100" b="1">
          <a:solidFill>
            <a:srgbClr val="00308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100" b="1">
          <a:solidFill>
            <a:srgbClr val="00308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308E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308E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308E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308E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08E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08E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08E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08E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08E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Manfred\My%20Documents\Manfred\2012\UP\Masters\Presentations\USA-GoogleHangout%20June%202012\time_analysis2.avi" TargetMode="Externa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2F0FC9-334E-4BCB-AD26-E4C6FD55BF2D}" type="slidenum">
              <a:rPr lang="en-GB" smtClean="0"/>
              <a:pPr/>
              <a:t>1</a:t>
            </a:fld>
            <a:endParaRPr lang="en-GB" smtClean="0"/>
          </a:p>
        </p:txBody>
      </p:sp>
      <p:pic>
        <p:nvPicPr>
          <p:cNvPr id="11267" name="Picture 9" descr="C:\Documents and Settings\stephan\My Documents\Projects\13777_UP_Corp_PPT\Graphix\Co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2915816" y="836712"/>
            <a:ext cx="4176464" cy="259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UNIVERSITY OF PRETORIA </a:t>
            </a:r>
          </a:p>
          <a:p>
            <a:pPr algn="r"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&amp;  </a:t>
            </a:r>
            <a:r>
              <a:rPr lang="en-US" b="1" dirty="0" err="1" smtClean="0">
                <a:solidFill>
                  <a:schemeClr val="bg1"/>
                </a:solidFill>
                <a:latin typeface="Arial" charset="0"/>
              </a:rPr>
              <a:t>CSIR</a:t>
            </a:r>
            <a:endParaRPr lang="en-US" b="1" dirty="0" smtClean="0">
              <a:solidFill>
                <a:schemeClr val="bg1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endParaRPr lang="en-US" sz="2000" b="1" dirty="0" smtClean="0">
              <a:solidFill>
                <a:schemeClr val="bg1"/>
              </a:solidFill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Arial" charset="0"/>
              </a:rPr>
              <a:t>Small Vessel Detection In Coastal Radar Data</a:t>
            </a:r>
          </a:p>
          <a:p>
            <a:pPr>
              <a:spcBef>
                <a:spcPct val="50000"/>
              </a:spcBef>
            </a:pPr>
            <a:endParaRPr lang="en-GB" sz="15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188" y="5786438"/>
            <a:ext cx="3500437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/>
          </a:p>
        </p:txBody>
      </p:sp>
      <p:pic>
        <p:nvPicPr>
          <p:cNvPr id="11270" name="Picture 5" descr="UPLand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5857875"/>
            <a:ext cx="264001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 descr="C:\Documents and Settings\Manfred\Desktop\csi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23188" y="5762625"/>
            <a:ext cx="108267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429250" y="3929063"/>
            <a:ext cx="3357563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+mj-lt"/>
              </a:rPr>
              <a:t>M.D. Strempel</a:t>
            </a:r>
          </a:p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+mj-lt"/>
              </a:rPr>
              <a:t>Under supervision of </a:t>
            </a:r>
          </a:p>
          <a:p>
            <a:pPr algn="r">
              <a:defRPr/>
            </a:pPr>
            <a:r>
              <a:rPr lang="en-US" dirty="0">
                <a:solidFill>
                  <a:schemeClr val="bg1"/>
                </a:solidFill>
                <a:latin typeface="+mj-lt"/>
              </a:rPr>
              <a:t>Dr. P. de Villiers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Proposed Methodology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3645024"/>
            <a:ext cx="7086600" cy="2527176"/>
          </a:xfrm>
        </p:spPr>
        <p:txBody>
          <a:bodyPr/>
          <a:lstStyle/>
          <a:p>
            <a:pPr lvl="2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E69D28-4ACD-476B-8C9D-9F6B1F1823BF}" type="slidenum">
              <a:rPr lang="en-GB" smtClean="0"/>
              <a:pPr/>
              <a:t>10</a:t>
            </a:fld>
            <a:endParaRPr lang="en-GB" smtClean="0"/>
          </a:p>
        </p:txBody>
      </p:sp>
      <p:pic>
        <p:nvPicPr>
          <p:cNvPr id="15365" name="Picture 7" descr="C:\Documents and Settings\Manfred\Desktop\csi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3188" y="5762625"/>
            <a:ext cx="108267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1524000"/>
            <a:ext cx="7086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0" hangingPunct="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Approach 3: Velocity clustering technique</a:t>
            </a:r>
          </a:p>
          <a:p>
            <a:pPr marL="685800" lvl="1" indent="-228600" eaLnBrk="0" hangingPunct="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Moving data illustration</a:t>
            </a:r>
          </a:p>
        </p:txBody>
      </p:sp>
      <p:pic>
        <p:nvPicPr>
          <p:cNvPr id="8" name="time_analysis2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2267744" y="2276872"/>
            <a:ext cx="533400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BAAA0E-7245-4CBB-AA5C-B942F48FBE16}" type="slidenum">
              <a:rPr lang="en-GB" smtClean="0"/>
              <a:pPr/>
              <a:t>2</a:t>
            </a:fld>
            <a:endParaRPr lang="en-GB" smtClean="0"/>
          </a:p>
        </p:txBody>
      </p:sp>
      <p:pic>
        <p:nvPicPr>
          <p:cNvPr id="12291" name="Picture 13" descr="C:\Documents and Settings\stephan\My Documents\Projects\13777_UP_Corp_PPT\Graphix\Back_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10" descr="C:\Documents and Settings\stephan\My Documents\Projects\13777_UP_Corp_PPT\Graphix2\Photo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810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317500"/>
            <a:ext cx="6491287" cy="10541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Summary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3225"/>
            <a:ext cx="7086600" cy="4349750"/>
          </a:xfrm>
        </p:spPr>
        <p:txBody>
          <a:bodyPr/>
          <a:lstStyle/>
          <a:p>
            <a:r>
              <a:rPr lang="en-US" sz="2000" dirty="0" smtClean="0">
                <a:latin typeface="Arial" charset="0"/>
              </a:rPr>
              <a:t>Detect small vessels and other low observables from dense clutter data</a:t>
            </a:r>
          </a:p>
          <a:p>
            <a:endParaRPr lang="en-US" sz="2000" dirty="0" smtClean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625" y="6000750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/>
          </a:p>
        </p:txBody>
      </p:sp>
      <p:pic>
        <p:nvPicPr>
          <p:cNvPr id="12296" name="Picture 8" descr="UPLand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5" y="6072188"/>
            <a:ext cx="19288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7" descr="C:\Documents and Settings\Manfred\Desktop\csi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23188" y="5762625"/>
            <a:ext cx="108267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492896"/>
            <a:ext cx="489654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2510898"/>
            <a:ext cx="4968552" cy="365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BAAA0E-7245-4CBB-AA5C-B942F48FBE16}" type="slidenum">
              <a:rPr lang="en-GB" smtClean="0"/>
              <a:pPr/>
              <a:t>3</a:t>
            </a:fld>
            <a:endParaRPr lang="en-GB" smtClean="0"/>
          </a:p>
        </p:txBody>
      </p:sp>
      <p:pic>
        <p:nvPicPr>
          <p:cNvPr id="12291" name="Picture 13" descr="C:\Documents and Settings\stephan\My Documents\Projects\13777_UP_Corp_PPT\Graphix\Back_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10" descr="C:\Documents and Settings\stephan\My Documents\Projects\13777_UP_Corp_PPT\Graphix2\Photo_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810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317500"/>
            <a:ext cx="6491287" cy="10541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Summary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3225"/>
            <a:ext cx="7086600" cy="4349750"/>
          </a:xfrm>
        </p:spPr>
        <p:txBody>
          <a:bodyPr/>
          <a:lstStyle/>
          <a:p>
            <a:r>
              <a:rPr lang="en-US" sz="2000" dirty="0" smtClean="0">
                <a:latin typeface="Arial" charset="0"/>
              </a:rPr>
              <a:t>Detect small vessels and other low observables from dense clutter data</a:t>
            </a:r>
          </a:p>
          <a:p>
            <a:endParaRPr lang="en-US" sz="2000" dirty="0" smtClean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625" y="6000750"/>
            <a:ext cx="2143125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ZA"/>
          </a:p>
        </p:txBody>
      </p:sp>
      <p:pic>
        <p:nvPicPr>
          <p:cNvPr id="12296" name="Picture 8" descr="UPLand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5" y="6072188"/>
            <a:ext cx="19288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7" descr="C:\Documents and Settings\Manfred\Desktop\csir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23188" y="5762625"/>
            <a:ext cx="108267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46579" y="2492896"/>
            <a:ext cx="494995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82209" y="2492896"/>
            <a:ext cx="5014249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Current Methodology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E69D28-4ACD-476B-8C9D-9F6B1F1823BF}" type="slidenum">
              <a:rPr lang="en-GB" smtClean="0"/>
              <a:pPr/>
              <a:t>4</a:t>
            </a:fld>
            <a:endParaRPr lang="en-GB" smtClean="0"/>
          </a:p>
        </p:txBody>
      </p:sp>
      <p:pic>
        <p:nvPicPr>
          <p:cNvPr id="15365" name="Picture 7" descr="C:\Documents and Settings\Manfred\Desktop\csi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3188" y="5762625"/>
            <a:ext cx="108267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 descr="C:\Users\Manfred\Desktop\nothresho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708920"/>
            <a:ext cx="5112568" cy="3827591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524000"/>
            <a:ext cx="7086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0" hangingPunct="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Approach 1: Image processing technique</a:t>
            </a:r>
          </a:p>
          <a:p>
            <a:pPr marL="228600" indent="-228600" eaLnBrk="0" hangingPunct="0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solidFill>
                  <a:srgbClr val="00308E"/>
                </a:solidFill>
                <a:latin typeface="+mn-lt"/>
              </a:rPr>
              <a:t>Approach 2: Time-based technique</a:t>
            </a:r>
          </a:p>
          <a:p>
            <a:pPr marL="228600" indent="-228600" eaLnBrk="0" hangingPunct="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Approach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 3: Clustering technique 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(currently being pursued)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08E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08E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08E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Proposed Methodology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3645024"/>
            <a:ext cx="7086600" cy="2527176"/>
          </a:xfrm>
        </p:spPr>
        <p:txBody>
          <a:bodyPr/>
          <a:lstStyle/>
          <a:p>
            <a:pPr lvl="2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E69D28-4ACD-476B-8C9D-9F6B1F1823BF}" type="slidenum">
              <a:rPr lang="en-GB" smtClean="0"/>
              <a:pPr/>
              <a:t>5</a:t>
            </a:fld>
            <a:endParaRPr lang="en-GB" smtClean="0"/>
          </a:p>
        </p:txBody>
      </p:sp>
      <p:pic>
        <p:nvPicPr>
          <p:cNvPr id="27650" name="Picture 2" descr="C:\Users\Manfred\Desktop\logthresho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573016"/>
            <a:ext cx="3654921" cy="2736304"/>
          </a:xfrm>
          <a:prstGeom prst="rect">
            <a:avLst/>
          </a:prstGeom>
          <a:noFill/>
        </p:spPr>
      </p:pic>
      <p:pic>
        <p:nvPicPr>
          <p:cNvPr id="8" name="Picture 2" descr="C:\Users\Manfred\Desktop\prewit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7479" y="3573016"/>
            <a:ext cx="3654921" cy="2736304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1524000"/>
            <a:ext cx="820668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0" hangingPunct="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Approach 1: Image processing technique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Use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 common image processing algorithms to simplify datasets.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detect and then track wave crests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 sz="2000" kern="0" baseline="0" dirty="0" smtClean="0">
                <a:solidFill>
                  <a:srgbClr val="00308E"/>
                </a:solidFill>
                <a:latin typeface="+mn-lt"/>
              </a:rPr>
              <a:t>Can</a:t>
            </a:r>
            <a:r>
              <a:rPr lang="en-US" sz="2000" kern="0" dirty="0" smtClean="0">
                <a:solidFill>
                  <a:srgbClr val="00308E"/>
                </a:solidFill>
                <a:latin typeface="+mn-lt"/>
              </a:rPr>
              <a:t> then combine crests into groups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 smtClean="0">
                <a:solidFill>
                  <a:srgbClr val="00308E"/>
                </a:solidFill>
                <a:latin typeface="+mn-lt"/>
              </a:rPr>
              <a:t>This can improve track quality and reduce computational complexity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08E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5365" name="Picture 7" descr="C:\Documents and Settings\Manfred\Desktop\csi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23188" y="5762625"/>
            <a:ext cx="108267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861048"/>
            <a:ext cx="5189984" cy="2560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Proposed Methodology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3645024"/>
            <a:ext cx="7086600" cy="2527176"/>
          </a:xfrm>
        </p:spPr>
        <p:txBody>
          <a:bodyPr/>
          <a:lstStyle/>
          <a:p>
            <a:pPr lvl="2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E69D28-4ACD-476B-8C9D-9F6B1F1823BF}" type="slidenum">
              <a:rPr lang="en-GB" smtClean="0"/>
              <a:pPr/>
              <a:t>6</a:t>
            </a:fld>
            <a:endParaRPr lang="en-GB" smtClean="0"/>
          </a:p>
        </p:txBody>
      </p:sp>
      <p:pic>
        <p:nvPicPr>
          <p:cNvPr id="15365" name="Picture 7" descr="C:\Documents and Settings\Manfred\Desktop\csi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3188" y="5762625"/>
            <a:ext cx="108267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1524000"/>
            <a:ext cx="7054552" cy="1688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0" hangingPunct="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Approach 2: Time-based technique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08E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Specific range bin analysis (Bin: 3010)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 sz="2000" kern="0" dirty="0" smtClean="0">
                <a:solidFill>
                  <a:srgbClr val="00308E"/>
                </a:solidFill>
                <a:latin typeface="+mn-lt"/>
              </a:rPr>
              <a:t>Do estimation in the time series domain</a:t>
            </a:r>
          </a:p>
        </p:txBody>
      </p:sp>
      <p:pic>
        <p:nvPicPr>
          <p:cNvPr id="9" name="Picture 2" descr="C:\Users\Manfred\Desktop\nothresho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2844" y="260648"/>
            <a:ext cx="2981644" cy="2232247"/>
          </a:xfrm>
          <a:prstGeom prst="rect">
            <a:avLst/>
          </a:prstGeom>
          <a:noFill/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85800" y="2996952"/>
            <a:ext cx="338214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When sinusoidal structure collapses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 (estimation covariance high), there is a chance of a target – indicated by flat spot in this graph</a:t>
            </a:r>
            <a:endParaRPr lang="en-US" sz="2000" kern="0" dirty="0" smtClean="0">
              <a:solidFill>
                <a:srgbClr val="00308E"/>
              </a:solidFill>
              <a:latin typeface="+mn-lt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868144" y="4221088"/>
            <a:ext cx="0" cy="136815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16216" y="4221088"/>
            <a:ext cx="0" cy="136815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68216" y="4221088"/>
            <a:ext cx="648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6137" y="5517232"/>
            <a:ext cx="122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rgbClr val="FF0000"/>
                </a:solidFill>
              </a:rPr>
              <a:t>target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7236296" y="620688"/>
            <a:ext cx="144016" cy="230425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588224" y="1844824"/>
            <a:ext cx="1080120" cy="100811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4544" y="2954263"/>
            <a:ext cx="5334000" cy="105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Proposed Methodology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3645024"/>
            <a:ext cx="7086600" cy="2527176"/>
          </a:xfrm>
        </p:spPr>
        <p:txBody>
          <a:bodyPr/>
          <a:lstStyle/>
          <a:p>
            <a:pPr lvl="2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E69D28-4ACD-476B-8C9D-9F6B1F1823BF}" type="slidenum">
              <a:rPr lang="en-GB" smtClean="0"/>
              <a:pPr/>
              <a:t>7</a:t>
            </a:fld>
            <a:endParaRPr lang="en-GB" smtClean="0"/>
          </a:p>
        </p:txBody>
      </p:sp>
      <p:pic>
        <p:nvPicPr>
          <p:cNvPr id="15365" name="Picture 7" descr="C:\Documents and Settings\Manfred\Desktop\csi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3188" y="5762625"/>
            <a:ext cx="108267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1524000"/>
            <a:ext cx="7086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0" hangingPunct="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Approach 3: Clustering technique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08E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Specific Time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 bins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 sz="2000" kern="0" baseline="0" dirty="0" smtClean="0">
                <a:solidFill>
                  <a:srgbClr val="00308E"/>
                </a:solidFill>
                <a:latin typeface="+mn-lt"/>
              </a:rPr>
              <a:t>Bins: 10s to 13s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Track peaks above </a:t>
            </a:r>
          </a:p>
          <a:p>
            <a:pPr marL="1200150" lvl="2" indent="-285750" eaLnBrk="0" hangingPunct="0">
              <a:spcBef>
                <a:spcPct val="20000"/>
              </a:spcBef>
              <a:defRPr/>
            </a:pPr>
            <a:r>
              <a:rPr lang="en-US" sz="2000" kern="0" dirty="0" smtClean="0">
                <a:solidFill>
                  <a:srgbClr val="00308E"/>
                </a:solidFill>
                <a:latin typeface="+mn-lt"/>
              </a:rPr>
              <a:t>threshold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 sz="2000" kern="0" dirty="0" smtClean="0">
                <a:solidFill>
                  <a:srgbClr val="00308E"/>
                </a:solidFill>
                <a:latin typeface="+mn-lt"/>
              </a:rPr>
              <a:t>Association on peaks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Cluster </a:t>
            </a:r>
            <a:r>
              <a:rPr lang="en-US" sz="2000" kern="0" dirty="0" smtClean="0">
                <a:solidFill>
                  <a:srgbClr val="00308E"/>
                </a:solidFill>
                <a:latin typeface="+mn-lt"/>
              </a:rPr>
              <a:t>on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tracks</a:t>
            </a:r>
          </a:p>
          <a:p>
            <a:pPr marL="914400" lvl="1" indent="-457200" eaLnBrk="0" hangingPunct="0">
              <a:spcBef>
                <a:spcPct val="20000"/>
              </a:spcBef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08E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2049" name="Picture 1" descr="C:\Users\Manfred\Desktop\Time_based_cluster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5351" y="2420888"/>
            <a:ext cx="3435001" cy="4221088"/>
          </a:xfrm>
          <a:prstGeom prst="rect">
            <a:avLst/>
          </a:prstGeom>
          <a:noFill/>
        </p:spPr>
      </p:pic>
      <p:pic>
        <p:nvPicPr>
          <p:cNvPr id="8" name="Picture 2" descr="C:\Users\Manfred\Desktop\nothreshol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2844" y="260648"/>
            <a:ext cx="2981644" cy="2232247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6948264" y="116632"/>
            <a:ext cx="288032" cy="230425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6012160" y="1268760"/>
            <a:ext cx="936104" cy="129614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Proposed Methodology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3645024"/>
            <a:ext cx="7086600" cy="2527176"/>
          </a:xfrm>
        </p:spPr>
        <p:txBody>
          <a:bodyPr/>
          <a:lstStyle/>
          <a:p>
            <a:pPr lvl="2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E69D28-4ACD-476B-8C9D-9F6B1F1823BF}" type="slidenum">
              <a:rPr lang="en-GB" smtClean="0"/>
              <a:pPr/>
              <a:t>8</a:t>
            </a:fld>
            <a:endParaRPr lang="en-GB" smtClean="0"/>
          </a:p>
        </p:txBody>
      </p:sp>
      <p:pic>
        <p:nvPicPr>
          <p:cNvPr id="15365" name="Picture 7" descr="C:\Documents and Settings\Manfred\Desktop\csi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3188" y="5762625"/>
            <a:ext cx="108267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1524000"/>
            <a:ext cx="7086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0" hangingPunct="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Approach 3: Velocity clustering technique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08E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2049" name="Picture 1" descr="C:\Users\Manfred\Desktop\Time_based_cluster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31746"/>
            <a:ext cx="1944216" cy="2389142"/>
          </a:xfrm>
          <a:prstGeom prst="rect">
            <a:avLst/>
          </a:prstGeom>
          <a:noFill/>
        </p:spPr>
      </p:pic>
      <p:grpSp>
        <p:nvGrpSpPr>
          <p:cNvPr id="23" name="Group 22"/>
          <p:cNvGrpSpPr/>
          <p:nvPr/>
        </p:nvGrpSpPr>
        <p:grpSpPr>
          <a:xfrm>
            <a:off x="323528" y="2060848"/>
            <a:ext cx="8742585" cy="4680520"/>
            <a:chOff x="323528" y="2060848"/>
            <a:chExt cx="8742585" cy="4680520"/>
          </a:xfrm>
        </p:grpSpPr>
        <p:pic>
          <p:nvPicPr>
            <p:cNvPr id="29698" name="Picture 2" descr="C:\Users\Manfred\Desktop\Time_based_clustering_10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2060848"/>
              <a:ext cx="1850050" cy="4592614"/>
            </a:xfrm>
            <a:prstGeom prst="rect">
              <a:avLst/>
            </a:prstGeom>
            <a:noFill/>
          </p:spPr>
        </p:pic>
        <p:pic>
          <p:nvPicPr>
            <p:cNvPr id="29699" name="Picture 3" descr="C:\Users\Manfred\Desktop\Time_based_clustering_1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51720" y="2060848"/>
              <a:ext cx="1856454" cy="4608512"/>
            </a:xfrm>
            <a:prstGeom prst="rect">
              <a:avLst/>
            </a:prstGeom>
            <a:noFill/>
          </p:spPr>
        </p:pic>
        <p:pic>
          <p:nvPicPr>
            <p:cNvPr id="29700" name="Picture 4" descr="C:\Users\Manfred\Desktop\Time_based_clustering_12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51920" y="2060848"/>
              <a:ext cx="1872208" cy="4647622"/>
            </a:xfrm>
            <a:prstGeom prst="rect">
              <a:avLst/>
            </a:prstGeom>
            <a:noFill/>
          </p:spPr>
        </p:pic>
        <p:pic>
          <p:nvPicPr>
            <p:cNvPr id="29701" name="Picture 5" descr="C:\Users\Manfred\Desktop\Time_based_clustering_13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580112" y="2076747"/>
              <a:ext cx="1879056" cy="4664621"/>
            </a:xfrm>
            <a:prstGeom prst="rect">
              <a:avLst/>
            </a:prstGeom>
            <a:noFill/>
          </p:spPr>
        </p:pic>
        <p:sp>
          <p:nvSpPr>
            <p:cNvPr id="15" name="Freeform 14"/>
            <p:cNvSpPr/>
            <p:nvPr/>
          </p:nvSpPr>
          <p:spPr>
            <a:xfrm>
              <a:off x="895350" y="5013176"/>
              <a:ext cx="7262812" cy="735161"/>
            </a:xfrm>
            <a:custGeom>
              <a:avLst/>
              <a:gdLst>
                <a:gd name="connsiteX0" fmla="*/ 0 w 7262812"/>
                <a:gd name="connsiteY0" fmla="*/ 533400 h 661987"/>
                <a:gd name="connsiteX1" fmla="*/ 2066925 w 7262812"/>
                <a:gd name="connsiteY1" fmla="*/ 400050 h 661987"/>
                <a:gd name="connsiteX2" fmla="*/ 3409950 w 7262812"/>
                <a:gd name="connsiteY2" fmla="*/ 619125 h 661987"/>
                <a:gd name="connsiteX3" fmla="*/ 5172075 w 7262812"/>
                <a:gd name="connsiteY3" fmla="*/ 142875 h 661987"/>
                <a:gd name="connsiteX4" fmla="*/ 6924675 w 7262812"/>
                <a:gd name="connsiteY4" fmla="*/ 19050 h 661987"/>
                <a:gd name="connsiteX5" fmla="*/ 7200900 w 7262812"/>
                <a:gd name="connsiteY5" fmla="*/ 28575 h 66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62812" h="661987">
                  <a:moveTo>
                    <a:pt x="0" y="533400"/>
                  </a:moveTo>
                  <a:cubicBezTo>
                    <a:pt x="749300" y="459581"/>
                    <a:pt x="1498600" y="385763"/>
                    <a:pt x="2066925" y="400050"/>
                  </a:cubicBezTo>
                  <a:cubicBezTo>
                    <a:pt x="2635250" y="414337"/>
                    <a:pt x="2892425" y="661987"/>
                    <a:pt x="3409950" y="619125"/>
                  </a:cubicBezTo>
                  <a:cubicBezTo>
                    <a:pt x="3927475" y="576263"/>
                    <a:pt x="4586288" y="242888"/>
                    <a:pt x="5172075" y="142875"/>
                  </a:cubicBezTo>
                  <a:cubicBezTo>
                    <a:pt x="5757863" y="42863"/>
                    <a:pt x="6586538" y="38100"/>
                    <a:pt x="6924675" y="19050"/>
                  </a:cubicBezTo>
                  <a:cubicBezTo>
                    <a:pt x="7262812" y="0"/>
                    <a:pt x="7231856" y="14287"/>
                    <a:pt x="7200900" y="2857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1733550" y="3305175"/>
              <a:ext cx="6334125" cy="73025"/>
            </a:xfrm>
            <a:custGeom>
              <a:avLst/>
              <a:gdLst>
                <a:gd name="connsiteX0" fmla="*/ 0 w 6334125"/>
                <a:gd name="connsiteY0" fmla="*/ 19050 h 73025"/>
                <a:gd name="connsiteX1" fmla="*/ 1714500 w 6334125"/>
                <a:gd name="connsiteY1" fmla="*/ 19050 h 73025"/>
                <a:gd name="connsiteX2" fmla="*/ 3648075 w 6334125"/>
                <a:gd name="connsiteY2" fmla="*/ 38100 h 73025"/>
                <a:gd name="connsiteX3" fmla="*/ 5305425 w 6334125"/>
                <a:gd name="connsiteY3" fmla="*/ 66675 h 73025"/>
                <a:gd name="connsiteX4" fmla="*/ 6334125 w 633412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4125" h="73025">
                  <a:moveTo>
                    <a:pt x="0" y="19050"/>
                  </a:moveTo>
                  <a:lnTo>
                    <a:pt x="1714500" y="19050"/>
                  </a:lnTo>
                  <a:lnTo>
                    <a:pt x="3648075" y="38100"/>
                  </a:lnTo>
                  <a:cubicBezTo>
                    <a:pt x="4246563" y="46038"/>
                    <a:pt x="4857750" y="73025"/>
                    <a:pt x="5305425" y="66675"/>
                  </a:cubicBezTo>
                  <a:cubicBezTo>
                    <a:pt x="5753100" y="60325"/>
                    <a:pt x="6043612" y="30162"/>
                    <a:pt x="6334125" y="0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219200" y="4003675"/>
              <a:ext cx="6905625" cy="841375"/>
            </a:xfrm>
            <a:custGeom>
              <a:avLst/>
              <a:gdLst>
                <a:gd name="connsiteX0" fmla="*/ 0 w 6905625"/>
                <a:gd name="connsiteY0" fmla="*/ 787400 h 841375"/>
                <a:gd name="connsiteX1" fmla="*/ 1476375 w 6905625"/>
                <a:gd name="connsiteY1" fmla="*/ 444500 h 841375"/>
                <a:gd name="connsiteX2" fmla="*/ 3133725 w 6905625"/>
                <a:gd name="connsiteY2" fmla="*/ 787400 h 841375"/>
                <a:gd name="connsiteX3" fmla="*/ 5819775 w 6905625"/>
                <a:gd name="connsiteY3" fmla="*/ 120650 h 841375"/>
                <a:gd name="connsiteX4" fmla="*/ 6905625 w 6905625"/>
                <a:gd name="connsiteY4" fmla="*/ 6350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5625" h="841375">
                  <a:moveTo>
                    <a:pt x="0" y="787400"/>
                  </a:moveTo>
                  <a:cubicBezTo>
                    <a:pt x="477044" y="615950"/>
                    <a:pt x="954088" y="444500"/>
                    <a:pt x="1476375" y="444500"/>
                  </a:cubicBezTo>
                  <a:cubicBezTo>
                    <a:pt x="1998662" y="444500"/>
                    <a:pt x="2409825" y="841375"/>
                    <a:pt x="3133725" y="787400"/>
                  </a:cubicBezTo>
                  <a:cubicBezTo>
                    <a:pt x="3857625" y="733425"/>
                    <a:pt x="5191125" y="241300"/>
                    <a:pt x="5819775" y="120650"/>
                  </a:cubicBezTo>
                  <a:cubicBezTo>
                    <a:pt x="6448425" y="0"/>
                    <a:pt x="6677025" y="31750"/>
                    <a:pt x="6905625" y="6350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6336" y="2708920"/>
              <a:ext cx="9525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track1</a:t>
              </a:r>
              <a:endParaRPr lang="en-ZA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96336" y="3573016"/>
              <a:ext cx="9525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track2</a:t>
              </a:r>
              <a:endParaRPr lang="en-ZA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96336" y="4581128"/>
              <a:ext cx="9525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 smtClean="0"/>
                <a:t>track3</a:t>
              </a:r>
              <a:endParaRPr lang="en-ZA" dirty="0"/>
            </a:p>
          </p:txBody>
        </p:sp>
        <p:sp>
          <p:nvSpPr>
            <p:cNvPr id="21" name="Right Brace 20"/>
            <p:cNvSpPr/>
            <p:nvPr/>
          </p:nvSpPr>
          <p:spPr>
            <a:xfrm>
              <a:off x="8460432" y="3573016"/>
              <a:ext cx="72008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8007189" y="4098267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 smtClean="0"/>
                <a:t>Wave track</a:t>
              </a:r>
              <a:endParaRPr lang="en-ZA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Proposed Methodology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3645024"/>
            <a:ext cx="7086600" cy="2527176"/>
          </a:xfrm>
        </p:spPr>
        <p:txBody>
          <a:bodyPr/>
          <a:lstStyle/>
          <a:p>
            <a:pPr lvl="2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E69D28-4ACD-476B-8C9D-9F6B1F1823BF}" type="slidenum">
              <a:rPr lang="en-GB" smtClean="0"/>
              <a:pPr/>
              <a:t>9</a:t>
            </a:fld>
            <a:endParaRPr lang="en-GB" smtClean="0"/>
          </a:p>
        </p:txBody>
      </p:sp>
      <p:pic>
        <p:nvPicPr>
          <p:cNvPr id="15365" name="Picture 7" descr="C:\Documents and Settings\Manfred\Desktop\csi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3188" y="5762625"/>
            <a:ext cx="108267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1524000"/>
            <a:ext cx="7086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eaLnBrk="0" hangingPunct="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Approach 3: Velocity clustering technique</a:t>
            </a:r>
          </a:p>
          <a:p>
            <a:pPr marL="685800" lvl="1" indent="-228600" eaLnBrk="0" hangingPunct="0">
              <a:spcBef>
                <a:spcPct val="20000"/>
              </a:spcBef>
              <a:buFontTx/>
              <a:buChar char="•"/>
            </a:pPr>
            <a:endParaRPr lang="en-US" sz="2000" kern="0" dirty="0" smtClean="0">
              <a:solidFill>
                <a:srgbClr val="00308E"/>
              </a:solidFill>
              <a:latin typeface="+mn-lt"/>
            </a:endParaRPr>
          </a:p>
          <a:p>
            <a:pPr marL="685800" lvl="1" indent="-228600" eaLnBrk="0" hangingPunct="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Association techniques: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solidFill>
                  <a:srgbClr val="00308E"/>
                </a:solidFill>
                <a:latin typeface="+mn-lt"/>
              </a:rPr>
              <a:t>Associate on velocity 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08E"/>
                </a:solidFill>
                <a:effectLst/>
                <a:uLnTx/>
                <a:uFillTx/>
                <a:latin typeface="+mn-lt"/>
              </a:rPr>
              <a:t>Associate based on Doppler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627784" y="3717032"/>
            <a:ext cx="4432261" cy="2376264"/>
            <a:chOff x="323528" y="2060848"/>
            <a:chExt cx="8763337" cy="4680520"/>
          </a:xfrm>
        </p:grpSpPr>
        <p:pic>
          <p:nvPicPr>
            <p:cNvPr id="13" name="Picture 2" descr="C:\Users\Manfred\Desktop\Time_based_clustering_1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8" y="2060848"/>
              <a:ext cx="1850050" cy="4592614"/>
            </a:xfrm>
            <a:prstGeom prst="rect">
              <a:avLst/>
            </a:prstGeom>
            <a:noFill/>
          </p:spPr>
        </p:pic>
        <p:pic>
          <p:nvPicPr>
            <p:cNvPr id="14" name="Picture 3" descr="C:\Users\Manfred\Desktop\Time_based_clustering_11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51720" y="2060848"/>
              <a:ext cx="1856454" cy="4608512"/>
            </a:xfrm>
            <a:prstGeom prst="rect">
              <a:avLst/>
            </a:prstGeom>
            <a:noFill/>
          </p:spPr>
        </p:pic>
        <p:pic>
          <p:nvPicPr>
            <p:cNvPr id="15" name="Picture 4" descr="C:\Users\Manfred\Desktop\Time_based_clustering_1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2060848"/>
              <a:ext cx="1872208" cy="4647622"/>
            </a:xfrm>
            <a:prstGeom prst="rect">
              <a:avLst/>
            </a:prstGeom>
            <a:noFill/>
          </p:spPr>
        </p:pic>
        <p:pic>
          <p:nvPicPr>
            <p:cNvPr id="16" name="Picture 5" descr="C:\Users\Manfred\Desktop\Time_based_clustering_13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80112" y="2076747"/>
              <a:ext cx="1879056" cy="4664621"/>
            </a:xfrm>
            <a:prstGeom prst="rect">
              <a:avLst/>
            </a:prstGeom>
            <a:noFill/>
          </p:spPr>
        </p:pic>
        <p:sp>
          <p:nvSpPr>
            <p:cNvPr id="17" name="Freeform 16"/>
            <p:cNvSpPr/>
            <p:nvPr/>
          </p:nvSpPr>
          <p:spPr>
            <a:xfrm>
              <a:off x="895350" y="5013176"/>
              <a:ext cx="7262812" cy="735161"/>
            </a:xfrm>
            <a:custGeom>
              <a:avLst/>
              <a:gdLst>
                <a:gd name="connsiteX0" fmla="*/ 0 w 7262812"/>
                <a:gd name="connsiteY0" fmla="*/ 533400 h 661987"/>
                <a:gd name="connsiteX1" fmla="*/ 2066925 w 7262812"/>
                <a:gd name="connsiteY1" fmla="*/ 400050 h 661987"/>
                <a:gd name="connsiteX2" fmla="*/ 3409950 w 7262812"/>
                <a:gd name="connsiteY2" fmla="*/ 619125 h 661987"/>
                <a:gd name="connsiteX3" fmla="*/ 5172075 w 7262812"/>
                <a:gd name="connsiteY3" fmla="*/ 142875 h 661987"/>
                <a:gd name="connsiteX4" fmla="*/ 6924675 w 7262812"/>
                <a:gd name="connsiteY4" fmla="*/ 19050 h 661987"/>
                <a:gd name="connsiteX5" fmla="*/ 7200900 w 7262812"/>
                <a:gd name="connsiteY5" fmla="*/ 28575 h 661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62812" h="661987">
                  <a:moveTo>
                    <a:pt x="0" y="533400"/>
                  </a:moveTo>
                  <a:cubicBezTo>
                    <a:pt x="749300" y="459581"/>
                    <a:pt x="1498600" y="385763"/>
                    <a:pt x="2066925" y="400050"/>
                  </a:cubicBezTo>
                  <a:cubicBezTo>
                    <a:pt x="2635250" y="414337"/>
                    <a:pt x="2892425" y="661987"/>
                    <a:pt x="3409950" y="619125"/>
                  </a:cubicBezTo>
                  <a:cubicBezTo>
                    <a:pt x="3927475" y="576263"/>
                    <a:pt x="4586288" y="242888"/>
                    <a:pt x="5172075" y="142875"/>
                  </a:cubicBezTo>
                  <a:cubicBezTo>
                    <a:pt x="5757863" y="42863"/>
                    <a:pt x="6586538" y="38100"/>
                    <a:pt x="6924675" y="19050"/>
                  </a:cubicBezTo>
                  <a:cubicBezTo>
                    <a:pt x="7262812" y="0"/>
                    <a:pt x="7231856" y="14287"/>
                    <a:pt x="7200900" y="28575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733550" y="3305175"/>
              <a:ext cx="6334125" cy="73025"/>
            </a:xfrm>
            <a:custGeom>
              <a:avLst/>
              <a:gdLst>
                <a:gd name="connsiteX0" fmla="*/ 0 w 6334125"/>
                <a:gd name="connsiteY0" fmla="*/ 19050 h 73025"/>
                <a:gd name="connsiteX1" fmla="*/ 1714500 w 6334125"/>
                <a:gd name="connsiteY1" fmla="*/ 19050 h 73025"/>
                <a:gd name="connsiteX2" fmla="*/ 3648075 w 6334125"/>
                <a:gd name="connsiteY2" fmla="*/ 38100 h 73025"/>
                <a:gd name="connsiteX3" fmla="*/ 5305425 w 6334125"/>
                <a:gd name="connsiteY3" fmla="*/ 66675 h 73025"/>
                <a:gd name="connsiteX4" fmla="*/ 6334125 w 6334125"/>
                <a:gd name="connsiteY4" fmla="*/ 0 h 7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4125" h="73025">
                  <a:moveTo>
                    <a:pt x="0" y="19050"/>
                  </a:moveTo>
                  <a:lnTo>
                    <a:pt x="1714500" y="19050"/>
                  </a:lnTo>
                  <a:lnTo>
                    <a:pt x="3648075" y="38100"/>
                  </a:lnTo>
                  <a:cubicBezTo>
                    <a:pt x="4246563" y="46038"/>
                    <a:pt x="4857750" y="73025"/>
                    <a:pt x="5305425" y="66675"/>
                  </a:cubicBezTo>
                  <a:cubicBezTo>
                    <a:pt x="5753100" y="60325"/>
                    <a:pt x="6043612" y="30162"/>
                    <a:pt x="6334125" y="0"/>
                  </a:cubicBezTo>
                </a:path>
              </a:pathLst>
            </a:cu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219200" y="4003675"/>
              <a:ext cx="6905625" cy="841375"/>
            </a:xfrm>
            <a:custGeom>
              <a:avLst/>
              <a:gdLst>
                <a:gd name="connsiteX0" fmla="*/ 0 w 6905625"/>
                <a:gd name="connsiteY0" fmla="*/ 787400 h 841375"/>
                <a:gd name="connsiteX1" fmla="*/ 1476375 w 6905625"/>
                <a:gd name="connsiteY1" fmla="*/ 444500 h 841375"/>
                <a:gd name="connsiteX2" fmla="*/ 3133725 w 6905625"/>
                <a:gd name="connsiteY2" fmla="*/ 787400 h 841375"/>
                <a:gd name="connsiteX3" fmla="*/ 5819775 w 6905625"/>
                <a:gd name="connsiteY3" fmla="*/ 120650 h 841375"/>
                <a:gd name="connsiteX4" fmla="*/ 6905625 w 6905625"/>
                <a:gd name="connsiteY4" fmla="*/ 63500 h 84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5625" h="841375">
                  <a:moveTo>
                    <a:pt x="0" y="787400"/>
                  </a:moveTo>
                  <a:cubicBezTo>
                    <a:pt x="477044" y="615950"/>
                    <a:pt x="954088" y="444500"/>
                    <a:pt x="1476375" y="444500"/>
                  </a:cubicBezTo>
                  <a:cubicBezTo>
                    <a:pt x="1998662" y="444500"/>
                    <a:pt x="2409825" y="841375"/>
                    <a:pt x="3133725" y="787400"/>
                  </a:cubicBezTo>
                  <a:cubicBezTo>
                    <a:pt x="3857625" y="733425"/>
                    <a:pt x="5191125" y="241300"/>
                    <a:pt x="5819775" y="120650"/>
                  </a:cubicBezTo>
                  <a:cubicBezTo>
                    <a:pt x="6448425" y="0"/>
                    <a:pt x="6677025" y="31750"/>
                    <a:pt x="6905625" y="6350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96337" y="2708919"/>
              <a:ext cx="1094791" cy="548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100" dirty="0" smtClean="0"/>
                <a:t>track1</a:t>
              </a:r>
              <a:endParaRPr lang="en-ZA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96335" y="3573016"/>
              <a:ext cx="1094791" cy="548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050" dirty="0" smtClean="0"/>
                <a:t>track2</a:t>
              </a:r>
              <a:endParaRPr lang="en-ZA" sz="105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96335" y="4581129"/>
              <a:ext cx="1094791" cy="548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050" dirty="0" smtClean="0"/>
                <a:t>track3</a:t>
              </a:r>
              <a:endParaRPr lang="en-ZA" dirty="0"/>
            </a:p>
          </p:txBody>
        </p:sp>
        <p:sp>
          <p:nvSpPr>
            <p:cNvPr id="23" name="Right Brace 22"/>
            <p:cNvSpPr/>
            <p:nvPr/>
          </p:nvSpPr>
          <p:spPr>
            <a:xfrm>
              <a:off x="8460432" y="3573016"/>
              <a:ext cx="72008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8007188" y="4077512"/>
              <a:ext cx="1656183" cy="503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1000" dirty="0" smtClean="0"/>
                <a:t>Wave track</a:t>
              </a:r>
              <a:endParaRPr lang="en-ZA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0000004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Ppt0000004</Template>
  <TotalTime>924</TotalTime>
  <Words>239</Words>
  <Application>Microsoft Office PowerPoint</Application>
  <PresentationFormat>On-screen Show (4:3)</PresentationFormat>
  <Paragraphs>72</Paragraphs>
  <Slides>10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Ppt0000004</vt:lpstr>
      <vt:lpstr>Slide 1</vt:lpstr>
      <vt:lpstr>Summary</vt:lpstr>
      <vt:lpstr>Summary</vt:lpstr>
      <vt:lpstr>Current Methodology</vt:lpstr>
      <vt:lpstr>Proposed Methodology</vt:lpstr>
      <vt:lpstr>Proposed Methodology</vt:lpstr>
      <vt:lpstr>Proposed Methodology</vt:lpstr>
      <vt:lpstr>Proposed Methodology</vt:lpstr>
      <vt:lpstr>Proposed Methodology</vt:lpstr>
      <vt:lpstr>Proposed Methodology</vt:lpstr>
    </vt:vector>
  </TitlesOfParts>
  <Company>University of Pretoria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UP Employee</dc:creator>
  <cp:lastModifiedBy>Manfred</cp:lastModifiedBy>
  <cp:revision>67</cp:revision>
  <dcterms:created xsi:type="dcterms:W3CDTF">2009-11-13T08:42:19Z</dcterms:created>
  <dcterms:modified xsi:type="dcterms:W3CDTF">2012-06-20T13:28:22Z</dcterms:modified>
</cp:coreProperties>
</file>