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4" r:id="rId2"/>
    <p:sldId id="298" r:id="rId3"/>
    <p:sldId id="296" r:id="rId4"/>
    <p:sldId id="297" r:id="rId5"/>
    <p:sldId id="299" r:id="rId6"/>
    <p:sldId id="300" r:id="rId7"/>
    <p:sldId id="301" r:id="rId8"/>
    <p:sldId id="302" r:id="rId9"/>
    <p:sldId id="30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 autoAdjust="0"/>
    <p:restoredTop sz="96405" autoAdjust="0"/>
  </p:normalViewPr>
  <p:slideViewPr>
    <p:cSldViewPr>
      <p:cViewPr>
        <p:scale>
          <a:sx n="156" d="100"/>
          <a:sy n="156" d="100"/>
        </p:scale>
        <p:origin x="-3200" y="-20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uong@techmaster.v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brew.sh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3352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Cài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đa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̣̆t Python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trên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các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hệ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đie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̂̀u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hành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khác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nhau</a:t>
            </a:r>
            <a:r>
              <a:rPr lang="en-US" sz="4800" b="1" dirty="0" smtClean="0">
                <a:solidFill>
                  <a:srgbClr val="7DBD00"/>
                </a:solidFill>
                <a:latin typeface="Calibri"/>
                <a:cs typeface="Calibri"/>
              </a:rPr>
              <a:t/>
            </a:r>
            <a:br>
              <a:rPr lang="en-US" sz="4800" b="1" dirty="0" smtClean="0">
                <a:solidFill>
                  <a:srgbClr val="7DBD00"/>
                </a:solidFill>
                <a:latin typeface="Calibri"/>
                <a:cs typeface="Calibri"/>
              </a:rPr>
            </a:b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8758" y="4400550"/>
            <a:ext cx="2047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cuong@techmaster.vn</a:t>
            </a:r>
            <a:endParaRPr lang="en-US" sz="1400" dirty="0">
              <a:solidFill>
                <a:srgbClr val="FFFFFF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FFFFFF"/>
                </a:solidFill>
              </a:rPr>
              <a:t>TechMaster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học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là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có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việc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Dễ</a:t>
            </a:r>
            <a:r>
              <a:rPr lang="en-US" dirty="0" smtClean="0"/>
              <a:t>,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  <a:p>
            <a:r>
              <a:rPr lang="en-US" dirty="0" err="1" smtClean="0"/>
              <a:t>Khó</a:t>
            </a:r>
            <a:r>
              <a:rPr lang="en-US" dirty="0" smtClean="0"/>
              <a:t> 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endParaRPr lang="en-US" dirty="0" smtClean="0"/>
          </a:p>
          <a:p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/>
          </a:p>
          <a:p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HĐH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(VD: Linux(Ubuntu, Fedora) server)</a:t>
            </a:r>
          </a:p>
          <a:p>
            <a:r>
              <a:rPr lang="en-US" dirty="0"/>
              <a:t>HĐH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</a:t>
            </a:r>
            <a:r>
              <a:rPr lang="en-US" dirty="0" smtClean="0"/>
              <a:t>OS </a:t>
            </a:r>
            <a:r>
              <a:rPr lang="en-US" dirty="0" err="1" smtClean="0"/>
              <a:t>có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/>
              <a:t> </a:t>
            </a:r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Dễ</a:t>
            </a:r>
            <a:r>
              <a:rPr lang="en-US" dirty="0" smtClean="0"/>
              <a:t> can </a:t>
            </a:r>
            <a:r>
              <a:rPr lang="en-US" dirty="0" err="1" smtClean="0"/>
              <a:t>thiệp</a:t>
            </a:r>
            <a:r>
              <a:rPr lang="en-US" dirty="0" smtClean="0"/>
              <a:t>, </a:t>
            </a:r>
            <a:r>
              <a:rPr lang="en-US" dirty="0" err="1" smtClean="0"/>
              <a:t>vọc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,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smtClean="0"/>
              <a:t>HĐH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335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 smtClean="0">
                <a:solidFill>
                  <a:schemeClr val="bg1"/>
                </a:solidFill>
              </a:rPr>
              <a:t>Cài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đặt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dùng</a:t>
            </a:r>
            <a:r>
              <a:rPr lang="en-US" sz="2800" dirty="0" smtClean="0">
                <a:solidFill>
                  <a:schemeClr val="bg1"/>
                </a:solidFill>
              </a:rPr>
              <a:t> terminal(</a:t>
            </a:r>
            <a:r>
              <a:rPr lang="en-US" sz="2800" dirty="0" err="1" smtClean="0">
                <a:solidFill>
                  <a:schemeClr val="bg1"/>
                </a:solidFill>
              </a:rPr>
              <a:t>cài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cả</a:t>
            </a:r>
            <a:r>
              <a:rPr lang="en-US" sz="2800" dirty="0" smtClean="0">
                <a:solidFill>
                  <a:schemeClr val="bg1"/>
                </a:solidFill>
              </a:rPr>
              <a:t> python 2.7 </a:t>
            </a:r>
            <a:r>
              <a:rPr lang="en-US" sz="2800" dirty="0" err="1" smtClean="0">
                <a:solidFill>
                  <a:schemeClr val="bg1"/>
                </a:solidFill>
              </a:rPr>
              <a:t>và</a:t>
            </a:r>
            <a:r>
              <a:rPr lang="en-US" sz="2800" dirty="0" smtClean="0">
                <a:solidFill>
                  <a:schemeClr val="bg1"/>
                </a:solidFill>
              </a:rPr>
              <a:t> 3)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400550"/>
            <a:ext cx="8763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DCF600"/>
                </a:solidFill>
              </a:rPr>
              <a:t>Các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bản</a:t>
            </a:r>
            <a:r>
              <a:rPr lang="en-US" sz="1500" b="1" dirty="0" smtClean="0">
                <a:solidFill>
                  <a:srgbClr val="DCF600"/>
                </a:solidFill>
              </a:rPr>
              <a:t> Linux </a:t>
            </a:r>
            <a:r>
              <a:rPr lang="en-US" sz="1500" b="1" dirty="0" err="1" smtClean="0">
                <a:solidFill>
                  <a:srgbClr val="DCF600"/>
                </a:solidFill>
              </a:rPr>
              <a:t>có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thể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có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các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trình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quản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lý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cài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đặt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khác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nhau</a:t>
            </a:r>
            <a:r>
              <a:rPr lang="en-US" sz="1500" b="1" dirty="0" smtClean="0">
                <a:solidFill>
                  <a:srgbClr val="DCF600"/>
                </a:solidFill>
              </a:rPr>
              <a:t>: apt-get(Ubuntu), yum(</a:t>
            </a:r>
            <a:r>
              <a:rPr lang="en-US" sz="1500" b="1" dirty="0" err="1" smtClean="0">
                <a:solidFill>
                  <a:srgbClr val="DCF600"/>
                </a:solidFill>
              </a:rPr>
              <a:t>CentOS</a:t>
            </a:r>
            <a:r>
              <a:rPr lang="en-US" sz="1500" b="1" dirty="0" smtClean="0">
                <a:solidFill>
                  <a:srgbClr val="DCF600"/>
                </a:solidFill>
              </a:rPr>
              <a:t>), brew(</a:t>
            </a:r>
            <a:r>
              <a:rPr lang="en-US" sz="1500" b="1" dirty="0" err="1" smtClean="0">
                <a:solidFill>
                  <a:srgbClr val="DCF600"/>
                </a:solidFill>
              </a:rPr>
              <a:t>MacOS</a:t>
            </a:r>
            <a:r>
              <a:rPr lang="en-US" sz="1500" b="1" dirty="0" smtClean="0">
                <a:solidFill>
                  <a:srgbClr val="DCF600"/>
                </a:solidFill>
              </a:rPr>
              <a:t>)</a:t>
            </a:r>
            <a:r>
              <a:rPr lang="en-US" sz="1500" b="1" dirty="0">
                <a:solidFill>
                  <a:srgbClr val="DCF600"/>
                </a:solidFill>
              </a:rPr>
              <a:t>, </a:t>
            </a:r>
            <a:r>
              <a:rPr lang="en-US" sz="1500" b="1" dirty="0" err="1" smtClean="0">
                <a:solidFill>
                  <a:srgbClr val="DCF600"/>
                </a:solidFill>
              </a:rPr>
              <a:t>zypper</a:t>
            </a:r>
            <a:r>
              <a:rPr lang="en-US" sz="1500" b="1" dirty="0" smtClean="0">
                <a:solidFill>
                  <a:srgbClr val="DCF600"/>
                </a:solidFill>
              </a:rPr>
              <a:t>(</a:t>
            </a:r>
            <a:r>
              <a:rPr lang="en-US" sz="1500" b="1" dirty="0" err="1" smtClean="0">
                <a:solidFill>
                  <a:srgbClr val="DCF600"/>
                </a:solidFill>
              </a:rPr>
              <a:t>OpenSUSE</a:t>
            </a:r>
            <a:r>
              <a:rPr lang="en-US" sz="1500" b="1" dirty="0">
                <a:solidFill>
                  <a:srgbClr val="DCF600"/>
                </a:solidFill>
              </a:rPr>
              <a:t>), </a:t>
            </a:r>
            <a:r>
              <a:rPr lang="en-US" sz="1500" b="1" dirty="0" err="1" smtClean="0">
                <a:solidFill>
                  <a:srgbClr val="DCF600"/>
                </a:solidFill>
              </a:rPr>
              <a:t>pkgutil</a:t>
            </a:r>
            <a:r>
              <a:rPr lang="en-US" sz="1500" b="1" dirty="0" smtClean="0">
                <a:solidFill>
                  <a:srgbClr val="DCF600"/>
                </a:solidFill>
              </a:rPr>
              <a:t>(Solaris)</a:t>
            </a:r>
            <a:r>
              <a:rPr lang="mr-IN" sz="1500" b="1" dirty="0" smtClean="0">
                <a:solidFill>
                  <a:srgbClr val="DCF600"/>
                </a:solidFill>
              </a:rPr>
              <a:t>…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endParaRPr lang="en-US" sz="1500" b="1" dirty="0">
              <a:solidFill>
                <a:srgbClr val="DCF6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62200" y="1123950"/>
            <a:ext cx="2438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1. </a:t>
            </a:r>
            <a:r>
              <a:rPr lang="en-US" sz="1500" dirty="0" err="1" smtClean="0"/>
              <a:t>Cài</a:t>
            </a:r>
            <a:r>
              <a:rPr lang="en-US" sz="1500" dirty="0" smtClean="0"/>
              <a:t> python </a:t>
            </a:r>
            <a:r>
              <a:rPr lang="en-US" sz="1500" dirty="0" err="1" smtClean="0"/>
              <a:t>dùng</a:t>
            </a:r>
            <a:r>
              <a:rPr lang="en-US" sz="1500" dirty="0" smtClean="0"/>
              <a:t> apt-get</a:t>
            </a:r>
            <a:endParaRPr lang="en-US" sz="1500" dirty="0"/>
          </a:p>
        </p:txBody>
      </p:sp>
      <p:sp>
        <p:nvSpPr>
          <p:cNvPr id="12" name="Oval 11"/>
          <p:cNvSpPr/>
          <p:nvPr/>
        </p:nvSpPr>
        <p:spPr>
          <a:xfrm>
            <a:off x="5867400" y="1733550"/>
            <a:ext cx="19812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2. </a:t>
            </a:r>
            <a:r>
              <a:rPr lang="en-US" sz="1500" dirty="0" err="1" smtClean="0"/>
              <a:t>Cài</a:t>
            </a:r>
            <a:r>
              <a:rPr lang="en-US" sz="1500" dirty="0" smtClean="0"/>
              <a:t> pip</a:t>
            </a:r>
            <a:endParaRPr lang="en-US" sz="1500" dirty="0"/>
          </a:p>
        </p:txBody>
      </p:sp>
      <p:sp>
        <p:nvSpPr>
          <p:cNvPr id="13" name="Oval 12"/>
          <p:cNvSpPr/>
          <p:nvPr/>
        </p:nvSpPr>
        <p:spPr>
          <a:xfrm>
            <a:off x="6858000" y="3333750"/>
            <a:ext cx="20574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3. </a:t>
            </a:r>
            <a:r>
              <a:rPr lang="en-US" sz="1500" dirty="0" err="1" smtClean="0"/>
              <a:t>Cài</a:t>
            </a:r>
            <a:r>
              <a:rPr lang="en-US" sz="1500" dirty="0" smtClean="0"/>
              <a:t> </a:t>
            </a:r>
            <a:r>
              <a:rPr lang="en-US" sz="1500" dirty="0" err="1" smtClean="0"/>
              <a:t>một</a:t>
            </a:r>
            <a:r>
              <a:rPr lang="en-US" sz="1500" dirty="0" smtClean="0"/>
              <a:t> </a:t>
            </a:r>
            <a:r>
              <a:rPr lang="en-US" sz="1500" dirty="0" err="1" smtClean="0"/>
              <a:t>số</a:t>
            </a:r>
            <a:r>
              <a:rPr lang="en-US" sz="1500" dirty="0" smtClean="0"/>
              <a:t> package </a:t>
            </a:r>
            <a:r>
              <a:rPr lang="en-US" sz="1500" dirty="0" err="1" smtClean="0"/>
              <a:t>cơ</a:t>
            </a:r>
            <a:r>
              <a:rPr lang="en-US" sz="1500" dirty="0" smtClean="0"/>
              <a:t> </a:t>
            </a:r>
            <a:r>
              <a:rPr lang="en-US" sz="1500" dirty="0" err="1" smtClean="0"/>
              <a:t>bản</a:t>
            </a:r>
            <a:endParaRPr lang="en-US" sz="15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26698" y="1581150"/>
            <a:ext cx="1040702" cy="344681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4200" y="2419350"/>
            <a:ext cx="838200" cy="7620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438400" y="2266950"/>
            <a:ext cx="2438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1. </a:t>
            </a:r>
            <a:r>
              <a:rPr lang="en-US" sz="1500" dirty="0" err="1" smtClean="0"/>
              <a:t>Cài</a:t>
            </a:r>
            <a:r>
              <a:rPr lang="en-US" sz="1500" dirty="0" smtClean="0"/>
              <a:t> python </a:t>
            </a:r>
            <a:r>
              <a:rPr lang="en-US" sz="1500" dirty="0" err="1" smtClean="0"/>
              <a:t>dùng</a:t>
            </a:r>
            <a:r>
              <a:rPr lang="en-US" sz="1500" dirty="0" smtClean="0"/>
              <a:t> brew</a:t>
            </a:r>
            <a:endParaRPr lang="en-US" sz="1500" dirty="0"/>
          </a:p>
        </p:txBody>
      </p:sp>
      <p:cxnSp>
        <p:nvCxnSpPr>
          <p:cNvPr id="21" name="Straight Connector 20"/>
          <p:cNvCxnSpPr>
            <a:stCxn id="20" idx="6"/>
          </p:cNvCxnSpPr>
          <p:nvPr/>
        </p:nvCxnSpPr>
        <p:spPr>
          <a:xfrm flipV="1">
            <a:off x="4876800" y="2343150"/>
            <a:ext cx="1219200" cy="3429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514600" y="3409950"/>
            <a:ext cx="2438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1. Download </a:t>
            </a:r>
            <a:r>
              <a:rPr lang="en-US" sz="1500" dirty="0" err="1" smtClean="0"/>
              <a:t>và</a:t>
            </a:r>
            <a:r>
              <a:rPr lang="en-US" sz="1500" dirty="0" smtClean="0"/>
              <a:t> </a:t>
            </a:r>
            <a:r>
              <a:rPr lang="en-US" sz="1500" dirty="0" err="1" smtClean="0"/>
              <a:t>cài</a:t>
            </a:r>
            <a:endParaRPr lang="en-US" sz="15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953000" y="2495550"/>
            <a:ext cx="1524000" cy="11430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ubuntu-logo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0150"/>
            <a:ext cx="762000" cy="762000"/>
          </a:xfrm>
          <a:prstGeom prst="rect">
            <a:avLst/>
          </a:prstGeom>
        </p:spPr>
      </p:pic>
      <p:pic>
        <p:nvPicPr>
          <p:cNvPr id="19" name="Picture 18" descr="Apple-logo-gre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7" t="19075" r="28014" b="19155"/>
          <a:stretch/>
        </p:blipFill>
        <p:spPr>
          <a:xfrm>
            <a:off x="685800" y="2266950"/>
            <a:ext cx="698414" cy="762000"/>
          </a:xfrm>
          <a:prstGeom prst="rect">
            <a:avLst/>
          </a:prstGeom>
        </p:spPr>
      </p:pic>
      <p:pic>
        <p:nvPicPr>
          <p:cNvPr id="5" name="Picture 4" descr="2000px-Windows_logo_-_201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0995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2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123950"/>
            <a:ext cx="7620000" cy="33701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</a:rPr>
              <a:t>Lấy</a:t>
            </a:r>
            <a:r>
              <a:rPr lang="en-US" sz="2600" dirty="0" smtClean="0">
                <a:solidFill>
                  <a:schemeClr val="bg1"/>
                </a:solidFill>
              </a:rPr>
              <a:t> script </a:t>
            </a:r>
            <a:r>
              <a:rPr lang="en-US" sz="2600" dirty="0" err="1" smtClean="0">
                <a:solidFill>
                  <a:schemeClr val="bg1"/>
                </a:solidFill>
              </a:rPr>
              <a:t>cài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đặt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trên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hlinkClick r:id="rId2"/>
              </a:rPr>
              <a:t>https://brew.sh</a:t>
            </a:r>
            <a:r>
              <a:rPr lang="en-US" sz="2600" dirty="0" smtClean="0">
                <a:solidFill>
                  <a:schemeClr val="bg1"/>
                </a:solidFill>
                <a:hlinkClick r:id="rId2"/>
              </a:rPr>
              <a:t>/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và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chạy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trên</a:t>
            </a:r>
            <a:r>
              <a:rPr lang="en-US" sz="2600" dirty="0" smtClean="0">
                <a:solidFill>
                  <a:schemeClr val="bg1"/>
                </a:solidFill>
              </a:rPr>
              <a:t> terminal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brew install python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brew install python3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</a:rPr>
              <a:t>Cài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thêm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một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số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tiện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ích</a:t>
            </a:r>
            <a:r>
              <a:rPr lang="en-US" sz="2600" dirty="0" smtClean="0">
                <a:solidFill>
                  <a:schemeClr val="bg1"/>
                </a:solidFill>
              </a:rPr>
              <a:t> Linux </a:t>
            </a:r>
            <a:r>
              <a:rPr lang="en-US" sz="2600" dirty="0" err="1" smtClean="0">
                <a:solidFill>
                  <a:schemeClr val="bg1"/>
                </a:solidFill>
              </a:rPr>
              <a:t>như</a:t>
            </a:r>
            <a:r>
              <a:rPr lang="en-US" sz="2600" dirty="0" smtClean="0">
                <a:solidFill>
                  <a:schemeClr val="bg1"/>
                </a:solidFill>
              </a:rPr>
              <a:t> mc, </a:t>
            </a:r>
            <a:r>
              <a:rPr lang="en-US" sz="2600" dirty="0" err="1" smtClean="0">
                <a:solidFill>
                  <a:schemeClr val="bg1"/>
                </a:solidFill>
              </a:rPr>
              <a:t>wget</a:t>
            </a:r>
            <a:r>
              <a:rPr lang="en-US" sz="2600" dirty="0" smtClean="0">
                <a:solidFill>
                  <a:schemeClr val="bg1"/>
                </a:solidFill>
              </a:rPr>
              <a:t>, curl,</a:t>
            </a:r>
            <a:r>
              <a:rPr lang="mr-IN" sz="2600" dirty="0" smtClean="0">
                <a:solidFill>
                  <a:schemeClr val="bg1"/>
                </a:solidFill>
              </a:rPr>
              <a:t>…</a:t>
            </a:r>
            <a:endParaRPr lang="en-US" sz="2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3654" y="578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2743200" y="209550"/>
            <a:ext cx="4343400" cy="457200"/>
          </a:xfrm>
          <a:prstGeom prst="rect">
            <a:avLst/>
          </a:prstGeom>
          <a:solidFill>
            <a:srgbClr val="FF99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4572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9144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3716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18288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Cài</a:t>
            </a:r>
            <a:r>
              <a:rPr lang="en-US" dirty="0" smtClean="0"/>
              <a:t> python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MacOS</a:t>
            </a:r>
            <a:endParaRPr lang="en-US" dirty="0"/>
          </a:p>
        </p:txBody>
      </p:sp>
      <p:pic>
        <p:nvPicPr>
          <p:cNvPr id="10" name="Picture 9" descr="opengraph-icon-200x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633"/>
            <a:ext cx="1047750" cy="1047750"/>
          </a:xfrm>
          <a:prstGeom prst="rect">
            <a:avLst/>
          </a:prstGeom>
        </p:spPr>
      </p:pic>
      <p:pic>
        <p:nvPicPr>
          <p:cNvPr id="11" name="Picture 10" descr="Apple-logo-gre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7" t="19075" r="28014" b="19155"/>
          <a:stretch/>
        </p:blipFill>
        <p:spPr>
          <a:xfrm>
            <a:off x="1219200" y="57150"/>
            <a:ext cx="69841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3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71550"/>
            <a:ext cx="7620000" cy="36599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</a:rPr>
              <a:t>Cập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nhật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các</a:t>
            </a:r>
            <a:r>
              <a:rPr lang="en-US" sz="2600" dirty="0" smtClean="0">
                <a:solidFill>
                  <a:schemeClr val="bg1"/>
                </a:solidFill>
              </a:rPr>
              <a:t> package </a:t>
            </a:r>
            <a:r>
              <a:rPr lang="en-US" sz="2600" dirty="0" err="1" smtClean="0">
                <a:solidFill>
                  <a:schemeClr val="bg1"/>
                </a:solidFill>
              </a:rPr>
              <a:t>sẵn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có</a:t>
            </a:r>
            <a:r>
              <a:rPr lang="en-US" sz="2600" dirty="0">
                <a:solidFill>
                  <a:schemeClr val="bg1"/>
                </a:solidFill>
              </a:rPr>
              <a:t>: </a:t>
            </a:r>
            <a:r>
              <a:rPr lang="en-US" sz="2600" dirty="0" err="1" smtClean="0">
                <a:solidFill>
                  <a:schemeClr val="bg1"/>
                </a:solidFill>
              </a:rPr>
              <a:t>sudo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apt-get -y upgrade 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600" dirty="0" smtClean="0">
                <a:solidFill>
                  <a:schemeClr val="bg1"/>
                </a:solidFill>
              </a:rPr>
              <a:t>apt-get install python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apt-get install </a:t>
            </a:r>
            <a:r>
              <a:rPr lang="en-US" sz="2600" dirty="0" smtClean="0">
                <a:solidFill>
                  <a:schemeClr val="bg1"/>
                </a:solidFill>
              </a:rPr>
              <a:t>python3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600" dirty="0" err="1">
                <a:solidFill>
                  <a:schemeClr val="bg1"/>
                </a:solidFill>
              </a:rPr>
              <a:t>một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số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tiện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ích</a:t>
            </a:r>
            <a:r>
              <a:rPr lang="en-US" sz="2600" dirty="0">
                <a:solidFill>
                  <a:schemeClr val="bg1"/>
                </a:solidFill>
              </a:rPr>
              <a:t> Linux </a:t>
            </a:r>
            <a:r>
              <a:rPr lang="en-US" sz="2600" dirty="0" err="1">
                <a:solidFill>
                  <a:schemeClr val="bg1"/>
                </a:solidFill>
              </a:rPr>
              <a:t>như</a:t>
            </a:r>
            <a:r>
              <a:rPr lang="en-US" sz="2600" dirty="0">
                <a:solidFill>
                  <a:schemeClr val="bg1"/>
                </a:solidFill>
              </a:rPr>
              <a:t> mc, </a:t>
            </a:r>
            <a:r>
              <a:rPr lang="en-US" sz="2600" dirty="0" err="1">
                <a:solidFill>
                  <a:schemeClr val="bg1"/>
                </a:solidFill>
              </a:rPr>
              <a:t>wget</a:t>
            </a:r>
            <a:r>
              <a:rPr lang="en-US" sz="2600" dirty="0">
                <a:solidFill>
                  <a:schemeClr val="bg1"/>
                </a:solidFill>
              </a:rPr>
              <a:t>, curl,</a:t>
            </a:r>
            <a:r>
              <a:rPr lang="mr-IN" sz="2600" dirty="0" smtClean="0">
                <a:solidFill>
                  <a:schemeClr val="bg1"/>
                </a:solidFill>
              </a:rPr>
              <a:t>…</a:t>
            </a:r>
            <a:r>
              <a:rPr lang="en-US" sz="2600" dirty="0" err="1" smtClean="0">
                <a:solidFill>
                  <a:schemeClr val="bg1"/>
                </a:solidFill>
              </a:rPr>
              <a:t>cài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giống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trên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MacOS</a:t>
            </a:r>
            <a:r>
              <a:rPr lang="en-US" sz="2600" dirty="0" smtClean="0">
                <a:solidFill>
                  <a:schemeClr val="bg1"/>
                </a:solidFill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</a:rPr>
              <a:t>thay</a:t>
            </a:r>
            <a:r>
              <a:rPr lang="en-US" sz="2600" dirty="0" smtClean="0">
                <a:solidFill>
                  <a:schemeClr val="bg1"/>
                </a:solidFill>
              </a:rPr>
              <a:t> brew </a:t>
            </a:r>
            <a:r>
              <a:rPr lang="en-US" sz="2600" dirty="0" err="1" smtClean="0">
                <a:solidFill>
                  <a:schemeClr val="bg1"/>
                </a:solidFill>
              </a:rPr>
              <a:t>bằng</a:t>
            </a:r>
            <a:r>
              <a:rPr lang="en-US" sz="2600" dirty="0" smtClean="0">
                <a:solidFill>
                  <a:schemeClr val="bg1"/>
                </a:solidFill>
              </a:rPr>
              <a:t> apt-get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3654" y="578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2895600" y="285750"/>
            <a:ext cx="3733800" cy="381000"/>
          </a:xfrm>
          <a:prstGeom prst="rect">
            <a:avLst/>
          </a:prstGeom>
          <a:solidFill>
            <a:srgbClr val="FF99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4572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9144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3716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18288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Cài</a:t>
            </a:r>
            <a:r>
              <a:rPr lang="en-US" dirty="0" smtClean="0"/>
              <a:t> python </a:t>
            </a:r>
            <a:r>
              <a:rPr lang="en-US" dirty="0" err="1" smtClean="0"/>
              <a:t>trên</a:t>
            </a:r>
            <a:r>
              <a:rPr lang="en-US" dirty="0" smtClean="0"/>
              <a:t> Ubuntu</a:t>
            </a:r>
            <a:endParaRPr lang="en-US" dirty="0"/>
          </a:p>
        </p:txBody>
      </p:sp>
      <p:pic>
        <p:nvPicPr>
          <p:cNvPr id="5" name="Picture 4" descr="opengraph-icon-200x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633"/>
            <a:ext cx="1047750" cy="1047750"/>
          </a:xfrm>
          <a:prstGeom prst="rect">
            <a:avLst/>
          </a:prstGeom>
        </p:spPr>
      </p:pic>
      <p:pic>
        <p:nvPicPr>
          <p:cNvPr id="4" name="Picture 3" descr="ubuntu-logo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335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123950"/>
            <a:ext cx="7620000" cy="1259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</a:rPr>
              <a:t>Lên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trang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python.org</a:t>
            </a:r>
            <a:r>
              <a:rPr lang="en-US" sz="2600" dirty="0" smtClean="0">
                <a:solidFill>
                  <a:schemeClr val="bg1"/>
                </a:solidFill>
              </a:rPr>
              <a:t>, download </a:t>
            </a:r>
            <a:r>
              <a:rPr lang="en-US" sz="2600" dirty="0" err="1" smtClean="0">
                <a:solidFill>
                  <a:schemeClr val="bg1"/>
                </a:solidFill>
              </a:rPr>
              <a:t>và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cài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đặt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</a:rPr>
              <a:t>C</a:t>
            </a:r>
            <a:r>
              <a:rPr lang="en-US" sz="2600" dirty="0" err="1" smtClean="0">
                <a:solidFill>
                  <a:schemeClr val="bg1"/>
                </a:solidFill>
              </a:rPr>
              <a:t>ó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lựa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chọn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cài</a:t>
            </a:r>
            <a:r>
              <a:rPr lang="en-US" sz="2600" dirty="0" smtClean="0">
                <a:solidFill>
                  <a:schemeClr val="bg1"/>
                </a:solidFill>
              </a:rPr>
              <a:t> pip </a:t>
            </a:r>
            <a:r>
              <a:rPr lang="en-US" sz="2600" dirty="0" err="1" smtClean="0">
                <a:solidFill>
                  <a:schemeClr val="bg1"/>
                </a:solidFill>
              </a:rPr>
              <a:t>ngay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khi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cài</a:t>
            </a:r>
            <a:r>
              <a:rPr lang="en-US" sz="2600" dirty="0" smtClean="0">
                <a:solidFill>
                  <a:schemeClr val="bg1"/>
                </a:solidFill>
              </a:rPr>
              <a:t> python</a:t>
            </a:r>
            <a:endParaRPr lang="en-US" sz="26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3654" y="578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3048000" y="209550"/>
            <a:ext cx="4114800" cy="457200"/>
          </a:xfrm>
          <a:prstGeom prst="rect">
            <a:avLst/>
          </a:prstGeom>
          <a:solidFill>
            <a:srgbClr val="FF99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4572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9144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3716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18288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Cài</a:t>
            </a:r>
            <a:r>
              <a:rPr lang="en-US" dirty="0" smtClean="0"/>
              <a:t> python </a:t>
            </a:r>
            <a:r>
              <a:rPr lang="en-US" dirty="0" err="1" smtClean="0"/>
              <a:t>trên</a:t>
            </a:r>
            <a:r>
              <a:rPr lang="en-US" dirty="0" smtClean="0"/>
              <a:t> Windows</a:t>
            </a:r>
            <a:endParaRPr lang="en-US" dirty="0"/>
          </a:p>
        </p:txBody>
      </p:sp>
      <p:pic>
        <p:nvPicPr>
          <p:cNvPr id="5" name="Picture 4" descr="opengraph-icon-200x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633"/>
            <a:ext cx="1047750" cy="1047750"/>
          </a:xfrm>
          <a:prstGeom prst="rect">
            <a:avLst/>
          </a:prstGeom>
        </p:spPr>
      </p:pic>
      <p:pic>
        <p:nvPicPr>
          <p:cNvPr id="6" name="Picture 5" descr="2000px-Windows_logo_-_20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3350"/>
            <a:ext cx="762000" cy="762000"/>
          </a:xfrm>
          <a:prstGeom prst="rect">
            <a:avLst/>
          </a:prstGeom>
        </p:spPr>
      </p:pic>
      <p:pic>
        <p:nvPicPr>
          <p:cNvPr id="4" name="Picture 3" descr="Screen Shot 2017-04-28 at 3.24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32" y="2495550"/>
            <a:ext cx="4145596" cy="2540000"/>
          </a:xfrm>
          <a:prstGeom prst="rect">
            <a:avLst/>
          </a:prstGeom>
        </p:spPr>
      </p:pic>
      <p:pic>
        <p:nvPicPr>
          <p:cNvPr id="8" name="Picture 7" descr="Screen Shot 2017-04-28 at 3.24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5550"/>
            <a:ext cx="2887628" cy="253052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667000" y="3409950"/>
            <a:ext cx="2743200" cy="381000"/>
          </a:xfrm>
          <a:prstGeom prst="line">
            <a:avLst/>
          </a:prstGeom>
          <a:ln w="38100" cmpd="sng">
            <a:headEnd type="triangle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3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7-04-28 at 3.38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14391"/>
            <a:ext cx="6705600" cy="37734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3654" y="578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3048000" y="209550"/>
            <a:ext cx="4114800" cy="457200"/>
          </a:xfrm>
          <a:prstGeom prst="rect">
            <a:avLst/>
          </a:prstGeom>
          <a:solidFill>
            <a:srgbClr val="FF99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4572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9144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3716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18288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6" name="Picture 5" descr="2000px-Windows_logo_-_20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3350"/>
            <a:ext cx="762000" cy="762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172200" y="1733550"/>
            <a:ext cx="2819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500" dirty="0" smtClean="0"/>
              <a:t>1. </a:t>
            </a:r>
            <a:r>
              <a:rPr lang="en-US" sz="1600" dirty="0" err="1">
                <a:solidFill>
                  <a:schemeClr val="bg1"/>
                </a:solidFill>
              </a:rPr>
              <a:t>Gitbash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=&gt; </a:t>
            </a:r>
            <a:r>
              <a:rPr lang="en-US" sz="1600" dirty="0" err="1" smtClean="0">
                <a:solidFill>
                  <a:schemeClr val="bg1"/>
                </a:solidFill>
              </a:rPr>
              <a:t>lệnh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Linux </a:t>
            </a:r>
            <a:r>
              <a:rPr lang="en-US" sz="1600" dirty="0" err="1">
                <a:solidFill>
                  <a:schemeClr val="bg1"/>
                </a:solidFill>
              </a:rPr>
              <a:t>trên</a:t>
            </a:r>
            <a:r>
              <a:rPr lang="en-US" sz="1600" dirty="0">
                <a:solidFill>
                  <a:schemeClr val="bg1"/>
                </a:solidFill>
              </a:rPr>
              <a:t> Windows</a:t>
            </a:r>
          </a:p>
          <a:p>
            <a:pPr algn="ctr"/>
            <a:endParaRPr lang="en-US" sz="15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524000" y="2266950"/>
            <a:ext cx="4598098" cy="4572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76" y="3486150"/>
            <a:ext cx="3733800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500" dirty="0" smtClean="0"/>
              <a:t>1. </a:t>
            </a:r>
            <a:r>
              <a:rPr lang="en-US" sz="1600" dirty="0" err="1" smtClean="0">
                <a:solidFill>
                  <a:schemeClr val="bg1"/>
                </a:solidFill>
              </a:rPr>
              <a:t>Gitbash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quản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lý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nguồn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trên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github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bitbucket</a:t>
            </a:r>
            <a:r>
              <a:rPr lang="en-US" sz="1600" dirty="0" smtClean="0">
                <a:solidFill>
                  <a:schemeClr val="bg1"/>
                </a:solidFill>
              </a:rPr>
              <a:t>,...</a:t>
            </a:r>
            <a:endParaRPr lang="en-US" sz="1500" dirty="0"/>
          </a:p>
        </p:txBody>
      </p:sp>
      <p:pic>
        <p:nvPicPr>
          <p:cNvPr id="17" name="Picture 16" descr="gwindows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150"/>
            <a:ext cx="844550" cy="84455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810000" y="4171950"/>
            <a:ext cx="1371600" cy="3810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7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654" y="578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3048000" y="209550"/>
            <a:ext cx="4114800" cy="457200"/>
          </a:xfrm>
          <a:prstGeom prst="rect">
            <a:avLst/>
          </a:prstGeom>
          <a:solidFill>
            <a:srgbClr val="FF99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4572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9144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3716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18288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971550"/>
            <a:ext cx="2819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500" dirty="0" smtClean="0"/>
              <a:t>1. </a:t>
            </a:r>
            <a:r>
              <a:rPr lang="en-US" sz="1500" dirty="0" err="1" smtClean="0"/>
              <a:t>Cài</a:t>
            </a:r>
            <a:r>
              <a:rPr lang="en-US" sz="1500" dirty="0" smtClean="0"/>
              <a:t> </a:t>
            </a:r>
            <a:r>
              <a:rPr lang="en-US" sz="1500" dirty="0" err="1" smtClean="0"/>
              <a:t>đặt</a:t>
            </a:r>
            <a:r>
              <a:rPr lang="en-US" sz="1500" dirty="0" smtClean="0"/>
              <a:t> python </a:t>
            </a:r>
            <a:r>
              <a:rPr lang="en-US" sz="1500" dirty="0" err="1" smtClean="0"/>
              <a:t>trên</a:t>
            </a:r>
            <a:r>
              <a:rPr lang="en-US" sz="1500" dirty="0" smtClean="0"/>
              <a:t> </a:t>
            </a:r>
            <a:r>
              <a:rPr lang="en-US" sz="1500" dirty="0" err="1" smtClean="0"/>
              <a:t>các</a:t>
            </a:r>
            <a:r>
              <a:rPr lang="en-US" sz="1500" dirty="0" smtClean="0"/>
              <a:t> OS</a:t>
            </a:r>
            <a:endParaRPr lang="en-US" sz="1500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286000" y="1962150"/>
            <a:ext cx="1295400" cy="11430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019800" y="2114550"/>
            <a:ext cx="990600" cy="9144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114550"/>
            <a:ext cx="2178142" cy="18478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019800" y="1047750"/>
            <a:ext cx="29718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500" dirty="0" smtClean="0"/>
              <a:t>2. </a:t>
            </a:r>
            <a:r>
              <a:rPr lang="en-US" sz="1500" dirty="0" err="1" smtClean="0"/>
              <a:t>Chạy</a:t>
            </a:r>
            <a:r>
              <a:rPr lang="en-US" sz="1500" dirty="0" smtClean="0"/>
              <a:t> </a:t>
            </a:r>
            <a:r>
              <a:rPr lang="en-US" sz="1500" dirty="0" err="1" smtClean="0"/>
              <a:t>lại</a:t>
            </a:r>
            <a:r>
              <a:rPr lang="en-US" sz="1500" dirty="0" smtClean="0"/>
              <a:t> </a:t>
            </a:r>
            <a:r>
              <a:rPr lang="en-US" sz="1500" dirty="0" err="1" smtClean="0"/>
              <a:t>một</a:t>
            </a:r>
            <a:r>
              <a:rPr lang="en-US" sz="1500" dirty="0" smtClean="0"/>
              <a:t> </a:t>
            </a:r>
            <a:r>
              <a:rPr lang="en-US" sz="1500" dirty="0" err="1" smtClean="0"/>
              <a:t>số</a:t>
            </a:r>
            <a:r>
              <a:rPr lang="en-US" sz="1500" dirty="0" smtClean="0"/>
              <a:t> </a:t>
            </a:r>
            <a:r>
              <a:rPr lang="en-US" sz="1500" dirty="0" err="1" smtClean="0"/>
              <a:t>lệnh</a:t>
            </a:r>
            <a:r>
              <a:rPr lang="en-US" sz="1500" dirty="0" smtClean="0"/>
              <a:t> python </a:t>
            </a:r>
            <a:r>
              <a:rPr lang="en-US" sz="1500" dirty="0" err="1" smtClean="0"/>
              <a:t>căn</a:t>
            </a:r>
            <a:r>
              <a:rPr lang="en-US" sz="1500" dirty="0" smtClean="0"/>
              <a:t> </a:t>
            </a:r>
            <a:r>
              <a:rPr lang="en-US" sz="1500" dirty="0" err="1" smtClean="0"/>
              <a:t>bản</a:t>
            </a:r>
            <a:r>
              <a:rPr lang="en-US" sz="1500" dirty="0" smtClean="0"/>
              <a:t> </a:t>
            </a:r>
            <a:r>
              <a:rPr lang="en-US" sz="1500" dirty="0" err="1" smtClean="0"/>
              <a:t>trên</a:t>
            </a:r>
            <a:r>
              <a:rPr lang="en-US" sz="1500" dirty="0" smtClean="0"/>
              <a:t> </a:t>
            </a:r>
            <a:r>
              <a:rPr lang="en-US" sz="1500" dirty="0" err="1" smtClean="0"/>
              <a:t>lớp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351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654" y="578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2819400" y="971550"/>
            <a:ext cx="4114800" cy="457200"/>
          </a:xfrm>
          <a:prstGeom prst="rect">
            <a:avLst/>
          </a:prstGeom>
          <a:solidFill>
            <a:srgbClr val="FF99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4572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9144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3716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18288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/>
          </a:p>
        </p:txBody>
      </p:sp>
      <p:pic>
        <p:nvPicPr>
          <p:cNvPr id="5" name="Picture 4" descr="thank-you-gratitud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28750"/>
            <a:ext cx="390112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82C606BD-92EE-9340-89EC-00F01472013B}" vid="{E45960BB-4857-1445-AAC8-DE907ADB99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</Template>
  <TotalTime>332</TotalTime>
  <Words>360</Words>
  <Application>Microsoft Macintosh PowerPoint</Application>
  <PresentationFormat>On-screen Show (16:9)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TechMasterBlack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Nguyen Duc Hoang</cp:lastModifiedBy>
  <cp:revision>69</cp:revision>
  <dcterms:created xsi:type="dcterms:W3CDTF">2017-04-07T03:16:31Z</dcterms:created>
  <dcterms:modified xsi:type="dcterms:W3CDTF">2017-04-28T08:53:59Z</dcterms:modified>
</cp:coreProperties>
</file>