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306" r:id="rId3"/>
    <p:sldId id="298" r:id="rId4"/>
    <p:sldId id="304" r:id="rId5"/>
    <p:sldId id="305" r:id="rId6"/>
    <p:sldId id="302" r:id="rId7"/>
    <p:sldId id="30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-3200" y="-20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4" Type="http://schemas.openxmlformats.org/officeDocument/2006/relationships/hyperlink" Target="http://www.tornadoweb.org/en/stable/" TargetMode="External"/><Relationship Id="rId5" Type="http://schemas.openxmlformats.org/officeDocument/2006/relationships/hyperlink" Target="http://techmaster.vn/khoa-hoc/25486/lap-trinh-php-7-qua-du-an-thuc-te" TargetMode="External"/><Relationship Id="rId6" Type="http://schemas.openxmlformats.org/officeDocument/2006/relationships/hyperlink" Target="http://techmaster.vn/khoa-hoc/25467/java-can-ban-thuc-hanh" TargetMode="External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3352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Các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cú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pháp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và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kiểu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dữ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liệu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căn</a:t>
            </a:r>
            <a:r>
              <a:rPr lang="en-US" sz="5400" b="1" dirty="0">
                <a:solidFill>
                  <a:srgbClr val="7DBD00"/>
                </a:solidFill>
                <a:latin typeface="Calibri"/>
                <a:cs typeface="Calibri"/>
              </a:rPr>
              <a:t> </a:t>
            </a:r>
            <a:r>
              <a:rPr lang="en-US" sz="5400" b="1" dirty="0" err="1">
                <a:solidFill>
                  <a:srgbClr val="7DBD00"/>
                </a:solidFill>
                <a:latin typeface="Calibri"/>
                <a:cs typeface="Calibri"/>
              </a:rPr>
              <a:t>bản</a:t>
            </a:r>
            <a:r>
              <a:rPr lang="en-US" sz="4800" b="1" dirty="0" smtClean="0">
                <a:solidFill>
                  <a:srgbClr val="7DBD00"/>
                </a:solidFill>
                <a:latin typeface="Calibri"/>
                <a:cs typeface="Calibri"/>
              </a:rPr>
              <a:t/>
            </a:r>
            <a:br>
              <a:rPr lang="en-US" sz="4800" b="1" dirty="0" smtClean="0">
                <a:solidFill>
                  <a:srgbClr val="7DBD00"/>
                </a:solidFill>
                <a:latin typeface="Calibri"/>
                <a:cs typeface="Calibri"/>
              </a:rPr>
            </a:b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473" y="4400550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hlinkClick r:id="rId2"/>
              </a:rPr>
              <a:t>hoangnd@</a:t>
            </a:r>
            <a:r>
              <a:rPr lang="en-US" sz="1400" dirty="0">
                <a:solidFill>
                  <a:srgbClr val="FFFFFF"/>
                </a:solidFill>
                <a:hlinkClick r:id="rId2"/>
              </a:rPr>
              <a:t>techmaster.vn</a:t>
            </a:r>
            <a:endParaRPr lang="en-US" sz="1400" dirty="0">
              <a:solidFill>
                <a:srgbClr val="FFFFFF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TechMaster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học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là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có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việc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3048000" y="209550"/>
            <a:ext cx="41148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200" y="1200150"/>
            <a:ext cx="28194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300" dirty="0" err="1"/>
              <a:t>Cực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xử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các</a:t>
            </a:r>
            <a:r>
              <a:rPr lang="en-US" sz="1300" dirty="0"/>
              <a:t> </a:t>
            </a:r>
            <a:r>
              <a:rPr lang="en-US" sz="1300" dirty="0" err="1"/>
              <a:t>loại</a:t>
            </a:r>
            <a:r>
              <a:rPr lang="en-US" sz="1300" dirty="0"/>
              <a:t> </a:t>
            </a:r>
            <a:r>
              <a:rPr lang="en-US" sz="1300" dirty="0" err="1"/>
              <a:t>dữ</a:t>
            </a:r>
            <a:r>
              <a:rPr lang="en-US" sz="1300" dirty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, </a:t>
            </a:r>
            <a:r>
              <a:rPr lang="en-US" sz="1300" dirty="0" err="1"/>
              <a:t>tập</a:t>
            </a:r>
            <a:r>
              <a:rPr lang="en-US" sz="1300" dirty="0"/>
              <a:t> </a:t>
            </a:r>
            <a:r>
              <a:rPr lang="en-US" sz="1300" dirty="0" err="1"/>
              <a:t>hợp</a:t>
            </a:r>
            <a:r>
              <a:rPr lang="en-US" sz="1300" dirty="0"/>
              <a:t>. </a:t>
            </a:r>
            <a:r>
              <a:rPr lang="en-US" sz="1300" dirty="0" err="1" smtClean="0"/>
              <a:t>bóc</a:t>
            </a:r>
            <a:r>
              <a:rPr lang="en-US" sz="1300" dirty="0" smtClean="0"/>
              <a:t> </a:t>
            </a:r>
            <a:r>
              <a:rPr lang="en-US" sz="1300" dirty="0" err="1"/>
              <a:t>tách</a:t>
            </a:r>
            <a:r>
              <a:rPr lang="en-US" sz="1300" dirty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/>
              <a:t>tích</a:t>
            </a:r>
            <a:r>
              <a:rPr lang="en-US" sz="1300" dirty="0"/>
              <a:t> </a:t>
            </a:r>
            <a:r>
              <a:rPr lang="en-US" sz="1300" dirty="0" err="1"/>
              <a:t>dữ</a:t>
            </a:r>
            <a:r>
              <a:rPr lang="en-US" sz="1300" dirty="0"/>
              <a:t> </a:t>
            </a:r>
            <a:r>
              <a:rPr lang="en-US" sz="1300" dirty="0" err="1"/>
              <a:t>liệu</a:t>
            </a:r>
            <a:r>
              <a:rPr lang="en-US" sz="1300" dirty="0"/>
              <a:t>: big </a:t>
            </a:r>
            <a:r>
              <a:rPr lang="en-US" sz="1300" dirty="0" err="1" smtClean="0"/>
              <a:t>data,data</a:t>
            </a:r>
            <a:r>
              <a:rPr lang="en-US" sz="1300" dirty="0" smtClean="0"/>
              <a:t> </a:t>
            </a:r>
            <a:r>
              <a:rPr lang="en-US" sz="1300" dirty="0"/>
              <a:t>mining</a:t>
            </a:r>
          </a:p>
        </p:txBody>
      </p:sp>
      <p:sp>
        <p:nvSpPr>
          <p:cNvPr id="13" name="Oval 12"/>
          <p:cNvSpPr/>
          <p:nvPr/>
        </p:nvSpPr>
        <p:spPr>
          <a:xfrm>
            <a:off x="6096000" y="1047750"/>
            <a:ext cx="29718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500" dirty="0" smtClean="0"/>
              <a:t>2. </a:t>
            </a:r>
            <a:r>
              <a:rPr lang="en-US" sz="1500" dirty="0" err="1" smtClean="0"/>
              <a:t>Chạy</a:t>
            </a:r>
            <a:r>
              <a:rPr lang="en-US" sz="1500" dirty="0" smtClean="0"/>
              <a:t> </a:t>
            </a:r>
            <a:r>
              <a:rPr lang="en-US" sz="1500" dirty="0" err="1" smtClean="0"/>
              <a:t>lại</a:t>
            </a:r>
            <a:r>
              <a:rPr lang="en-US" sz="1500" dirty="0" smtClean="0"/>
              <a:t> </a:t>
            </a:r>
            <a:r>
              <a:rPr lang="en-US" sz="1500" dirty="0" err="1" smtClean="0"/>
              <a:t>một</a:t>
            </a:r>
            <a:r>
              <a:rPr lang="en-US" sz="1500" dirty="0" smtClean="0"/>
              <a:t> </a:t>
            </a:r>
            <a:r>
              <a:rPr lang="en-US" sz="1500" dirty="0" err="1" smtClean="0"/>
              <a:t>số</a:t>
            </a:r>
            <a:r>
              <a:rPr lang="en-US" sz="1500" dirty="0" smtClean="0"/>
              <a:t> </a:t>
            </a:r>
            <a:r>
              <a:rPr lang="en-US" sz="1500" dirty="0" err="1" smtClean="0"/>
              <a:t>lệnh</a:t>
            </a:r>
            <a:r>
              <a:rPr lang="en-US" sz="1500" dirty="0" smtClean="0"/>
              <a:t> python </a:t>
            </a:r>
            <a:r>
              <a:rPr lang="en-US" sz="1500" dirty="0" err="1" smtClean="0"/>
              <a:t>căn</a:t>
            </a:r>
            <a:r>
              <a:rPr lang="en-US" sz="1500" dirty="0" smtClean="0"/>
              <a:t> </a:t>
            </a:r>
            <a:r>
              <a:rPr lang="en-US" sz="1500" dirty="0" err="1" smtClean="0"/>
              <a:t>bản</a:t>
            </a:r>
            <a:r>
              <a:rPr lang="en-US" sz="1500" dirty="0" smtClean="0"/>
              <a:t> </a:t>
            </a:r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lớp</a:t>
            </a:r>
            <a:endParaRPr lang="en-US" sz="1500" dirty="0"/>
          </a:p>
        </p:txBody>
      </p:sp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90750"/>
            <a:ext cx="1371600" cy="1371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52400" y="3181350"/>
            <a:ext cx="28194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gần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mọi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dirty="0"/>
              <a:t>: Web (</a:t>
            </a:r>
            <a:r>
              <a:rPr lang="en-US" sz="1400" dirty="0">
                <a:hlinkClick r:id="rId3"/>
              </a:rPr>
              <a:t>Django</a:t>
            </a:r>
            <a:r>
              <a:rPr lang="en-US" sz="1400" dirty="0"/>
              <a:t>, </a:t>
            </a:r>
            <a:r>
              <a:rPr lang="en-US" sz="1400" dirty="0">
                <a:hlinkClick r:id="rId4"/>
              </a:rPr>
              <a:t>Tornado</a:t>
            </a:r>
            <a:r>
              <a:rPr lang="en-US" sz="1400" dirty="0"/>
              <a:t>), Game</a:t>
            </a:r>
            <a:endParaRPr lang="en-US" sz="1300" dirty="0"/>
          </a:p>
        </p:txBody>
      </p:sp>
      <p:sp>
        <p:nvSpPr>
          <p:cNvPr id="14" name="Oval 13"/>
          <p:cNvSpPr/>
          <p:nvPr/>
        </p:nvSpPr>
        <p:spPr>
          <a:xfrm>
            <a:off x="6248400" y="2724150"/>
            <a:ext cx="2819400" cy="990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400" dirty="0" err="1" smtClean="0"/>
              <a:t>Tại</a:t>
            </a:r>
            <a:r>
              <a:rPr lang="en-US" sz="1400" dirty="0" smtClean="0"/>
              <a:t> </a:t>
            </a:r>
            <a:r>
              <a:rPr lang="en-US" sz="1400" dirty="0" err="1"/>
              <a:t>Việt</a:t>
            </a:r>
            <a:r>
              <a:rPr lang="en-US" sz="1400" dirty="0"/>
              <a:t> </a:t>
            </a:r>
            <a:r>
              <a:rPr lang="en-US" sz="1400" dirty="0" err="1" smtClean="0"/>
              <a:t>Nam,Python</a:t>
            </a:r>
            <a:r>
              <a:rPr lang="en-US" sz="1400" dirty="0" smtClean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độc</a:t>
            </a:r>
            <a:r>
              <a:rPr lang="en-US" sz="1400" dirty="0"/>
              <a:t> so </a:t>
            </a:r>
            <a:r>
              <a:rPr lang="en-US" sz="1400" dirty="0" err="1"/>
              <a:t>với</a:t>
            </a:r>
            <a:r>
              <a:rPr lang="en-US" sz="1400" dirty="0"/>
              <a:t>  </a:t>
            </a:r>
            <a:r>
              <a:rPr lang="en-US" sz="1400" dirty="0">
                <a:hlinkClick r:id="rId5"/>
              </a:rPr>
              <a:t>PHP</a:t>
            </a:r>
            <a:r>
              <a:rPr lang="en-US" sz="1400" dirty="0"/>
              <a:t>, C#, </a:t>
            </a:r>
            <a:r>
              <a:rPr lang="en-US" sz="1400" dirty="0">
                <a:hlinkClick r:id="rId6"/>
              </a:rPr>
              <a:t>Java</a:t>
            </a:r>
            <a:endParaRPr lang="en-US" sz="1300" dirty="0"/>
          </a:p>
        </p:txBody>
      </p:sp>
      <p:sp>
        <p:nvSpPr>
          <p:cNvPr id="16" name="Oval 15"/>
          <p:cNvSpPr/>
          <p:nvPr/>
        </p:nvSpPr>
        <p:spPr>
          <a:xfrm>
            <a:off x="3352800" y="3768832"/>
            <a:ext cx="30480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400" dirty="0" err="1"/>
              <a:t>Ở</a:t>
            </a:r>
            <a:r>
              <a:rPr lang="en-US" sz="1400" dirty="0"/>
              <a:t> New York, Python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vị</a:t>
            </a:r>
            <a:r>
              <a:rPr lang="en-US" sz="1400" dirty="0"/>
              <a:t> </a:t>
            </a:r>
            <a:r>
              <a:rPr lang="en-US" sz="1400" dirty="0" err="1"/>
              <a:t>trí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dirty="0"/>
              <a:t> 8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nghệ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endParaRPr lang="en-US" sz="1300" dirty="0"/>
          </a:p>
        </p:txBody>
      </p:sp>
      <p:sp>
        <p:nvSpPr>
          <p:cNvPr id="17" name="Oval 16"/>
          <p:cNvSpPr/>
          <p:nvPr/>
        </p:nvSpPr>
        <p:spPr>
          <a:xfrm>
            <a:off x="3124200" y="895350"/>
            <a:ext cx="28194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300" dirty="0" err="1" smtClean="0"/>
              <a:t>Những</a:t>
            </a:r>
            <a:r>
              <a:rPr lang="en-US" sz="1300" dirty="0" smtClean="0"/>
              <a:t> </a:t>
            </a:r>
            <a:r>
              <a:rPr lang="en-US" sz="1300" dirty="0" err="1" smtClean="0"/>
              <a:t>trang</a:t>
            </a:r>
            <a:r>
              <a:rPr lang="en-US" sz="1300" dirty="0" smtClean="0"/>
              <a:t> web </a:t>
            </a:r>
            <a:r>
              <a:rPr lang="en-US" sz="1300" dirty="0" err="1" smtClean="0"/>
              <a:t>viết</a:t>
            </a:r>
            <a:r>
              <a:rPr lang="en-US" sz="1300" dirty="0" smtClean="0"/>
              <a:t> </a:t>
            </a:r>
            <a:r>
              <a:rPr lang="en-US" sz="1300" dirty="0" err="1" smtClean="0"/>
              <a:t>bằng</a:t>
            </a:r>
            <a:r>
              <a:rPr lang="en-US" sz="1300" dirty="0" smtClean="0"/>
              <a:t> python: </a:t>
            </a:r>
            <a:r>
              <a:rPr lang="en-US" sz="1300" dirty="0" err="1" smtClean="0"/>
              <a:t>Youtube</a:t>
            </a:r>
            <a:r>
              <a:rPr lang="en-US" sz="1300" dirty="0" smtClean="0"/>
              <a:t>, </a:t>
            </a:r>
            <a:r>
              <a:rPr lang="en-US" sz="1300" dirty="0" err="1" smtClean="0"/>
              <a:t>Dropbox</a:t>
            </a:r>
            <a:r>
              <a:rPr lang="en-US" sz="1300" dirty="0" smtClean="0"/>
              <a:t>, Google, </a:t>
            </a:r>
            <a:r>
              <a:rPr lang="en-US" sz="1300" dirty="0" err="1" smtClean="0"/>
              <a:t>Pinterest,Nasa</a:t>
            </a:r>
            <a:r>
              <a:rPr lang="mr-IN" sz="1300" dirty="0" smtClean="0"/>
              <a:t>…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776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19400" y="209550"/>
            <a:ext cx="4114800" cy="479822"/>
          </a:xfrm>
        </p:spPr>
        <p:txBody>
          <a:bodyPr/>
          <a:lstStyle/>
          <a:p>
            <a:pPr algn="ctr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if</a:t>
            </a:r>
            <a:r>
              <a:rPr lang="mr-IN" dirty="0" smtClean="0"/>
              <a:t>…</a:t>
            </a:r>
            <a:r>
              <a:rPr lang="vi-VN" dirty="0" smtClean="0"/>
              <a:t>else</a:t>
            </a:r>
            <a:endParaRPr lang="en-US" dirty="0"/>
          </a:p>
        </p:txBody>
      </p:sp>
      <p:pic>
        <p:nvPicPr>
          <p:cNvPr id="9" name="Picture 8" descr="ifel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04950"/>
            <a:ext cx="2234491" cy="2666492"/>
          </a:xfrm>
          <a:prstGeom prst="rect">
            <a:avLst/>
          </a:prstGeom>
        </p:spPr>
      </p:pic>
      <p:pic>
        <p:nvPicPr>
          <p:cNvPr id="10" name="Picture 9" descr="Screen Shot 2017-04-29 at 5.05.36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04950"/>
            <a:ext cx="4419600" cy="177851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514600" y="2876550"/>
            <a:ext cx="838200" cy="15720"/>
          </a:xfrm>
          <a:prstGeom prst="line">
            <a:avLst/>
          </a:prstGeom>
          <a:ln w="203200" cmpd="sng">
            <a:solidFill>
              <a:srgbClr val="4F81BD"/>
            </a:solidFill>
            <a:headEnd type="none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5200" y="1123950"/>
            <a:ext cx="4419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DCF600"/>
                </a:solidFill>
              </a:rPr>
              <a:t>Tính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chỉ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số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cân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nặng</a:t>
            </a:r>
            <a:r>
              <a:rPr lang="en-US" sz="1500" b="1" dirty="0" smtClean="0">
                <a:solidFill>
                  <a:srgbClr val="DCF600"/>
                </a:solidFill>
              </a:rPr>
              <a:t> = Body Mass Index</a:t>
            </a:r>
            <a:endParaRPr lang="en-US" sz="1500" b="1" dirty="0">
              <a:solidFill>
                <a:srgbClr val="DCF6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3404289"/>
            <a:ext cx="533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err="1" smtClean="0">
                <a:solidFill>
                  <a:srgbClr val="DCF600"/>
                </a:solidFill>
              </a:rPr>
              <a:t>Một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VD </a:t>
            </a:r>
            <a:r>
              <a:rPr lang="en-US" sz="1300" b="1" dirty="0" err="1" smtClean="0">
                <a:solidFill>
                  <a:srgbClr val="DCF600"/>
                </a:solidFill>
              </a:rPr>
              <a:t>khác</a:t>
            </a:r>
            <a:r>
              <a:rPr lang="en-US" sz="1300" b="1" dirty="0" smtClean="0">
                <a:solidFill>
                  <a:srgbClr val="DCF600"/>
                </a:solidFill>
              </a:rPr>
              <a:t>:  </a:t>
            </a:r>
          </a:p>
          <a:p>
            <a:r>
              <a:rPr lang="en-US" sz="1300" b="1" dirty="0" smtClean="0">
                <a:solidFill>
                  <a:srgbClr val="DCF600"/>
                </a:solidFill>
              </a:rPr>
              <a:t>- </a:t>
            </a:r>
            <a:r>
              <a:rPr lang="en-US" sz="1300" b="1" dirty="0" err="1" smtClean="0">
                <a:solidFill>
                  <a:srgbClr val="DCF600"/>
                </a:solidFill>
              </a:rPr>
              <a:t>Lấy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thời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gian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hiện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tại</a:t>
            </a:r>
            <a:r>
              <a:rPr lang="en-US" sz="1300" b="1" dirty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trước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và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sau</a:t>
            </a:r>
            <a:r>
              <a:rPr lang="en-US" sz="1300" b="1" dirty="0" smtClean="0">
                <a:solidFill>
                  <a:srgbClr val="DCF600"/>
                </a:solidFill>
              </a:rPr>
              <a:t> 1 </a:t>
            </a:r>
            <a:r>
              <a:rPr lang="en-US" sz="1300" b="1" dirty="0" err="1" smtClean="0">
                <a:solidFill>
                  <a:srgbClr val="DCF600"/>
                </a:solidFill>
              </a:rPr>
              <a:t>phép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tính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bất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kỳ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kiểm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tra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xem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phép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toán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này</a:t>
            </a:r>
            <a:r>
              <a:rPr lang="en-US" sz="1300" b="1" dirty="0" smtClean="0">
                <a:solidFill>
                  <a:srgbClr val="DCF600"/>
                </a:solidFill>
              </a:rPr>
              <a:t> &gt; 1s hay </a:t>
            </a:r>
            <a:r>
              <a:rPr lang="en-US" sz="1300" b="1" dirty="0" err="1" smtClean="0">
                <a:solidFill>
                  <a:srgbClr val="DCF600"/>
                </a:solidFill>
              </a:rPr>
              <a:t>nhỏ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hơn</a:t>
            </a:r>
            <a:r>
              <a:rPr lang="en-US" sz="1300" b="1" dirty="0" smtClean="0">
                <a:solidFill>
                  <a:srgbClr val="DCF600"/>
                </a:solidFill>
              </a:rPr>
              <a:t> 1s</a:t>
            </a:r>
          </a:p>
          <a:p>
            <a:r>
              <a:rPr lang="en-US" sz="1300" b="1" dirty="0" smtClean="0">
                <a:solidFill>
                  <a:srgbClr val="DCF600"/>
                </a:solidFill>
              </a:rPr>
              <a:t>- </a:t>
            </a:r>
            <a:r>
              <a:rPr lang="en-US" sz="1300" b="1" dirty="0" err="1" smtClean="0">
                <a:solidFill>
                  <a:srgbClr val="DCF600"/>
                </a:solidFill>
              </a:rPr>
              <a:t>Đếm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&gt; 10 </a:t>
            </a:r>
            <a:r>
              <a:rPr lang="en-US" sz="1300" b="1" dirty="0" err="1" smtClean="0">
                <a:solidFill>
                  <a:srgbClr val="DCF600"/>
                </a:solidFill>
              </a:rPr>
              <a:t>trong</a:t>
            </a:r>
            <a:r>
              <a:rPr lang="en-US" sz="1300" b="1" dirty="0" smtClean="0">
                <a:solidFill>
                  <a:srgbClr val="DCF600"/>
                </a:solidFill>
              </a:rPr>
              <a:t> 1 </a:t>
            </a:r>
            <a:r>
              <a:rPr lang="en-US" sz="1300" b="1" dirty="0" err="1" smtClean="0">
                <a:solidFill>
                  <a:srgbClr val="DCF600"/>
                </a:solidFill>
              </a:rPr>
              <a:t>dãy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ngẫu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nhiên</a:t>
            </a:r>
            <a:endParaRPr lang="en-US" sz="1300" b="1" dirty="0" smtClean="0">
              <a:solidFill>
                <a:srgbClr val="DCF600"/>
              </a:solidFill>
            </a:endParaRPr>
          </a:p>
          <a:p>
            <a:r>
              <a:rPr lang="en-US" sz="1300" b="1" dirty="0" smtClean="0">
                <a:solidFill>
                  <a:srgbClr val="DCF600"/>
                </a:solidFill>
              </a:rPr>
              <a:t>- Cho </a:t>
            </a:r>
            <a:r>
              <a:rPr lang="en-US" sz="1300" b="1" dirty="0" err="1" smtClean="0">
                <a:solidFill>
                  <a:srgbClr val="DCF600"/>
                </a:solidFill>
              </a:rPr>
              <a:t>dãy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bất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kỳ</a:t>
            </a:r>
            <a:r>
              <a:rPr lang="en-US" sz="1300" b="1" dirty="0" smtClean="0">
                <a:solidFill>
                  <a:srgbClr val="DCF600"/>
                </a:solidFill>
              </a:rPr>
              <a:t>, in </a:t>
            </a:r>
            <a:r>
              <a:rPr lang="en-US" sz="1300" b="1" dirty="0" err="1" smtClean="0">
                <a:solidFill>
                  <a:srgbClr val="DCF600"/>
                </a:solidFill>
              </a:rPr>
              <a:t>ra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các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&gt; 5. </a:t>
            </a:r>
            <a:r>
              <a:rPr lang="en-US" sz="1300" b="1" dirty="0" err="1" smtClean="0">
                <a:solidFill>
                  <a:srgbClr val="DCF600"/>
                </a:solidFill>
              </a:rPr>
              <a:t>Tính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giá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trị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trung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bình</a:t>
            </a:r>
            <a:r>
              <a:rPr lang="en-US" sz="1300" b="1" dirty="0" smtClean="0">
                <a:solidFill>
                  <a:srgbClr val="DCF600"/>
                </a:solidFill>
              </a:rPr>
              <a:t>, in </a:t>
            </a:r>
            <a:r>
              <a:rPr lang="en-US" sz="1300" b="1" dirty="0" err="1" smtClean="0">
                <a:solidFill>
                  <a:srgbClr val="DCF600"/>
                </a:solidFill>
              </a:rPr>
              <a:t>ra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trên</a:t>
            </a:r>
            <a:r>
              <a:rPr lang="en-US" sz="1300" b="1" dirty="0" smtClean="0">
                <a:solidFill>
                  <a:srgbClr val="DCF600"/>
                </a:solidFill>
              </a:rPr>
              <a:t> TB.</a:t>
            </a:r>
          </a:p>
          <a:p>
            <a:r>
              <a:rPr lang="en-US" sz="1300" b="1" dirty="0" smtClean="0">
                <a:solidFill>
                  <a:srgbClr val="DCF600"/>
                </a:solidFill>
              </a:rPr>
              <a:t>- </a:t>
            </a:r>
            <a:r>
              <a:rPr lang="en-US" sz="1300" b="1" dirty="0" err="1" smtClean="0">
                <a:solidFill>
                  <a:srgbClr val="DCF600"/>
                </a:solidFill>
              </a:rPr>
              <a:t>Bán</a:t>
            </a:r>
            <a:r>
              <a:rPr lang="en-US" sz="1300" b="1" dirty="0" smtClean="0">
                <a:solidFill>
                  <a:srgbClr val="DCF600"/>
                </a:solidFill>
              </a:rPr>
              <a:t> 1 </a:t>
            </a:r>
            <a:r>
              <a:rPr lang="en-US" sz="1300" b="1" dirty="0" err="1" smtClean="0">
                <a:solidFill>
                  <a:srgbClr val="DCF600"/>
                </a:solidFill>
              </a:rPr>
              <a:t>chiếc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iphone</a:t>
            </a:r>
            <a:r>
              <a:rPr lang="en-US" sz="1300" b="1" dirty="0" smtClean="0">
                <a:solidFill>
                  <a:srgbClr val="DCF600"/>
                </a:solidFill>
              </a:rPr>
              <a:t> 7, </a:t>
            </a:r>
            <a:r>
              <a:rPr lang="en-US" sz="1300" b="1" dirty="0" err="1" smtClean="0">
                <a:solidFill>
                  <a:srgbClr val="DCF600"/>
                </a:solidFill>
              </a:rPr>
              <a:t>giá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là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mua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vào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là</a:t>
            </a:r>
            <a:r>
              <a:rPr lang="en-US" sz="1300" b="1" dirty="0" smtClean="0">
                <a:solidFill>
                  <a:srgbClr val="DCF600"/>
                </a:solidFill>
              </a:rPr>
              <a:t> y, </a:t>
            </a:r>
            <a:r>
              <a:rPr lang="en-US" sz="1300" b="1" dirty="0" err="1" smtClean="0">
                <a:solidFill>
                  <a:srgbClr val="DCF600"/>
                </a:solidFill>
              </a:rPr>
              <a:t>bán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ra</a:t>
            </a:r>
            <a:r>
              <a:rPr lang="en-US" sz="1300" b="1" dirty="0" smtClean="0">
                <a:solidFill>
                  <a:srgbClr val="DCF600"/>
                </a:solidFill>
              </a:rPr>
              <a:t>  y, </a:t>
            </a:r>
            <a:r>
              <a:rPr lang="en-US" sz="1300" b="1" dirty="0" err="1" smtClean="0">
                <a:solidFill>
                  <a:srgbClr val="DCF600"/>
                </a:solidFill>
              </a:rPr>
              <a:t>thuế</a:t>
            </a:r>
            <a:r>
              <a:rPr lang="en-US" sz="1300" b="1" dirty="0" smtClean="0">
                <a:solidFill>
                  <a:srgbClr val="DCF600"/>
                </a:solidFill>
              </a:rPr>
              <a:t> 10% -&gt; </a:t>
            </a:r>
            <a:r>
              <a:rPr lang="en-US" sz="1300" b="1" dirty="0" err="1" smtClean="0">
                <a:solidFill>
                  <a:srgbClr val="DCF600"/>
                </a:solidFill>
              </a:rPr>
              <a:t>lãi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bao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nhiêu</a:t>
            </a:r>
            <a:r>
              <a:rPr lang="en-US" sz="1300" b="1" dirty="0" smtClean="0">
                <a:solidFill>
                  <a:srgbClr val="DCF600"/>
                </a:solidFill>
              </a:rPr>
              <a:t>. In </a:t>
            </a:r>
            <a:r>
              <a:rPr lang="en-US" sz="1300" b="1" dirty="0" err="1" smtClean="0">
                <a:solidFill>
                  <a:srgbClr val="DCF600"/>
                </a:solidFill>
              </a:rPr>
              <a:t>ra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lãi</a:t>
            </a:r>
            <a:r>
              <a:rPr lang="en-US" sz="1300" b="1" dirty="0" smtClean="0">
                <a:solidFill>
                  <a:srgbClr val="DCF600"/>
                </a:solidFill>
              </a:rPr>
              <a:t> / </a:t>
            </a:r>
            <a:r>
              <a:rPr lang="en-US" sz="1300" b="1" dirty="0" err="1" smtClean="0">
                <a:solidFill>
                  <a:srgbClr val="DCF600"/>
                </a:solidFill>
              </a:rPr>
              <a:t>lỗ</a:t>
            </a:r>
            <a:r>
              <a:rPr lang="en-US" sz="1300" b="1" smtClean="0">
                <a:solidFill>
                  <a:srgbClr val="DCF600"/>
                </a:solidFill>
              </a:rPr>
              <a:t> ?</a:t>
            </a:r>
            <a:endParaRPr lang="en-US" sz="1300" b="1" dirty="0" smtClean="0">
              <a:solidFill>
                <a:srgbClr val="DCF600"/>
              </a:solidFill>
            </a:endParaRPr>
          </a:p>
          <a:p>
            <a:r>
              <a:rPr lang="en-US" sz="1300" b="1" dirty="0" smtClean="0">
                <a:solidFill>
                  <a:srgbClr val="DCF600"/>
                </a:solidFill>
              </a:rPr>
              <a:t>- </a:t>
            </a:r>
            <a:r>
              <a:rPr lang="en-US" sz="1300" b="1" dirty="0" err="1" smtClean="0">
                <a:solidFill>
                  <a:srgbClr val="DCF600"/>
                </a:solidFill>
              </a:rPr>
              <a:t>Mời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các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bạn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đưa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thêm</a:t>
            </a:r>
            <a:r>
              <a:rPr lang="en-US" sz="1300" b="1" dirty="0" smtClean="0">
                <a:solidFill>
                  <a:srgbClr val="DCF600"/>
                </a:solidFill>
              </a:rPr>
              <a:t> VD, </a:t>
            </a:r>
            <a:r>
              <a:rPr lang="en-US" sz="1300" b="1" dirty="0" err="1" smtClean="0">
                <a:solidFill>
                  <a:srgbClr val="DCF600"/>
                </a:solidFill>
              </a:rPr>
              <a:t>cả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lớp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cùng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làm</a:t>
            </a:r>
            <a:r>
              <a:rPr lang="mr-IN" sz="1300" b="1" dirty="0" smtClean="0">
                <a:solidFill>
                  <a:srgbClr val="DCF600"/>
                </a:solidFill>
              </a:rPr>
              <a:t>…</a:t>
            </a:r>
            <a:endParaRPr lang="en-US" sz="1300" b="1" dirty="0">
              <a:solidFill>
                <a:srgbClr val="DCF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5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19400" y="209550"/>
            <a:ext cx="4114800" cy="479822"/>
          </a:xfrm>
        </p:spPr>
        <p:txBody>
          <a:bodyPr/>
          <a:lstStyle/>
          <a:p>
            <a:pPr algn="ctr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while </a:t>
            </a:r>
            <a:r>
              <a:rPr lang="en-US" dirty="0" err="1" smtClean="0"/>
              <a:t>và</a:t>
            </a:r>
            <a:r>
              <a:rPr lang="en-US" dirty="0" smtClean="0"/>
              <a:t> For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14600" y="2876550"/>
            <a:ext cx="838200" cy="15720"/>
          </a:xfrm>
          <a:prstGeom prst="line">
            <a:avLst/>
          </a:prstGeom>
          <a:ln w="203200" cmpd="sng">
            <a:solidFill>
              <a:srgbClr val="4F81BD"/>
            </a:solidFill>
            <a:headEnd type="none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5200" y="1123950"/>
            <a:ext cx="4419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DCF600"/>
                </a:solidFill>
              </a:rPr>
              <a:t>Hỏi</a:t>
            </a:r>
            <a:r>
              <a:rPr lang="en-US" sz="1500" b="1" dirty="0" smtClean="0">
                <a:solidFill>
                  <a:srgbClr val="DCF600"/>
                </a:solidFill>
              </a:rPr>
              <a:t> “Do you love me?”, </a:t>
            </a:r>
            <a:r>
              <a:rPr lang="en-US" sz="1500" b="1" dirty="0" err="1" smtClean="0">
                <a:solidFill>
                  <a:srgbClr val="DCF600"/>
                </a:solidFill>
              </a:rPr>
              <a:t>khi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nào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trả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lời</a:t>
            </a:r>
            <a:r>
              <a:rPr lang="en-US" sz="1500" b="1" dirty="0" smtClean="0">
                <a:solidFill>
                  <a:srgbClr val="DCF600"/>
                </a:solidFill>
              </a:rPr>
              <a:t> yes </a:t>
            </a:r>
            <a:r>
              <a:rPr lang="en-US" sz="1500" b="1" dirty="0" err="1" smtClean="0">
                <a:solidFill>
                  <a:srgbClr val="DCF600"/>
                </a:solidFill>
              </a:rPr>
              <a:t>thì</a:t>
            </a:r>
            <a:r>
              <a:rPr lang="en-US" sz="1500" b="1" dirty="0" smtClean="0">
                <a:solidFill>
                  <a:srgbClr val="DCF600"/>
                </a:solidFill>
              </a:rPr>
              <a:t> </a:t>
            </a:r>
            <a:r>
              <a:rPr lang="en-US" sz="1500" b="1" dirty="0" err="1" smtClean="0">
                <a:solidFill>
                  <a:srgbClr val="DCF600"/>
                </a:solidFill>
              </a:rPr>
              <a:t>thoát</a:t>
            </a:r>
            <a:endParaRPr lang="en-US" sz="1500" b="1" dirty="0">
              <a:solidFill>
                <a:srgbClr val="DCF6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400" y="3943350"/>
            <a:ext cx="53340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err="1" smtClean="0">
                <a:solidFill>
                  <a:srgbClr val="DCF600"/>
                </a:solidFill>
              </a:rPr>
              <a:t>Một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VD </a:t>
            </a:r>
            <a:r>
              <a:rPr lang="en-US" sz="1300" b="1" dirty="0" err="1" smtClean="0">
                <a:solidFill>
                  <a:srgbClr val="DCF600"/>
                </a:solidFill>
              </a:rPr>
              <a:t>khác</a:t>
            </a:r>
            <a:r>
              <a:rPr lang="en-US" sz="1300" b="1" dirty="0" smtClean="0">
                <a:solidFill>
                  <a:srgbClr val="DCF600"/>
                </a:solidFill>
              </a:rPr>
              <a:t>:</a:t>
            </a:r>
          </a:p>
          <a:p>
            <a:r>
              <a:rPr lang="en-US" sz="1300" b="1" dirty="0" smtClean="0">
                <a:solidFill>
                  <a:srgbClr val="DCF600"/>
                </a:solidFill>
              </a:rPr>
              <a:t>- In 1000 </a:t>
            </a:r>
            <a:r>
              <a:rPr lang="en-US" sz="1300" b="1" dirty="0" err="1" smtClean="0">
                <a:solidFill>
                  <a:srgbClr val="DCF600"/>
                </a:solidFill>
              </a:rPr>
              <a:t>chữ</a:t>
            </a:r>
            <a:r>
              <a:rPr lang="en-US" sz="1300" b="1" dirty="0" smtClean="0">
                <a:solidFill>
                  <a:srgbClr val="DCF600"/>
                </a:solidFill>
              </a:rPr>
              <a:t> “I love you. ” </a:t>
            </a:r>
            <a:r>
              <a:rPr lang="en-US" sz="1300" b="1" dirty="0" err="1" smtClean="0">
                <a:solidFill>
                  <a:srgbClr val="DCF600"/>
                </a:solidFill>
              </a:rPr>
              <a:t>giống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phim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Hàn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Quốc</a:t>
            </a:r>
            <a:endParaRPr lang="en-US" sz="1300" b="1" dirty="0" smtClean="0">
              <a:solidFill>
                <a:srgbClr val="DCF600"/>
              </a:solidFill>
            </a:endParaRPr>
          </a:p>
          <a:p>
            <a:r>
              <a:rPr lang="en-US" sz="1300" b="1" dirty="0" smtClean="0">
                <a:solidFill>
                  <a:srgbClr val="DCF600"/>
                </a:solidFill>
              </a:rPr>
              <a:t>- </a:t>
            </a:r>
            <a:r>
              <a:rPr lang="en-US" sz="1300" b="1" dirty="0" err="1" smtClean="0">
                <a:solidFill>
                  <a:srgbClr val="DCF600"/>
                </a:solidFill>
              </a:rPr>
              <a:t>Đoán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mật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khẩu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đúng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thì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hiện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thông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báo</a:t>
            </a:r>
            <a:endParaRPr lang="en-US" sz="1300" b="1" dirty="0" smtClean="0">
              <a:solidFill>
                <a:srgbClr val="DCF600"/>
              </a:solidFill>
            </a:endParaRPr>
          </a:p>
          <a:p>
            <a:r>
              <a:rPr lang="en-US" sz="1300" b="1" dirty="0" smtClean="0">
                <a:solidFill>
                  <a:srgbClr val="DCF600"/>
                </a:solidFill>
              </a:rPr>
              <a:t>- </a:t>
            </a:r>
            <a:r>
              <a:rPr lang="en-US" sz="1300" b="1" dirty="0" err="1" smtClean="0">
                <a:solidFill>
                  <a:srgbClr val="DCF600"/>
                </a:solidFill>
              </a:rPr>
              <a:t>Tìm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các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nguyên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tố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từ</a:t>
            </a:r>
            <a:r>
              <a:rPr lang="en-US" sz="1300" b="1" dirty="0" smtClean="0">
                <a:solidFill>
                  <a:srgbClr val="DCF600"/>
                </a:solidFill>
              </a:rPr>
              <a:t> 1 </a:t>
            </a:r>
            <a:r>
              <a:rPr lang="en-US" sz="1300" b="1" dirty="0" err="1" smtClean="0">
                <a:solidFill>
                  <a:srgbClr val="DCF600"/>
                </a:solidFill>
              </a:rPr>
              <a:t>đến</a:t>
            </a:r>
            <a:r>
              <a:rPr lang="en-US" sz="1300" b="1" dirty="0" smtClean="0">
                <a:solidFill>
                  <a:srgbClr val="DCF600"/>
                </a:solidFill>
              </a:rPr>
              <a:t> X</a:t>
            </a:r>
          </a:p>
          <a:p>
            <a:r>
              <a:rPr lang="en-US" sz="1300" b="1" dirty="0" smtClean="0">
                <a:solidFill>
                  <a:srgbClr val="DCF600"/>
                </a:solidFill>
              </a:rPr>
              <a:t>  </a:t>
            </a:r>
          </a:p>
        </p:txBody>
      </p:sp>
      <p:pic>
        <p:nvPicPr>
          <p:cNvPr id="3" name="Picture 2" descr="Screen Shot 2017-04-30 at 3.46.0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50"/>
            <a:ext cx="2192715" cy="2514600"/>
          </a:xfrm>
          <a:prstGeom prst="rect">
            <a:avLst/>
          </a:prstGeom>
        </p:spPr>
      </p:pic>
      <p:pic>
        <p:nvPicPr>
          <p:cNvPr id="4" name="Picture 3" descr="Screen Shot 2017-04-30 at 4.04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04950"/>
            <a:ext cx="4184010" cy="1371600"/>
          </a:xfrm>
          <a:prstGeom prst="rect">
            <a:avLst/>
          </a:prstGeom>
        </p:spPr>
      </p:pic>
      <p:pic>
        <p:nvPicPr>
          <p:cNvPr id="5" name="Picture 4" descr="Screen Shot 2017-04-30 at 5.02.4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28950"/>
            <a:ext cx="419100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1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28800" y="209550"/>
            <a:ext cx="6019800" cy="47982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list, tuple, dictionary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000" y="3181350"/>
            <a:ext cx="6248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err="1" smtClean="0">
                <a:solidFill>
                  <a:srgbClr val="DCF600"/>
                </a:solidFill>
              </a:rPr>
              <a:t>Một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VD:</a:t>
            </a:r>
          </a:p>
          <a:p>
            <a:pPr marL="285750" indent="-285750">
              <a:buFontTx/>
              <a:buChar char="-"/>
            </a:pPr>
            <a:r>
              <a:rPr lang="en-US" sz="1300" b="1" dirty="0" err="1" smtClean="0">
                <a:solidFill>
                  <a:srgbClr val="DCF600"/>
                </a:solidFill>
              </a:rPr>
              <a:t>Danh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sách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số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nguyên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sắp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xếp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đảo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ngược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thêm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phần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tử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300" b="1" dirty="0" err="1" smtClean="0">
                <a:solidFill>
                  <a:srgbClr val="DCF600"/>
                </a:solidFill>
              </a:rPr>
              <a:t>Danh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sách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toạ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độ</a:t>
            </a:r>
            <a:r>
              <a:rPr lang="en-US" sz="1300" b="1" dirty="0" smtClean="0">
                <a:solidFill>
                  <a:srgbClr val="DCF600"/>
                </a:solidFill>
              </a:rPr>
              <a:t> (x, y) </a:t>
            </a:r>
            <a:r>
              <a:rPr lang="en-US" sz="1300" b="1" dirty="0" err="1" smtClean="0">
                <a:solidFill>
                  <a:srgbClr val="DCF600"/>
                </a:solidFill>
              </a:rPr>
              <a:t>để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vẽ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đồ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thị</a:t>
            </a:r>
            <a:endParaRPr lang="en-US" sz="1300" b="1" dirty="0" smtClean="0">
              <a:solidFill>
                <a:srgbClr val="DCF6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300" b="1" dirty="0" err="1" smtClean="0">
                <a:solidFill>
                  <a:srgbClr val="DCF600"/>
                </a:solidFill>
              </a:rPr>
              <a:t>Danh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sách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sinh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viên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mỗi</a:t>
            </a:r>
            <a:r>
              <a:rPr lang="en-US" sz="1300" b="1" dirty="0" smtClean="0">
                <a:solidFill>
                  <a:srgbClr val="DCF600"/>
                </a:solidFill>
              </a:rPr>
              <a:t> SV </a:t>
            </a:r>
            <a:r>
              <a:rPr lang="en-US" sz="1300" b="1" dirty="0" err="1" smtClean="0">
                <a:solidFill>
                  <a:srgbClr val="DCF600"/>
                </a:solidFill>
              </a:rPr>
              <a:t>có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tên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tuổi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năm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sinh</a:t>
            </a:r>
            <a:r>
              <a:rPr lang="en-US" sz="1300" b="1" dirty="0" smtClean="0">
                <a:solidFill>
                  <a:srgbClr val="DCF600"/>
                </a:solidFill>
              </a:rPr>
              <a:t>(3 </a:t>
            </a:r>
            <a:r>
              <a:rPr lang="en-US" sz="1300" b="1" dirty="0" err="1" smtClean="0">
                <a:solidFill>
                  <a:srgbClr val="DCF600"/>
                </a:solidFill>
              </a:rPr>
              <a:t>trường</a:t>
            </a:r>
            <a:r>
              <a:rPr lang="en-US" sz="1300" b="1" dirty="0" smtClean="0">
                <a:solidFill>
                  <a:srgbClr val="DCF600"/>
                </a:solidFill>
              </a:rPr>
              <a:t>) =&gt; </a:t>
            </a:r>
            <a:r>
              <a:rPr lang="en-US" sz="1300" b="1" dirty="0" err="1" smtClean="0">
                <a:solidFill>
                  <a:srgbClr val="DCF600"/>
                </a:solidFill>
              </a:rPr>
              <a:t>làm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thế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nào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biết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có</a:t>
            </a:r>
            <a:r>
              <a:rPr lang="en-US" sz="1300" b="1" dirty="0" smtClean="0">
                <a:solidFill>
                  <a:srgbClr val="DCF600"/>
                </a:solidFill>
              </a:rPr>
              <a:t> 3 </a:t>
            </a:r>
            <a:r>
              <a:rPr lang="en-US" sz="1300" b="1" dirty="0" err="1" smtClean="0">
                <a:solidFill>
                  <a:srgbClr val="DCF600"/>
                </a:solidFill>
              </a:rPr>
              <a:t>trường</a:t>
            </a:r>
            <a:endParaRPr lang="en-US" sz="1300" b="1" dirty="0" smtClean="0">
              <a:solidFill>
                <a:srgbClr val="DCF6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300" b="1" dirty="0" err="1" smtClean="0">
                <a:solidFill>
                  <a:srgbClr val="DCF600"/>
                </a:solidFill>
              </a:rPr>
              <a:t>Danh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sách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thú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cưng</a:t>
            </a:r>
            <a:r>
              <a:rPr lang="en-US" sz="1300" b="1" dirty="0" smtClean="0">
                <a:solidFill>
                  <a:srgbClr val="DCF600"/>
                </a:solidFill>
              </a:rPr>
              <a:t>, </a:t>
            </a:r>
            <a:r>
              <a:rPr lang="en-US" sz="1300" b="1" dirty="0" err="1" smtClean="0">
                <a:solidFill>
                  <a:srgbClr val="DCF600"/>
                </a:solidFill>
              </a:rPr>
              <a:t>bổ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xung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  <a:r>
              <a:rPr lang="en-US" sz="1300" b="1" dirty="0" err="1" smtClean="0">
                <a:solidFill>
                  <a:srgbClr val="DCF600"/>
                </a:solidFill>
              </a:rPr>
              <a:t>thêm</a:t>
            </a:r>
            <a:r>
              <a:rPr lang="en-US" sz="1300" b="1" dirty="0" smtClean="0">
                <a:solidFill>
                  <a:srgbClr val="DCF600"/>
                </a:solidFill>
              </a:rPr>
              <a:t> </a:t>
            </a:r>
          </a:p>
        </p:txBody>
      </p:sp>
      <p:pic>
        <p:nvPicPr>
          <p:cNvPr id="6" name="Picture 5" descr="Screen Shot 2017-04-30 at 5.4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33550"/>
            <a:ext cx="3708850" cy="762000"/>
          </a:xfrm>
          <a:prstGeom prst="rect">
            <a:avLst/>
          </a:prstGeom>
        </p:spPr>
      </p:pic>
      <p:pic>
        <p:nvPicPr>
          <p:cNvPr id="7" name="Picture 6" descr="Screen Shot 2017-04-30 at 5.57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33550"/>
            <a:ext cx="1676400" cy="1057093"/>
          </a:xfrm>
          <a:prstGeom prst="rect">
            <a:avLst/>
          </a:prstGeom>
        </p:spPr>
      </p:pic>
      <p:pic>
        <p:nvPicPr>
          <p:cNvPr id="8" name="Picture 7" descr="Screen Shot 2017-04-30 at 6.00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33550"/>
            <a:ext cx="1752600" cy="170950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514600" y="590550"/>
            <a:ext cx="2057400" cy="10668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05400" y="742950"/>
            <a:ext cx="152400" cy="9144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666750"/>
            <a:ext cx="1600200" cy="9906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3048000" y="209550"/>
            <a:ext cx="41148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971550"/>
            <a:ext cx="2819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500" dirty="0" smtClean="0"/>
              <a:t>1. </a:t>
            </a:r>
            <a:r>
              <a:rPr lang="en-US" sz="1500" dirty="0" err="1" smtClean="0"/>
              <a:t>Cài</a:t>
            </a:r>
            <a:r>
              <a:rPr lang="en-US" sz="1500" dirty="0" smtClean="0"/>
              <a:t> </a:t>
            </a:r>
            <a:r>
              <a:rPr lang="en-US" sz="1500" dirty="0" err="1" smtClean="0"/>
              <a:t>đặt</a:t>
            </a:r>
            <a:r>
              <a:rPr lang="en-US" sz="1500" dirty="0" smtClean="0"/>
              <a:t> python </a:t>
            </a:r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OS</a:t>
            </a:r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286000" y="1962150"/>
            <a:ext cx="1295400" cy="11430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019800" y="2114550"/>
            <a:ext cx="990600" cy="914400"/>
          </a:xfrm>
          <a:prstGeom prst="line">
            <a:avLst/>
          </a:prstGeom>
          <a:ln w="38100" cmpd="sng"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114550"/>
            <a:ext cx="2178142" cy="18478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019800" y="1047750"/>
            <a:ext cx="29718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sz="1500" dirty="0" smtClean="0"/>
              <a:t>2. </a:t>
            </a:r>
            <a:r>
              <a:rPr lang="en-US" sz="1500" dirty="0" err="1" smtClean="0"/>
              <a:t>Chạy</a:t>
            </a:r>
            <a:r>
              <a:rPr lang="en-US" sz="1500" dirty="0" smtClean="0"/>
              <a:t> </a:t>
            </a:r>
            <a:r>
              <a:rPr lang="en-US" sz="1500" dirty="0" err="1" smtClean="0"/>
              <a:t>lại</a:t>
            </a:r>
            <a:r>
              <a:rPr lang="en-US" sz="1500" dirty="0" smtClean="0"/>
              <a:t> </a:t>
            </a:r>
            <a:r>
              <a:rPr lang="en-US" sz="1500" dirty="0" err="1" smtClean="0"/>
              <a:t>một</a:t>
            </a:r>
            <a:r>
              <a:rPr lang="en-US" sz="1500" dirty="0" smtClean="0"/>
              <a:t> </a:t>
            </a:r>
            <a:r>
              <a:rPr lang="en-US" sz="1500" dirty="0" err="1" smtClean="0"/>
              <a:t>số</a:t>
            </a:r>
            <a:r>
              <a:rPr lang="en-US" sz="1500" dirty="0" smtClean="0"/>
              <a:t> </a:t>
            </a:r>
            <a:r>
              <a:rPr lang="en-US" sz="1500" dirty="0" err="1" smtClean="0"/>
              <a:t>lệnh</a:t>
            </a:r>
            <a:r>
              <a:rPr lang="en-US" sz="1500" dirty="0" smtClean="0"/>
              <a:t> python </a:t>
            </a:r>
            <a:r>
              <a:rPr lang="en-US" sz="1500" dirty="0" err="1" smtClean="0"/>
              <a:t>căn</a:t>
            </a:r>
            <a:r>
              <a:rPr lang="en-US" sz="1500" dirty="0" smtClean="0"/>
              <a:t> </a:t>
            </a:r>
            <a:r>
              <a:rPr lang="en-US" sz="1500" dirty="0" err="1" smtClean="0"/>
              <a:t>bản</a:t>
            </a:r>
            <a:r>
              <a:rPr lang="en-US" sz="1500" dirty="0" smtClean="0"/>
              <a:t> </a:t>
            </a:r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lớp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51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654" y="578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2819400" y="971550"/>
            <a:ext cx="4114800" cy="457200"/>
          </a:xfrm>
          <a:prstGeom prst="rect">
            <a:avLst/>
          </a:prstGeom>
          <a:solidFill>
            <a:srgbClr val="FF99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4572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9144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3716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1828800" indent="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/>
          </a:p>
        </p:txBody>
      </p:sp>
      <p:pic>
        <p:nvPicPr>
          <p:cNvPr id="5" name="Picture 4" descr="thank-you-gratitud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28750"/>
            <a:ext cx="390112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82C606BD-92EE-9340-89EC-00F01472013B}" vid="{E45960BB-4857-1445-AAC8-DE907ADB99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</Template>
  <TotalTime>819</TotalTime>
  <Words>410</Words>
  <Application>Microsoft Macintosh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TechMasterBlack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Nguyen Duc Hoang</cp:lastModifiedBy>
  <cp:revision>119</cp:revision>
  <dcterms:created xsi:type="dcterms:W3CDTF">2017-04-07T03:16:31Z</dcterms:created>
  <dcterms:modified xsi:type="dcterms:W3CDTF">2017-05-01T00:44:46Z</dcterms:modified>
</cp:coreProperties>
</file>