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4" r:id="rId2"/>
    <p:sldId id="337" r:id="rId3"/>
    <p:sldId id="340" r:id="rId4"/>
    <p:sldId id="361" r:id="rId5"/>
    <p:sldId id="362" r:id="rId6"/>
    <p:sldId id="368" r:id="rId7"/>
    <p:sldId id="364" r:id="rId8"/>
    <p:sldId id="365" r:id="rId9"/>
    <p:sldId id="366" r:id="rId10"/>
    <p:sldId id="367" r:id="rId11"/>
    <p:sldId id="359" r:id="rId12"/>
    <p:sldId id="369" r:id="rId13"/>
    <p:sldId id="338" r:id="rId14"/>
    <p:sldId id="31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92D050"/>
    <a:srgbClr val="FBCF0A"/>
    <a:srgbClr val="ECF613"/>
    <a:srgbClr val="D4D400"/>
    <a:srgbClr val="FFFF00"/>
    <a:srgbClr val="003C83"/>
    <a:srgbClr val="DCF600"/>
    <a:srgbClr val="FF33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27" autoAdjust="0"/>
    <p:restoredTop sz="95425" autoAdjust="0"/>
  </p:normalViewPr>
  <p:slideViewPr>
    <p:cSldViewPr>
      <p:cViewPr>
        <p:scale>
          <a:sx n="193" d="100"/>
          <a:sy n="193" d="100"/>
        </p:scale>
        <p:origin x="3160" y="15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3810000" cy="201587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43070" y="4478460"/>
            <a:ext cx="5453270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3200" dirty="0" err="1" smtClean="0">
                <a:solidFill>
                  <a:srgbClr val="FF0000"/>
                </a:solidFill>
              </a:rPr>
              <a:t>Xoá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ghi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rgbClr val="FF0000"/>
                </a:solidFill>
              </a:rPr>
              <a:t>Delete </a:t>
            </a:r>
            <a:r>
              <a:rPr lang="en-US" sz="3200" dirty="0" smtClean="0"/>
              <a:t>a record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2526089"/>
            <a:ext cx="1143000" cy="103626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62350"/>
            <a:ext cx="5085522" cy="8399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429000" y="2497100"/>
            <a:ext cx="1143000" cy="98905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20" y="3565986"/>
            <a:ext cx="3932080" cy="522693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181600" y="4096133"/>
            <a:ext cx="3962400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2600" dirty="0" err="1" smtClean="0">
                <a:solidFill>
                  <a:srgbClr val="FF0000"/>
                </a:solidFill>
              </a:rPr>
              <a:t>Xoá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/>
              <a:t>cả</a:t>
            </a:r>
            <a:r>
              <a:rPr lang="en-US" sz="2600" dirty="0" smtClean="0"/>
              <a:t> </a:t>
            </a:r>
            <a:r>
              <a:rPr lang="en-US" sz="2600" dirty="0" err="1" smtClean="0"/>
              <a:t>bảng</a:t>
            </a:r>
            <a:r>
              <a:rPr lang="en-US" sz="2600" dirty="0" smtClean="0"/>
              <a:t>= </a:t>
            </a:r>
            <a:r>
              <a:rPr lang="en-US" sz="2600" dirty="0" smtClean="0">
                <a:solidFill>
                  <a:srgbClr val="FF0000"/>
                </a:solidFill>
              </a:rPr>
              <a:t>Drop </a:t>
            </a:r>
            <a:r>
              <a:rPr lang="en-US" sz="2600" dirty="0" smtClean="0"/>
              <a:t>a table</a:t>
            </a:r>
            <a:endParaRPr lang="en-US" sz="2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1"/>
          <a:stretch/>
        </p:blipFill>
        <p:spPr>
          <a:xfrm>
            <a:off x="6172200" y="1870710"/>
            <a:ext cx="243840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r>
              <a:rPr lang="en-US" dirty="0" smtClean="0"/>
              <a:t> </a:t>
            </a:r>
            <a:r>
              <a:rPr lang="vi-VN" dirty="0" smtClean="0"/>
              <a:t>- bài tập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534400" cy="321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1.Thực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hành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các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câu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lệnh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CRUD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với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Posgres</a:t>
            </a:r>
            <a:r>
              <a:rPr lang="en-US" sz="3000" dirty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hoặc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console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của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w3school.</a:t>
            </a:r>
            <a:endParaRPr lang="en-US" sz="3000" dirty="0" smtClean="0">
              <a:solidFill>
                <a:srgbClr val="FFFF00"/>
              </a:solidFill>
              <a:latin typeface="SF UI Text" charset="0"/>
              <a:ea typeface="SF UI Text" charset="0"/>
              <a:cs typeface="SF UI Text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2.Cài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đặt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Postgres SQL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và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hiện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các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câu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lệnh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CRUD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với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ứng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dụng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TodoList</a:t>
            </a:r>
            <a:endParaRPr lang="en-US" sz="3000" dirty="0" smtClean="0">
              <a:solidFill>
                <a:srgbClr val="FFFF00"/>
              </a:solidFill>
              <a:latin typeface="SF UI Text" charset="0"/>
              <a:ea typeface="SF UI Text" charset="0"/>
              <a:cs typeface="SF UI Text" charset="0"/>
            </a:endParaRPr>
          </a:p>
          <a:p>
            <a:endParaRPr lang="en-US" dirty="0">
              <a:solidFill>
                <a:srgbClr val="FFFF00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elational 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atabase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5562600" cy="2139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6" b="8996"/>
          <a:stretch/>
        </p:blipFill>
        <p:spPr>
          <a:xfrm>
            <a:off x="3962400" y="2920423"/>
            <a:ext cx="5105400" cy="21659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6443" y="3867150"/>
            <a:ext cx="3849757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3200" dirty="0" smtClean="0"/>
              <a:t>1 </a:t>
            </a:r>
            <a:r>
              <a:rPr lang="en-US" sz="3200" dirty="0" smtClean="0">
                <a:solidFill>
                  <a:srgbClr val="00B050"/>
                </a:solidFill>
              </a:rPr>
              <a:t>Entity A </a:t>
            </a:r>
            <a:r>
              <a:rPr lang="mr-IN" sz="3200" dirty="0" smtClean="0"/>
              <a:t>–</a:t>
            </a:r>
            <a:r>
              <a:rPr lang="en-US" sz="3200" dirty="0" smtClean="0"/>
              <a:t> 1 </a:t>
            </a:r>
            <a:r>
              <a:rPr lang="en-US" sz="3200" dirty="0" smtClean="0">
                <a:solidFill>
                  <a:srgbClr val="00B0F0"/>
                </a:solidFill>
              </a:rPr>
              <a:t>Entity B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0" y="1504216"/>
            <a:ext cx="2438400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1-1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0" y="457456"/>
            <a:ext cx="6033854" cy="470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0631" y="372973"/>
            <a:ext cx="6251976" cy="4638299"/>
          </a:xfrm>
          <a:prstGeom prst="ellipse">
            <a:avLst/>
          </a:prstGeom>
          <a:solidFill>
            <a:srgbClr val="92D050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96" y="36195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Postman </a:t>
            </a:r>
            <a:endParaRPr lang="en-US" sz="2400" b="1" dirty="0">
              <a:solidFill>
                <a:schemeClr val="bg1"/>
              </a:solidFill>
              <a:latin typeface="Roboto Mono for Powerline" charset="0"/>
              <a:ea typeface="Roboto Mono for Powerline" charset="0"/>
              <a:cs typeface="Roboto Mono for Powerl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0" y="382084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curl</a:t>
            </a:r>
            <a:endParaRPr lang="en-US" sz="2400" b="1">
              <a:solidFill>
                <a:schemeClr val="bg1"/>
              </a:solidFill>
              <a:latin typeface="Roboto Mono for Powerline" charset="0"/>
              <a:ea typeface="Roboto Mono for Powerline" charset="0"/>
              <a:cs typeface="Roboto Mono for Powerl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7917" y="7402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Calibri" charset="0"/>
                <a:ea typeface="Calibri" charset="0"/>
                <a:cs typeface="Calibri" charset="0"/>
              </a:rPr>
              <a:t>Ít trực quan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599" y="1025492"/>
            <a:ext cx="24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Trực quan, dễ dùng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925" y="26203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Yêu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cầu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có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Chrome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64646" y="2275667"/>
            <a:ext cx="2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Có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thể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trong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comment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của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code,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cần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là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xài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đc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1224" y="1878673"/>
            <a:ext cx="24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Lấy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được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data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trả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về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824" y="1815127"/>
            <a:ext cx="24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Đồng bộ với Gmail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5592" y="1478204"/>
            <a:ext cx="24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Calibri" charset="0"/>
                <a:ea typeface="Calibri" charset="0"/>
                <a:cs typeface="Calibri" charset="0"/>
              </a:rPr>
              <a:t>Đã dùng quen thì ko muốn xài Postman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So </a:t>
            </a:r>
            <a:r>
              <a:rPr lang="en-US" sz="2400" b="1" dirty="0" err="1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sánh</a:t>
            </a:r>
            <a:r>
              <a:rPr lang="en-US" sz="2400" b="1" dirty="0" smtClean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Roboto Mono for Powerline" charset="0"/>
              <a:ea typeface="Roboto Mono for Powerline" charset="0"/>
              <a:cs typeface="Roboto Mono for Power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576" y="2481896"/>
            <a:ext cx="241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Dễ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dàng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tuỳ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chỉnh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các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thông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số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3150" y="3181350"/>
            <a:ext cx="2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Chỉ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cần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có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terminal + curl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là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xài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được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Postgres SQL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Postgres SQL, start/stop service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insert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Sequelize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Postgres 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6" b="8518"/>
          <a:stretch/>
        </p:blipFill>
        <p:spPr>
          <a:xfrm>
            <a:off x="152708" y="1885950"/>
            <a:ext cx="8838584" cy="304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047750"/>
            <a:ext cx="8839200" cy="77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>
                <a:solidFill>
                  <a:srgbClr val="7DBD00"/>
                </a:solidFill>
              </a:rPr>
              <a:t>Q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4081"/>
            <a:ext cx="8229600" cy="43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3329177" cy="1761469"/>
          </a:xfrm>
          <a:prstGeom prst="rect">
            <a:avLst/>
          </a:prstGeom>
        </p:spPr>
      </p:pic>
      <p:sp>
        <p:nvSpPr>
          <p:cNvPr id="12" name="Left-Up Arrow 11"/>
          <p:cNvSpPr/>
          <p:nvPr/>
        </p:nvSpPr>
        <p:spPr>
          <a:xfrm flipH="1">
            <a:off x="228600" y="2266950"/>
            <a:ext cx="1752600" cy="1600200"/>
          </a:xfrm>
          <a:prstGeom prst="leftUpArrow">
            <a:avLst>
              <a:gd name="adj1" fmla="val 5116"/>
              <a:gd name="adj2" fmla="val 25000"/>
              <a:gd name="adj3" fmla="val 25000"/>
            </a:avLst>
          </a:prstGeom>
          <a:solidFill>
            <a:schemeClr val="accent6"/>
          </a:solidFill>
          <a:ln w="12700">
            <a:solidFill>
              <a:schemeClr val="lt1"/>
            </a:solidFill>
          </a:ln>
          <a:effectLst>
            <a:outerShdw blurRad="40000" dist="20000" dir="3000000" sx="65000" sy="65000" rotWithShape="0">
              <a:srgbClr val="000000">
                <a:alpha val="8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1123950"/>
            <a:ext cx="5541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Tạo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bảng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câu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lệnh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”create table”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45" y="2952750"/>
            <a:ext cx="7014071" cy="2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8"/>
          <a:stretch/>
        </p:blipFill>
        <p:spPr>
          <a:xfrm>
            <a:off x="1891667" y="2571750"/>
            <a:ext cx="7155349" cy="2499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3329177" cy="1761469"/>
          </a:xfrm>
          <a:prstGeom prst="rect">
            <a:avLst/>
          </a:prstGeom>
        </p:spPr>
      </p:pic>
      <p:sp>
        <p:nvSpPr>
          <p:cNvPr id="12" name="Left-Up Arrow 11"/>
          <p:cNvSpPr/>
          <p:nvPr/>
        </p:nvSpPr>
        <p:spPr>
          <a:xfrm flipH="1">
            <a:off x="533400" y="2266950"/>
            <a:ext cx="1447800" cy="685800"/>
          </a:xfrm>
          <a:prstGeom prst="leftUpArrow">
            <a:avLst>
              <a:gd name="adj1" fmla="val 12439"/>
              <a:gd name="adj2" fmla="val 25000"/>
              <a:gd name="adj3" fmla="val 25000"/>
            </a:avLst>
          </a:prstGeom>
          <a:solidFill>
            <a:schemeClr val="accent6"/>
          </a:solidFill>
          <a:ln w="12700">
            <a:solidFill>
              <a:schemeClr val="lt1"/>
            </a:solidFill>
          </a:ln>
          <a:effectLst>
            <a:outerShdw blurRad="40000" dist="20000" dir="3000000" sx="65000" sy="65000" rotWithShape="0">
              <a:srgbClr val="000000">
                <a:alpha val="8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1123950"/>
            <a:ext cx="5541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Thêm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dữ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liệu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en-US" sz="3200" dirty="0" err="1" smtClean="0">
                <a:solidFill>
                  <a:schemeClr val="bg1"/>
                </a:solidFill>
              </a:rPr>
              <a:t>câu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lệnh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Insert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3329177" cy="1761469"/>
          </a:xfrm>
          <a:prstGeom prst="rect">
            <a:avLst/>
          </a:prstGeom>
        </p:spPr>
      </p:pic>
      <p:sp>
        <p:nvSpPr>
          <p:cNvPr id="12" name="Left-Up Arrow 11"/>
          <p:cNvSpPr/>
          <p:nvPr/>
        </p:nvSpPr>
        <p:spPr>
          <a:xfrm flipH="1">
            <a:off x="1219200" y="2310347"/>
            <a:ext cx="2133600" cy="642403"/>
          </a:xfrm>
          <a:prstGeom prst="leftUpArrow">
            <a:avLst>
              <a:gd name="adj1" fmla="val 12439"/>
              <a:gd name="adj2" fmla="val 25000"/>
              <a:gd name="adj3" fmla="val 25000"/>
            </a:avLst>
          </a:prstGeom>
          <a:solidFill>
            <a:schemeClr val="accent6"/>
          </a:solidFill>
          <a:ln w="12700">
            <a:solidFill>
              <a:schemeClr val="lt1"/>
            </a:solidFill>
          </a:ln>
          <a:effectLst>
            <a:outerShdw blurRad="40000" dist="20000" dir="3000000" sx="65000" sy="65000" rotWithShape="0">
              <a:srgbClr val="000000">
                <a:alpha val="8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4" t="9908" r="832" b="1428"/>
          <a:stretch/>
        </p:blipFill>
        <p:spPr>
          <a:xfrm>
            <a:off x="3405377" y="1931568"/>
            <a:ext cx="5738623" cy="319619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14724" y="1067979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bảng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(Table)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3329177" cy="1761469"/>
          </a:xfrm>
          <a:prstGeom prst="rect">
            <a:avLst/>
          </a:prstGeom>
        </p:spPr>
      </p:pic>
      <p:sp>
        <p:nvSpPr>
          <p:cNvPr id="12" name="Left-Up Arrow 11"/>
          <p:cNvSpPr/>
          <p:nvPr/>
        </p:nvSpPr>
        <p:spPr>
          <a:xfrm flipH="1">
            <a:off x="1066800" y="2310347"/>
            <a:ext cx="3276599" cy="1252003"/>
          </a:xfrm>
          <a:prstGeom prst="leftUpArrow">
            <a:avLst>
              <a:gd name="adj1" fmla="val 12439"/>
              <a:gd name="adj2" fmla="val 25000"/>
              <a:gd name="adj3" fmla="val 25000"/>
            </a:avLst>
          </a:prstGeom>
          <a:solidFill>
            <a:schemeClr val="accent6"/>
          </a:solidFill>
          <a:ln w="12700">
            <a:solidFill>
              <a:schemeClr val="lt1"/>
            </a:solidFill>
          </a:ln>
          <a:effectLst>
            <a:outerShdw blurRad="40000" dist="20000" dir="3000000" sx="65000" sy="65000" rotWithShape="0">
              <a:srgbClr val="000000">
                <a:alpha val="8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14724" y="1067979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dirty="0" smtClean="0"/>
              <a:t>(hay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Select</a:t>
            </a:r>
            <a:r>
              <a:rPr lang="en-US" dirty="0" smtClean="0"/>
              <a:t>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15161" r="42755" b="20042"/>
          <a:stretch/>
        </p:blipFill>
        <p:spPr>
          <a:xfrm>
            <a:off x="4419600" y="1733550"/>
            <a:ext cx="4038600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2950"/>
            <a:ext cx="3810000" cy="201587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962400" y="983930"/>
            <a:ext cx="5181599" cy="151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rgbClr val="FFFF00"/>
                </a:solidFill>
              </a:rPr>
              <a:t>Cập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nhật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</a:p>
          <a:p>
            <a:pPr algn="l">
              <a:spcBef>
                <a:spcPts val="600"/>
              </a:spcBef>
            </a:pPr>
            <a:r>
              <a:rPr lang="en-US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Update </a:t>
            </a:r>
            <a:r>
              <a:rPr lang="en-US" dirty="0" smtClean="0"/>
              <a:t>a record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88329"/>
            <a:ext cx="8839200" cy="16294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38400" y="2495550"/>
            <a:ext cx="0" cy="992779"/>
          </a:xfrm>
          <a:prstGeom prst="straightConnector1">
            <a:avLst/>
          </a:prstGeom>
          <a:ln w="635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20884</TotalTime>
  <Words>230</Words>
  <Application>Microsoft Macintosh PowerPoint</Application>
  <PresentationFormat>On-screen Show (16:9)</PresentationFormat>
  <Paragraphs>47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Corbel</vt:lpstr>
      <vt:lpstr>Roboto Mono for Powerline</vt:lpstr>
      <vt:lpstr>Segoe UI</vt:lpstr>
      <vt:lpstr>SF UI Text</vt:lpstr>
      <vt:lpstr>Arial</vt:lpstr>
      <vt:lpstr>TechMasterBlack</vt:lpstr>
      <vt:lpstr>PowerPoint Presentation</vt:lpstr>
      <vt:lpstr>Nội dung chính</vt:lpstr>
      <vt:lpstr>Giới thiệu Postgres SQL</vt:lpstr>
      <vt:lpstr>Structured Query Language </vt:lpstr>
      <vt:lpstr>Structured Query Language </vt:lpstr>
      <vt:lpstr>Structured Query Language </vt:lpstr>
      <vt:lpstr>Structured Query Language </vt:lpstr>
      <vt:lpstr>Structured Query Language </vt:lpstr>
      <vt:lpstr>Structured Query Language </vt:lpstr>
      <vt:lpstr>Structured Query Language </vt:lpstr>
      <vt:lpstr>Excercises - bài tập</vt:lpstr>
      <vt:lpstr>Relational Database </vt:lpstr>
      <vt:lpstr>PowerPoint Presentation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4006</cp:revision>
  <dcterms:created xsi:type="dcterms:W3CDTF">2010-08-13T13:59:12Z</dcterms:created>
  <dcterms:modified xsi:type="dcterms:W3CDTF">2018-06-24T16:33:50Z</dcterms:modified>
</cp:coreProperties>
</file>