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4" r:id="rId2"/>
    <p:sldId id="350" r:id="rId3"/>
    <p:sldId id="340" r:id="rId4"/>
    <p:sldId id="351" r:id="rId5"/>
    <p:sldId id="352" r:id="rId6"/>
    <p:sldId id="31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2D050"/>
    <a:srgbClr val="FBCF0A"/>
    <a:srgbClr val="ECF613"/>
    <a:srgbClr val="D4D400"/>
    <a:srgbClr val="003C83"/>
    <a:srgbClr val="DCF600"/>
    <a:srgbClr val="FF3300"/>
    <a:srgbClr val="E20000"/>
    <a:srgbClr val="7D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27" autoAdjust="0"/>
    <p:restoredTop sz="95343" autoAdjust="0"/>
  </p:normalViewPr>
  <p:slideViewPr>
    <p:cSldViewPr>
      <p:cViewPr>
        <p:scale>
          <a:sx n="193" d="100"/>
          <a:sy n="193" d="100"/>
        </p:scale>
        <p:origin x="3160" y="15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chmaster.vn/khoa-hoc/25480/lap-trinh-web-nodejs-toc-do-cao" TargetMode="External"/><Relationship Id="rId3" Type="http://schemas.openxmlformats.org/officeDocument/2006/relationships/hyperlink" Target="https://www.youtube.com/c/nguyenduchoa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895350"/>
            <a:ext cx="8382000" cy="2667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Khoá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thực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tập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Nodejs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-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Techmaster</a:t>
            </a:r>
            <a: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/>
            </a:r>
            <a:b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</a:br>
            <a:endParaRPr lang="en-US" sz="2800" i="1" dirty="0"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24815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Mr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Nguyễn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Đức</a:t>
            </a:r>
            <a:r>
              <a:rPr lang="en-US" sz="2200" dirty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Hoàng</a:t>
            </a:r>
            <a:endParaRPr lang="en-US" sz="2200" dirty="0">
              <a:solidFill>
                <a:srgbClr val="FFFFFF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381875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Function </a:t>
            </a:r>
            <a:r>
              <a:rPr lang="en-US" dirty="0" err="1" smtClean="0">
                <a:solidFill>
                  <a:srgbClr val="92D050"/>
                </a:solidFill>
              </a:rPr>
              <a:t>và</a:t>
            </a:r>
            <a:r>
              <a:rPr lang="en-US" dirty="0" smtClean="0">
                <a:solidFill>
                  <a:srgbClr val="92D050"/>
                </a:solidFill>
              </a:rPr>
              <a:t> Arrow function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Module </a:t>
            </a:r>
            <a:r>
              <a:rPr lang="en-US" dirty="0" err="1" smtClean="0">
                <a:solidFill>
                  <a:srgbClr val="92D050"/>
                </a:solidFill>
              </a:rPr>
              <a:t>trong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Nodejs</a:t>
            </a:r>
            <a:endParaRPr lang="en-US" dirty="0" smtClean="0">
              <a:solidFill>
                <a:srgbClr val="92D050"/>
              </a:solidFill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Object </a:t>
            </a:r>
            <a:r>
              <a:rPr lang="en-US" dirty="0" err="1" smtClean="0">
                <a:solidFill>
                  <a:srgbClr val="92D050"/>
                </a:solidFill>
              </a:rPr>
              <a:t>và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làm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việc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với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mảng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các</a:t>
            </a:r>
            <a:r>
              <a:rPr lang="en-US" dirty="0" smtClean="0">
                <a:solidFill>
                  <a:srgbClr val="92D050"/>
                </a:solidFill>
              </a:rPr>
              <a:t> object </a:t>
            </a:r>
            <a:r>
              <a:rPr lang="en-US" dirty="0" err="1" smtClean="0">
                <a:solidFill>
                  <a:srgbClr val="92D050"/>
                </a:solidFill>
              </a:rPr>
              <a:t>trong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Nodejs</a:t>
            </a:r>
            <a:endParaRPr lang="en-US" dirty="0" smtClean="0">
              <a:solidFill>
                <a:srgbClr val="92D050"/>
              </a:solidFill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Arrow function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742950"/>
            <a:ext cx="8763000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solidFill>
                  <a:srgbClr val="92D050"/>
                </a:solidFill>
                <a:latin typeface="Arial" charset="0"/>
              </a:rPr>
              <a:t>Arrow function </a:t>
            </a:r>
            <a:r>
              <a:rPr lang="en-US" sz="2100" dirty="0" err="1" smtClean="0">
                <a:solidFill>
                  <a:schemeClr val="bg1"/>
                </a:solidFill>
                <a:latin typeface="Arial" charset="0"/>
              </a:rPr>
              <a:t>là</a:t>
            </a:r>
            <a:r>
              <a:rPr lang="en-US" sz="2100" dirty="0" smtClean="0">
                <a:solidFill>
                  <a:schemeClr val="bg1"/>
                </a:solidFill>
                <a:latin typeface="Arial" charset="0"/>
              </a:rPr>
              <a:t>: </a:t>
            </a:r>
            <a:r>
              <a:rPr lang="en-US" sz="2100" dirty="0" err="1" smtClean="0">
                <a:solidFill>
                  <a:srgbClr val="92D050"/>
                </a:solidFill>
                <a:latin typeface="Arial" charset="0"/>
              </a:rPr>
              <a:t>Hàm</a:t>
            </a:r>
            <a:r>
              <a:rPr lang="en-US" sz="2100" dirty="0" smtClean="0">
                <a:solidFill>
                  <a:srgbClr val="92D050"/>
                </a:solidFill>
                <a:latin typeface="Arial" charset="0"/>
              </a:rPr>
              <a:t> 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mũi</a:t>
            </a:r>
            <a:r>
              <a:rPr lang="en-US" sz="2100" dirty="0">
                <a:solidFill>
                  <a:srgbClr val="92D050"/>
                </a:solidFill>
                <a:latin typeface="Arial" charset="0"/>
              </a:rPr>
              <a:t> 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tên</a:t>
            </a:r>
            <a:r>
              <a:rPr lang="en-US" sz="2100" dirty="0">
                <a:solidFill>
                  <a:schemeClr val="bg1"/>
                </a:solidFill>
                <a:latin typeface="Arial" charset="0"/>
              </a:rPr>
              <a:t>, “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hàm</a:t>
            </a:r>
            <a:r>
              <a:rPr lang="en-US" sz="2100" dirty="0">
                <a:solidFill>
                  <a:srgbClr val="92D050"/>
                </a:solidFill>
                <a:latin typeface="Arial" charset="0"/>
              </a:rPr>
              <a:t> 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ko</a:t>
            </a:r>
            <a:r>
              <a:rPr lang="en-US" sz="2100" dirty="0">
                <a:solidFill>
                  <a:srgbClr val="92D050"/>
                </a:solidFill>
                <a:latin typeface="Arial" charset="0"/>
              </a:rPr>
              <a:t> 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tên</a:t>
            </a:r>
            <a:r>
              <a:rPr lang="en-US" sz="2100" dirty="0">
                <a:solidFill>
                  <a:schemeClr val="bg1"/>
                </a:solidFill>
                <a:latin typeface="Arial" charset="0"/>
              </a:rPr>
              <a:t>”, “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hàm</a:t>
            </a:r>
            <a:r>
              <a:rPr lang="en-US" sz="2100" dirty="0">
                <a:solidFill>
                  <a:srgbClr val="92D050"/>
                </a:solidFill>
                <a:latin typeface="Arial" charset="0"/>
              </a:rPr>
              <a:t> 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nặc</a:t>
            </a:r>
            <a:r>
              <a:rPr lang="en-US" sz="2100" dirty="0">
                <a:solidFill>
                  <a:srgbClr val="92D050"/>
                </a:solidFill>
                <a:latin typeface="Arial" charset="0"/>
              </a:rPr>
              <a:t> 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danh</a:t>
            </a:r>
            <a:r>
              <a:rPr lang="en-US" sz="2100" dirty="0">
                <a:solidFill>
                  <a:schemeClr val="bg1"/>
                </a:solidFill>
                <a:latin typeface="Arial" charset="0"/>
              </a:rPr>
              <a:t>”, “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khối</a:t>
            </a:r>
            <a:r>
              <a:rPr lang="en-US" sz="2100" dirty="0">
                <a:solidFill>
                  <a:srgbClr val="92D050"/>
                </a:solidFill>
                <a:latin typeface="Arial" charset="0"/>
              </a:rPr>
              <a:t> </a:t>
            </a:r>
            <a:r>
              <a:rPr lang="en-US" sz="2100" dirty="0" err="1">
                <a:solidFill>
                  <a:srgbClr val="92D050"/>
                </a:solidFill>
                <a:latin typeface="Arial" charset="0"/>
              </a:rPr>
              <a:t>lệnh</a:t>
            </a:r>
            <a:r>
              <a:rPr lang="en-US" sz="2100" dirty="0">
                <a:solidFill>
                  <a:schemeClr val="bg1"/>
                </a:solidFill>
                <a:latin typeface="Arial" charset="0"/>
              </a:rPr>
              <a:t>”</a:t>
            </a:r>
            <a:endParaRPr lang="en-US" sz="2100" dirty="0">
              <a:solidFill>
                <a:schemeClr val="bg1"/>
              </a:solidFill>
            </a:endParaRPr>
          </a:p>
          <a:p>
            <a:pPr marR="139700">
              <a:spcAft>
                <a:spcPts val="1500"/>
              </a:spcAft>
            </a:pP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const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rgbClr val="92D050"/>
                </a:solidFill>
                <a:latin typeface="Verdana" charset="0"/>
              </a:rPr>
              <a:t>sum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= (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, </a:t>
            </a:r>
            <a:r>
              <a:rPr lang="en-US" sz="2100" dirty="0">
                <a:solidFill>
                  <a:srgbClr val="FF0000"/>
                </a:solidFill>
                <a:latin typeface="Verdana" charset="0"/>
              </a:rPr>
              <a:t>y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) =&gt; { //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Thay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 err="1">
                <a:solidFill>
                  <a:srgbClr val="FFFF00"/>
                </a:solidFill>
                <a:latin typeface="Verdana" charset="0"/>
              </a:rPr>
              <a:t>const</a:t>
            </a:r>
            <a:r>
              <a:rPr lang="en-US" sz="2100" dirty="0">
                <a:solidFill>
                  <a:srgbClr val="FFFF00"/>
                </a:solidFill>
                <a:latin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bằng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rgbClr val="FFFF00"/>
                </a:solidFill>
                <a:latin typeface="Verdana" charset="0"/>
              </a:rPr>
              <a:t>let, </a:t>
            </a:r>
            <a:r>
              <a:rPr lang="en-US" sz="2100" dirty="0" err="1">
                <a:solidFill>
                  <a:srgbClr val="FFFF00"/>
                </a:solidFill>
                <a:latin typeface="Verdana" charset="0"/>
              </a:rPr>
              <a:t>var</a:t>
            </a:r>
            <a:r>
              <a:rPr lang="en-US" sz="2100" dirty="0">
                <a:solidFill>
                  <a:srgbClr val="FFFF00"/>
                </a:solidFill>
                <a:latin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được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ko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?</a:t>
            </a:r>
            <a:br>
              <a:rPr lang="en-US" sz="2100" dirty="0">
                <a:solidFill>
                  <a:schemeClr val="bg1"/>
                </a:solidFill>
                <a:latin typeface="Verdana" charset="0"/>
              </a:rPr>
            </a:b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 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   return 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+ </a:t>
            </a:r>
            <a:r>
              <a:rPr lang="en-US" sz="2100" dirty="0">
                <a:solidFill>
                  <a:srgbClr val="FF0000"/>
                </a:solidFill>
                <a:latin typeface="Verdana" charset="0"/>
              </a:rPr>
              <a:t>y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;</a:t>
            </a:r>
            <a:br>
              <a:rPr lang="en-US" sz="2100" dirty="0">
                <a:solidFill>
                  <a:schemeClr val="bg1"/>
                </a:solidFill>
                <a:latin typeface="Verdana" charset="0"/>
              </a:rPr>
            </a:b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}</a:t>
            </a:r>
          </a:p>
          <a:p>
            <a:pPr marR="139700">
              <a:spcAft>
                <a:spcPts val="1500"/>
              </a:spcAft>
            </a:pP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const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rgbClr val="92D050"/>
                </a:solidFill>
                <a:latin typeface="Verdana" charset="0"/>
              </a:rPr>
              <a:t>sum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= 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(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, </a:t>
            </a:r>
            <a:r>
              <a:rPr lang="en-US" sz="2100" dirty="0">
                <a:solidFill>
                  <a:srgbClr val="FF0000"/>
                </a:solidFill>
                <a:latin typeface="Verdana" charset="0"/>
              </a:rPr>
              <a:t>y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=&gt; { 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return 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+ </a:t>
            </a:r>
            <a:r>
              <a:rPr lang="en-US" sz="2100" dirty="0">
                <a:solidFill>
                  <a:srgbClr val="FF0000"/>
                </a:solidFill>
                <a:latin typeface="Verdana" charset="0"/>
              </a:rPr>
              <a:t>y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; }</a:t>
            </a:r>
          </a:p>
          <a:p>
            <a:pPr marR="139700">
              <a:spcAft>
                <a:spcPts val="1500"/>
              </a:spcAft>
            </a:pP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const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rgbClr val="92D050"/>
                </a:solidFill>
                <a:latin typeface="Verdana" charset="0"/>
              </a:rPr>
              <a:t>sum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= 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(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, </a:t>
            </a:r>
            <a:r>
              <a:rPr lang="en-US" sz="2100" dirty="0">
                <a:solidFill>
                  <a:srgbClr val="FF0000"/>
                </a:solidFill>
                <a:latin typeface="Verdana" charset="0"/>
              </a:rPr>
              <a:t>y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=&gt; 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+ </a:t>
            </a:r>
            <a:r>
              <a:rPr lang="en-US" sz="2100" dirty="0">
                <a:solidFill>
                  <a:srgbClr val="FF0000"/>
                </a:solidFill>
                <a:latin typeface="Verdana" charset="0"/>
              </a:rPr>
              <a:t>y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;//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Phần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thực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thi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có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1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dòng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lệnh</a:t>
            </a:r>
            <a:endParaRPr lang="en-US" sz="2100" dirty="0">
              <a:solidFill>
                <a:schemeClr val="bg1"/>
              </a:solidFill>
              <a:latin typeface="Verdana" charset="0"/>
            </a:endParaRPr>
          </a:p>
          <a:p>
            <a:pPr marR="139700">
              <a:spcAft>
                <a:spcPts val="1500"/>
              </a:spcAft>
            </a:pP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const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rgbClr val="92D050"/>
                </a:solidFill>
                <a:latin typeface="Verdana" charset="0"/>
              </a:rPr>
              <a:t>square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= 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(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=&gt; {   return 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* 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;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}</a:t>
            </a:r>
          </a:p>
          <a:p>
            <a:pPr marR="139700">
              <a:spcAft>
                <a:spcPts val="1500"/>
              </a:spcAft>
            </a:pP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const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rgbClr val="92D050"/>
                </a:solidFill>
                <a:latin typeface="Verdana" charset="0"/>
              </a:rPr>
              <a:t>square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= 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=&gt; </a:t>
            </a:r>
            <a:r>
              <a:rPr lang="en-US" sz="2100" dirty="0" smtClean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* </a:t>
            </a:r>
            <a:r>
              <a:rPr lang="en-US" sz="2100" dirty="0">
                <a:solidFill>
                  <a:schemeClr val="accent1"/>
                </a:solidFill>
                <a:latin typeface="Verdana" charset="0"/>
              </a:rPr>
              <a:t>x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; 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//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Phần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argument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có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1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thông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</a:rPr>
              <a:t>số</a:t>
            </a:r>
            <a:endParaRPr lang="en-US" sz="2100" dirty="0" smtClean="0">
              <a:solidFill>
                <a:schemeClr val="bg1"/>
              </a:solidFill>
              <a:latin typeface="Verdana" charset="0"/>
            </a:endParaRPr>
          </a:p>
          <a:p>
            <a:pPr marR="139700">
              <a:spcAft>
                <a:spcPts val="1500"/>
              </a:spcAft>
            </a:pPr>
            <a:r>
              <a:rPr lang="en-US" sz="2100" dirty="0" err="1" smtClean="0">
                <a:solidFill>
                  <a:schemeClr val="bg1"/>
                </a:solidFill>
                <a:latin typeface="Verdana" charset="0"/>
              </a:rPr>
              <a:t>Gọi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Verdana" charset="0"/>
              </a:rPr>
              <a:t>hàm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:</a:t>
            </a:r>
            <a:r>
              <a:rPr lang="en-US" sz="2100" dirty="0" smtClean="0">
                <a:solidFill>
                  <a:schemeClr val="bg1"/>
                </a:solidFill>
              </a:rPr>
              <a:t>   </a:t>
            </a:r>
            <a:r>
              <a:rPr lang="en-US" sz="2100" dirty="0" smtClean="0">
                <a:solidFill>
                  <a:srgbClr val="92D050"/>
                </a:solidFill>
                <a:latin typeface="Verdana" charset="0"/>
              </a:rPr>
              <a:t>sum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(</a:t>
            </a:r>
            <a:r>
              <a:rPr lang="en-US" sz="2100" dirty="0" smtClean="0">
                <a:solidFill>
                  <a:schemeClr val="tx2"/>
                </a:solidFill>
                <a:latin typeface="Verdana" charset="0"/>
              </a:rPr>
              <a:t>2</a:t>
            </a:r>
            <a:r>
              <a:rPr lang="en-US" sz="2100" dirty="0">
                <a:solidFill>
                  <a:schemeClr val="bg1"/>
                </a:solidFill>
                <a:latin typeface="Verdana" charset="0"/>
              </a:rPr>
              <a:t>, </a:t>
            </a:r>
            <a:r>
              <a:rPr lang="en-US" sz="2100" dirty="0">
                <a:solidFill>
                  <a:srgbClr val="FF0000"/>
                </a:solidFill>
                <a:latin typeface="Verdana" charset="0"/>
              </a:rPr>
              <a:t>3.5</a:t>
            </a:r>
            <a:r>
              <a:rPr lang="en-US" sz="2100" dirty="0" smtClean="0">
                <a:solidFill>
                  <a:schemeClr val="bg1"/>
                </a:solidFill>
                <a:latin typeface="Verdana" charset="0"/>
              </a:rPr>
              <a:t>);</a:t>
            </a:r>
            <a:r>
              <a:rPr lang="is-IS" sz="2100" dirty="0">
                <a:solidFill>
                  <a:schemeClr val="bg1"/>
                </a:solidFill>
                <a:latin typeface="Verdana" charset="0"/>
              </a:rPr>
              <a:t>  </a:t>
            </a:r>
            <a:endParaRPr 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Module, import, export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742950"/>
            <a:ext cx="87630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rgbClr val="92D050"/>
                </a:solidFill>
                <a:latin typeface="Arial" charset="0"/>
              </a:rPr>
              <a:t>Module </a:t>
            </a:r>
            <a:r>
              <a:rPr lang="is-IS" sz="2100" dirty="0" smtClean="0">
                <a:solidFill>
                  <a:schemeClr val="bg1"/>
                </a:solidFill>
                <a:latin typeface="Verdana" charset="0"/>
              </a:rPr>
              <a:t>là ...</a:t>
            </a:r>
            <a:r>
              <a:rPr lang="is-IS" sz="2100" dirty="0" smtClean="0">
                <a:solidFill>
                  <a:srgbClr val="92D050"/>
                </a:solidFill>
                <a:latin typeface="Verdana" charset="0"/>
              </a:rPr>
              <a:t>1 file .js</a:t>
            </a:r>
          </a:p>
          <a:p>
            <a:pPr>
              <a:lnSpc>
                <a:spcPct val="150000"/>
              </a:lnSpc>
            </a:pPr>
            <a:r>
              <a:rPr lang="is-IS" sz="2100" dirty="0" smtClean="0">
                <a:solidFill>
                  <a:srgbClr val="92D050"/>
                </a:solidFill>
                <a:latin typeface="Verdana" charset="0"/>
              </a:rPr>
              <a:t>Một module chứa 1 hoặc nhiều biến, function, const</a:t>
            </a:r>
            <a:endParaRPr lang="en-US" sz="21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t="15942" r="4505" b="12008"/>
          <a:stretch/>
        </p:blipFill>
        <p:spPr>
          <a:xfrm>
            <a:off x="4800600" y="2571750"/>
            <a:ext cx="394289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 t="1" b="14285"/>
          <a:stretch/>
        </p:blipFill>
        <p:spPr>
          <a:xfrm>
            <a:off x="228600" y="2579251"/>
            <a:ext cx="3352800" cy="4670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934557"/>
            <a:ext cx="29337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rgbClr val="92D050"/>
                </a:solidFill>
                <a:latin typeface="Arial" charset="0"/>
              </a:rPr>
              <a:t>Module </a:t>
            </a:r>
            <a:r>
              <a:rPr lang="is-IS" sz="2100" dirty="0" smtClean="0">
                <a:solidFill>
                  <a:schemeClr val="bg1"/>
                </a:solidFill>
                <a:latin typeface="Verdana" charset="0"/>
              </a:rPr>
              <a:t>constants.js</a:t>
            </a:r>
            <a:endParaRPr lang="en-US" sz="2100" dirty="0">
              <a:solidFill>
                <a:srgbClr val="92D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1899724"/>
            <a:ext cx="28575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rgbClr val="92D050"/>
                </a:solidFill>
                <a:latin typeface="Arial" charset="0"/>
              </a:rPr>
              <a:t>File </a:t>
            </a:r>
            <a:r>
              <a:rPr lang="is-IS" sz="2100" dirty="0" smtClean="0">
                <a:solidFill>
                  <a:schemeClr val="bg1"/>
                </a:solidFill>
                <a:latin typeface="Verdana" charset="0"/>
              </a:rPr>
              <a:t>xx.js</a:t>
            </a:r>
            <a:endParaRPr lang="en-US" sz="2100" dirty="0">
              <a:solidFill>
                <a:srgbClr val="92D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01868"/>
            <a:ext cx="3365500" cy="856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r="2273"/>
          <a:stretch/>
        </p:blipFill>
        <p:spPr>
          <a:xfrm>
            <a:off x="228600" y="4019550"/>
            <a:ext cx="3200400" cy="8208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5348" y="3409050"/>
            <a:ext cx="336605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rgbClr val="92D050"/>
                </a:solidFill>
                <a:latin typeface="Arial" charset="0"/>
              </a:rPr>
              <a:t>Module </a:t>
            </a:r>
            <a:r>
              <a:rPr lang="is-IS" sz="2100" dirty="0" smtClean="0">
                <a:solidFill>
                  <a:schemeClr val="bg1"/>
                </a:solidFill>
                <a:latin typeface="Verdana" charset="0"/>
              </a:rPr>
              <a:t>my-module.js</a:t>
            </a:r>
            <a:endParaRPr lang="en-US" sz="2100" dirty="0">
              <a:solidFill>
                <a:srgbClr val="92D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3409049"/>
            <a:ext cx="28575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rgbClr val="92D050"/>
                </a:solidFill>
                <a:latin typeface="Arial" charset="0"/>
              </a:rPr>
              <a:t>File </a:t>
            </a:r>
            <a:r>
              <a:rPr lang="is-IS" sz="2100" dirty="0" smtClean="0">
                <a:solidFill>
                  <a:schemeClr val="bg1"/>
                </a:solidFill>
                <a:latin typeface="Verdana" charset="0"/>
              </a:rPr>
              <a:t>xx.js</a:t>
            </a:r>
            <a:endParaRPr lang="en-US" sz="21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Excercises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819150"/>
            <a:ext cx="86106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solidFill>
                  <a:srgbClr val="FFFF00"/>
                </a:solidFill>
              </a:rPr>
              <a:t>1</a:t>
            </a:r>
            <a:r>
              <a:rPr lang="en-US" sz="2500" dirty="0" smtClean="0">
                <a:solidFill>
                  <a:srgbClr val="FFFF00"/>
                </a:solidFill>
              </a:rPr>
              <a:t>. </a:t>
            </a:r>
            <a:r>
              <a:rPr lang="en-US" sz="2500" dirty="0" err="1" smtClean="0">
                <a:solidFill>
                  <a:srgbClr val="FFFF00"/>
                </a:solidFill>
              </a:rPr>
              <a:t>Viết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vi-VN" sz="2500" dirty="0" smtClean="0">
                <a:solidFill>
                  <a:srgbClr val="FFFF00"/>
                </a:solidFill>
              </a:rPr>
              <a:t>1 module calculation tính toán chu vi, diện tích các hình, định nghĩa số PI,</a:t>
            </a:r>
            <a:r>
              <a:rPr lang="mr-IN" sz="2500" dirty="0" smtClean="0">
                <a:solidFill>
                  <a:srgbClr val="FFFF00"/>
                </a:solidFill>
              </a:rPr>
              <a:t>…</a:t>
            </a:r>
            <a:r>
              <a:rPr lang="vi-VN" sz="2500" dirty="0" smtClean="0">
                <a:solidFill>
                  <a:srgbClr val="FFFF00"/>
                </a:solidFill>
              </a:rPr>
              <a:t>export các hàm để các file khác có thể sử dụng được.</a:t>
            </a:r>
          </a:p>
          <a:p>
            <a:pPr>
              <a:lnSpc>
                <a:spcPct val="150000"/>
              </a:lnSpc>
            </a:pPr>
            <a:r>
              <a:rPr lang="vi-VN" sz="2500" dirty="0" smtClean="0">
                <a:solidFill>
                  <a:srgbClr val="FFFF00"/>
                </a:solidFill>
              </a:rPr>
              <a:t>2. Sử dụng export và </a:t>
            </a:r>
            <a:r>
              <a:rPr lang="vi-VN" sz="2500" smtClean="0">
                <a:solidFill>
                  <a:srgbClr val="FFFF00"/>
                </a:solidFill>
              </a:rPr>
              <a:t>export default(chỉ dùng cho class và function) </a:t>
            </a:r>
            <a:r>
              <a:rPr lang="vi-VN" sz="2500" dirty="0" smtClean="0">
                <a:solidFill>
                  <a:srgbClr val="FFFF00"/>
                </a:solidFill>
              </a:rPr>
              <a:t>để thấy sự khác nhau.</a:t>
            </a:r>
          </a:p>
          <a:p>
            <a:pPr>
              <a:lnSpc>
                <a:spcPct val="150000"/>
              </a:lnSpc>
            </a:pPr>
            <a:r>
              <a:rPr lang="vi-VN" sz="2500" dirty="0" smtClean="0">
                <a:solidFill>
                  <a:srgbClr val="FFFF00"/>
                </a:solidFill>
              </a:rPr>
              <a:t>3</a:t>
            </a:r>
            <a:r>
              <a:rPr lang="en-US" sz="2500" dirty="0" smtClean="0">
                <a:solidFill>
                  <a:srgbClr val="FFFF00"/>
                </a:solidFill>
              </a:rPr>
              <a:t>. </a:t>
            </a:r>
            <a:r>
              <a:rPr lang="en-US" sz="2500" dirty="0" err="1" smtClean="0">
                <a:solidFill>
                  <a:srgbClr val="FFFF00"/>
                </a:solidFill>
              </a:rPr>
              <a:t>Sử</a:t>
            </a:r>
            <a:r>
              <a:rPr lang="en-US" sz="2500" dirty="0" smtClean="0">
                <a:solidFill>
                  <a:srgbClr val="FFFF00"/>
                </a:solidFill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</a:rPr>
              <a:t>dụng</a:t>
            </a:r>
            <a:r>
              <a:rPr lang="en-US" sz="2500" dirty="0" smtClean="0">
                <a:solidFill>
                  <a:srgbClr val="FFFF00"/>
                </a:solidFill>
              </a:rPr>
              <a:t> arrow function </a:t>
            </a:r>
            <a:r>
              <a:rPr lang="en-US" sz="2500" dirty="0" err="1" smtClean="0">
                <a:solidFill>
                  <a:srgbClr val="FFFF00"/>
                </a:solidFill>
              </a:rPr>
              <a:t>và</a:t>
            </a:r>
            <a:r>
              <a:rPr lang="en-US" sz="2500" dirty="0" smtClean="0">
                <a:solidFill>
                  <a:srgbClr val="FFFF00"/>
                </a:solidFill>
              </a:rPr>
              <a:t> non-arrow function</a:t>
            </a:r>
          </a:p>
        </p:txBody>
      </p:sp>
    </p:spTree>
    <p:extLst>
      <p:ext uri="{BB962C8B-B14F-4D97-AF65-F5344CB8AC3E}">
        <p14:creationId xmlns:p14="http://schemas.microsoft.com/office/powerpoint/2010/main" val="11010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techmaster.vn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khoa</a:t>
            </a:r>
            <a:r>
              <a:rPr lang="en-US" dirty="0">
                <a:hlinkClick r:id="rId2"/>
              </a:rPr>
              <a:t>-hoc/25480/lap-</a:t>
            </a:r>
            <a:r>
              <a:rPr lang="en-US" dirty="0" err="1">
                <a:hlinkClick r:id="rId2"/>
              </a:rPr>
              <a:t>trinh</a:t>
            </a:r>
            <a:r>
              <a:rPr lang="en-US" dirty="0">
                <a:hlinkClick r:id="rId2"/>
              </a:rPr>
              <a:t>-web-</a:t>
            </a:r>
            <a:r>
              <a:rPr lang="en-US" dirty="0" err="1">
                <a:hlinkClick r:id="rId2"/>
              </a:rPr>
              <a:t>nodejs</a:t>
            </a:r>
            <a:r>
              <a:rPr lang="en-US" dirty="0">
                <a:hlinkClick r:id="rId2"/>
              </a:rPr>
              <a:t>-toc-do-</a:t>
            </a:r>
            <a:r>
              <a:rPr lang="en-US" dirty="0" err="1">
                <a:hlinkClick r:id="rId2"/>
              </a:rPr>
              <a:t>cao</a:t>
            </a:r>
            <a:endParaRPr lang="en-US" dirty="0"/>
          </a:p>
          <a:p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err="1" smtClean="0">
                <a:hlinkClick r:id="rId3"/>
              </a:rPr>
              <a:t>www.youtube.com</a:t>
            </a:r>
            <a:r>
              <a:rPr lang="en-US" dirty="0" smtClean="0">
                <a:hlinkClick r:id="rId3"/>
              </a:rPr>
              <a:t>/c/</a:t>
            </a:r>
            <a:r>
              <a:rPr lang="en-US" dirty="0" err="1" smtClean="0">
                <a:hlinkClick r:id="rId3"/>
              </a:rPr>
              <a:t>nguyenduchoang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6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20577</TotalTime>
  <Words>178</Words>
  <Application>Microsoft Macintosh PowerPoint</Application>
  <PresentationFormat>On-screen Show (16:9)</PresentationFormat>
  <Paragraphs>28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Corbel</vt:lpstr>
      <vt:lpstr>Mangal</vt:lpstr>
      <vt:lpstr>Segoe UI</vt:lpstr>
      <vt:lpstr>SF UI Text</vt:lpstr>
      <vt:lpstr>Verdana</vt:lpstr>
      <vt:lpstr>Arial</vt:lpstr>
      <vt:lpstr>TechMasterBlack</vt:lpstr>
      <vt:lpstr>PowerPoint Presentation</vt:lpstr>
      <vt:lpstr>Nội dung chính</vt:lpstr>
      <vt:lpstr>Arrow function</vt:lpstr>
      <vt:lpstr>Module, import, export</vt:lpstr>
      <vt:lpstr>Excercises</vt:lpstr>
      <vt:lpstr>Tham khảo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3946</cp:revision>
  <dcterms:created xsi:type="dcterms:W3CDTF">2010-08-13T13:59:12Z</dcterms:created>
  <dcterms:modified xsi:type="dcterms:W3CDTF">2018-06-25T06:53:03Z</dcterms:modified>
</cp:coreProperties>
</file>