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2" r:id="rId4"/>
    <p:sldId id="260" r:id="rId5"/>
    <p:sldId id="259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74" r:id="rId15"/>
    <p:sldId id="266" r:id="rId16"/>
    <p:sldId id="275" r:id="rId17"/>
    <p:sldId id="276" r:id="rId18"/>
    <p:sldId id="273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8E1B4-9716-88B1-045F-F264CBBD0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A6F09-1062-32D5-7DF7-1A7E9C902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C4801-BE45-7CC9-F6E0-A54A8CB6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3E3D9-6AF4-FB68-763A-F6979598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84B47-4AD1-C916-2AD6-0B0896F5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9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0C505-2AF7-4256-D232-19FEFD10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B982F1-B7B9-FB46-5AC3-7A0C2AD83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C94EDA-8B9B-8E2F-8E50-5E3D90DF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919F74-1DC6-9F3E-D0B9-69DA3030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A14566-E663-C433-94AB-5DACE56B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1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76169-CEB6-3FBE-37F7-D75BF39D6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DCBC94-4EDE-E7E7-850C-589839185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4A5EA-2FD7-4F16-B79D-1A6395DD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9664C-1E9B-7985-D0C9-E9446D6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7830BE-0459-37FA-B610-B54013F0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29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A7B2-DD34-723C-5677-521C79F2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62419-9864-099A-E293-4B9D81C0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E6522-F18B-4BB9-0A5E-B583C79C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E344D-164F-4A4C-3E11-D79A8BA5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0C22AD-F8D0-0F7F-157C-D11D12FB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2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F202-2E6A-689C-564C-7164A0A2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400B0-8D4F-FACB-73E8-5EFC14FD9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306FF-6920-D757-79DC-484A9ECD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A6908-3A4D-F9E4-AD8F-76B09846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5A1A9-8B46-E91B-D967-30B427E0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0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25876-FE03-4D61-0003-C9188047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BB01-EFE1-EE3B-0A33-92CBECF0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13612-35C6-3D58-3DCE-3A5F4A6AA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D1E1B-2AAA-A724-C6E6-8C410DBA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4275C-06DC-9418-D51F-73AC8D42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D25CC-E3EE-FBF9-09E9-DF12E40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7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D0D8C-57AA-5E75-7CB4-E3E536D8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D808F-0AB5-344C-A986-67304E17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4E99F-E854-A7CC-BC6F-9AA972BD7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C2CE65-450A-EFE3-E6D6-4B19BF225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7EB03-B369-7A9C-F960-07812EAC9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ACC53F-ADC4-F449-18F0-99BE763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30E344-B96A-B9A9-0C3B-DC625E0F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B27F9-DDDA-2A94-28FA-4D24351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87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35B9D-3613-D32E-91F9-88F1B754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D04040-1976-E460-ED45-8881343D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CCBC89-31A8-3A74-64C8-71B58CFD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F12B02-4477-22B8-F37E-6C2F04C8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2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30325-FB08-0672-9970-A1DF4EDE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59F7FE-82B7-BBFD-F680-B9BB305B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DB33A-0A4C-DF3D-8769-890EF063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1F269-03F1-AB57-8F28-F5F50A35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6002E-EB9F-E847-FD18-B2A89D16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9A1ED-427B-5099-8547-79AA665B5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6659E-8462-08B9-40AB-E97E9743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7343D-F044-6B5A-EE64-6DE9BB1E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37BE8-D09D-922D-FD5B-85B76347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7BE7-5CD6-935F-AA74-5516653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50A1C-30F0-6F85-8E15-5F8DB0B73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EA2235-98E8-EB59-DA80-25EA5E6D9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19DC3-3045-22DA-99A8-C09149AF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F90813-002F-BA7F-CD0E-527EA0AB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AE0F9-CA99-0562-F21F-83F67BB1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3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CBFB49-57AC-C826-618D-3BA15C4E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5F967-1F49-939C-F67B-6C8299AE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33F79-455F-7441-7A1B-AA5E18165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D1DC8-3831-4F57-9D2F-49CD085588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31C3D-237E-D2FA-57CF-F62BB3E2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D682D-74BC-81F7-7FC9-09DDBBE6A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230EA-D51F-485F-B893-64C64F44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3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64B2FB-C33F-AD04-742D-8923B6D116C7}"/>
              </a:ext>
            </a:extLst>
          </p:cNvPr>
          <p:cNvSpPr/>
          <p:nvPr/>
        </p:nvSpPr>
        <p:spPr>
          <a:xfrm>
            <a:off x="0" y="1674550"/>
            <a:ext cx="12192000" cy="3508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rgbClr val="222226"/>
                </a:solidFill>
                <a:latin typeface="PingFang SC"/>
              </a:rPr>
              <a:t>Trino</a:t>
            </a:r>
            <a:r>
              <a:rPr lang="ja-JP" altLang="en-US" sz="8000" b="1" dirty="0">
                <a:solidFill>
                  <a:srgbClr val="222226"/>
                </a:solidFill>
                <a:latin typeface="PingFang SC"/>
              </a:rPr>
              <a:t>まとめ</a:t>
            </a:r>
            <a:endParaRPr lang="en-US" altLang="zh-CN" sz="8000" b="1" dirty="0">
              <a:solidFill>
                <a:srgbClr val="222226"/>
              </a:solidFill>
              <a:latin typeface="PingFang SC"/>
            </a:endParaRPr>
          </a:p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DHC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77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1D43-20D2-A5DE-FD33-6D33DC1C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7BF4C-2B28-BECE-D7DA-7A76391B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zh-CN" altLang="en-US" sz="2400" dirty="0"/>
              <a:t>多数据源分析：例如，在</a:t>
            </a:r>
            <a:r>
              <a:rPr lang="en-US" altLang="zh-CN" sz="2400" dirty="0"/>
              <a:t>Hadoop</a:t>
            </a:r>
            <a:r>
              <a:rPr lang="zh-CN" altLang="en-US" sz="2400" dirty="0"/>
              <a:t>、</a:t>
            </a:r>
            <a:r>
              <a:rPr lang="en-US" altLang="zh-CN" sz="2400" dirty="0"/>
              <a:t>NoSQL</a:t>
            </a:r>
            <a:r>
              <a:rPr lang="zh-CN" altLang="en-US" sz="2400" dirty="0"/>
              <a:t>和关系型数据库间联邦查询。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实时数据查询：通过</a:t>
            </a:r>
            <a:r>
              <a:rPr lang="en-US" altLang="zh-CN" sz="2400" dirty="0"/>
              <a:t>Kafka</a:t>
            </a:r>
            <a:r>
              <a:rPr lang="zh-CN" altLang="en-US" sz="2400" dirty="0"/>
              <a:t>等实时流数据源分析实时事件。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en-US" altLang="zh-CN" sz="2400" dirty="0"/>
              <a:t>Ad-hoc</a:t>
            </a:r>
            <a:r>
              <a:rPr lang="zh-CN" altLang="en-US" sz="2400" dirty="0"/>
              <a:t>查询：大数据集上的临时分析查询。</a:t>
            </a:r>
            <a:br>
              <a:rPr lang="zh-CN" altLang="en-US" sz="2400" dirty="0"/>
            </a:br>
            <a:r>
              <a:rPr lang="ja-JP" altLang="en-US" sz="2400" dirty="0"/>
              <a:t>４．</a:t>
            </a:r>
            <a:r>
              <a:rPr lang="zh-CN" altLang="en-US" sz="2400" dirty="0"/>
              <a:t>数据湖查询：在</a:t>
            </a:r>
            <a:r>
              <a:rPr lang="en-US" altLang="zh-CN" sz="2400" dirty="0"/>
              <a:t>Hive</a:t>
            </a:r>
            <a:r>
              <a:rPr lang="zh-CN" altLang="en-US" sz="2400" dirty="0"/>
              <a:t>或</a:t>
            </a:r>
            <a:r>
              <a:rPr lang="en-US" altLang="zh-CN" sz="2400" dirty="0"/>
              <a:t>Iceberg</a:t>
            </a:r>
            <a:r>
              <a:rPr lang="zh-CN" altLang="en-US" sz="2400" dirty="0"/>
              <a:t>数据湖上高效分析。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628C3-1497-3B49-538F-A940DB13DB72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４．使用场景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851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8D90-7D42-F7E9-AF98-E3885563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4362-8662-64E4-4601-48C2D223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zh-CN" altLang="en-US" sz="2400" dirty="0"/>
              <a:t>优点：</a:t>
            </a:r>
            <a:br>
              <a:rPr lang="zh-CN" altLang="en-US" sz="2400" dirty="0"/>
            </a:br>
            <a:r>
              <a:rPr lang="ja-JP" altLang="en-US" sz="2400" dirty="0"/>
              <a:t>１．</a:t>
            </a:r>
            <a:r>
              <a:rPr lang="zh-CN" altLang="en-US" sz="2400" dirty="0"/>
              <a:t>支持多种数据源。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可扩展性强，适合大规模分布式计算。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zh-CN" altLang="en-US" sz="2400" dirty="0"/>
              <a:t>高速交互查询。</a:t>
            </a:r>
            <a:br>
              <a:rPr lang="zh-CN" altLang="en-US" sz="2400" dirty="0"/>
            </a:br>
            <a:br>
              <a:rPr lang="en-US" altLang="zh-CN" sz="2400" dirty="0"/>
            </a:br>
            <a:r>
              <a:rPr lang="zh-CN" altLang="en-US" sz="2400" dirty="0"/>
              <a:t>局限：</a:t>
            </a:r>
            <a:br>
              <a:rPr lang="zh-CN" altLang="en-US" sz="2400" dirty="0"/>
            </a:br>
            <a:r>
              <a:rPr lang="ja-JP" altLang="en-US" sz="2400" dirty="0"/>
              <a:t>１．</a:t>
            </a:r>
            <a:r>
              <a:rPr lang="zh-CN" altLang="en-US" sz="2400" dirty="0"/>
              <a:t>不适合作为事务型数据库。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依赖底层数据源的性能。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zh-CN" altLang="en-US" sz="2400" dirty="0"/>
              <a:t>数据需要按照列式存储格式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Parquet</a:t>
            </a:r>
            <a:r>
              <a:rPr lang="zh-CN" altLang="en-US" sz="2400" dirty="0"/>
              <a:t>、</a:t>
            </a:r>
            <a:r>
              <a:rPr lang="en-US" altLang="zh-CN" sz="2400" dirty="0"/>
              <a:t>ORC)</a:t>
            </a:r>
            <a:r>
              <a:rPr lang="zh-CN" altLang="en-US" sz="2400" dirty="0"/>
              <a:t>优化，才能达到最佳性能。</a:t>
            </a:r>
            <a:br>
              <a:rPr lang="zh-CN" altLang="en-US" sz="2400" dirty="0"/>
            </a:b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B52D6-F67B-F706-05D5-92F19B880DFE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５．优点与局限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33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55A80-63C7-F8F4-7098-6CE2B68C3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1346F-06A1-88BE-2C88-5A6D3DB1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en-US" altLang="zh-CN" sz="2400" dirty="0"/>
              <a:t>CLI</a:t>
            </a:r>
            <a:r>
              <a:rPr lang="zh-CN" altLang="en-US" sz="2400" dirty="0"/>
              <a:t>：命令行接口。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en-US" altLang="zh-CN" sz="2400" dirty="0"/>
              <a:t>JDBC/ODBC</a:t>
            </a:r>
            <a:r>
              <a:rPr lang="zh-CN" altLang="en-US" sz="2400" dirty="0"/>
              <a:t>：用于与</a:t>
            </a:r>
            <a:r>
              <a:rPr lang="en-US" altLang="zh-CN" sz="2400" dirty="0"/>
              <a:t>BI</a:t>
            </a:r>
            <a:r>
              <a:rPr lang="zh-CN" altLang="en-US" sz="2400" dirty="0"/>
              <a:t>工具集成，如</a:t>
            </a:r>
            <a:r>
              <a:rPr lang="en-US" altLang="zh-CN" sz="2400" dirty="0"/>
              <a:t>Tableau</a:t>
            </a:r>
            <a:r>
              <a:rPr lang="zh-CN" altLang="en-US" sz="2400" dirty="0"/>
              <a:t>、</a:t>
            </a:r>
            <a:r>
              <a:rPr lang="en-US" altLang="zh-CN" sz="2400" dirty="0"/>
              <a:t>Power BI</a:t>
            </a:r>
            <a:r>
              <a:rPr lang="zh-CN" altLang="en-US" sz="2400" dirty="0"/>
              <a:t>等。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en-US" altLang="zh-CN" sz="2400" dirty="0"/>
              <a:t>REST API</a:t>
            </a:r>
            <a:r>
              <a:rPr lang="zh-CN" altLang="en-US" sz="2400" dirty="0"/>
              <a:t>：提供程序化查询能力。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68B8E1-C2D6-1E40-F19B-DC59F48BCB50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６．</a:t>
            </a:r>
            <a:r>
              <a:rPr lang="zh-CN" altLang="en-US" sz="3600" dirty="0"/>
              <a:t>访问方式</a:t>
            </a:r>
          </a:p>
        </p:txBody>
      </p:sp>
    </p:spTree>
    <p:extLst>
      <p:ext uri="{BB962C8B-B14F-4D97-AF65-F5344CB8AC3E}">
        <p14:creationId xmlns:p14="http://schemas.microsoft.com/office/powerpoint/2010/main" val="128621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A5BB0-4365-F248-D846-E63A3F1B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718A-B0AB-5F54-25E2-08788520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zh-CN" altLang="en-US" sz="2400" dirty="0"/>
              <a:t>跨数据源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mysql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mongodb</a:t>
            </a:r>
            <a:r>
              <a:rPr lang="en-US" altLang="zh-CN" sz="2400" dirty="0"/>
              <a:t>)</a:t>
            </a:r>
            <a:r>
              <a:rPr lang="zh-CN" altLang="en-US" sz="2400" dirty="0"/>
              <a:t>查询：</a:t>
            </a:r>
            <a:br>
              <a:rPr lang="en-US" altLang="zh-CN" sz="2400" dirty="0"/>
            </a:br>
            <a:r>
              <a:rPr lang="en-US" altLang="zh-CN" sz="2400" dirty="0"/>
              <a:t>	SELECT orders.id, customer.name  </a:t>
            </a:r>
            <a:br>
              <a:rPr lang="en-US" altLang="zh-CN" sz="2400" dirty="0"/>
            </a:br>
            <a:r>
              <a:rPr lang="en-US" altLang="zh-CN" sz="2400" dirty="0"/>
              <a:t>	FROM </a:t>
            </a:r>
            <a:r>
              <a:rPr lang="en-US" altLang="zh-CN" sz="2400" dirty="0" err="1"/>
              <a:t>mysql.orders</a:t>
            </a: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	JOIN </a:t>
            </a:r>
            <a:r>
              <a:rPr lang="en-US" altLang="zh-CN" sz="2400" dirty="0" err="1"/>
              <a:t>mongodb.customers</a:t>
            </a:r>
            <a:r>
              <a:rPr lang="en-US" altLang="zh-CN" sz="2400" dirty="0"/>
              <a:t> ON </a:t>
            </a:r>
            <a:r>
              <a:rPr lang="en-US" altLang="zh-CN" sz="2400" dirty="0" err="1"/>
              <a:t>orders.customer_id</a:t>
            </a:r>
            <a:r>
              <a:rPr lang="en-US" altLang="zh-CN" sz="2400" dirty="0"/>
              <a:t> = customers.id;</a:t>
            </a:r>
            <a:br>
              <a:rPr lang="en-US" altLang="ja-JP" sz="2400" dirty="0"/>
            </a:br>
            <a:r>
              <a:rPr lang="ja-JP" altLang="en-US" sz="2400" dirty="0"/>
              <a:t>２．</a:t>
            </a:r>
            <a:r>
              <a:rPr lang="en-US" altLang="ja-JP" sz="2400" dirty="0"/>
              <a:t>Hive</a:t>
            </a:r>
            <a:r>
              <a:rPr lang="ja-JP" altLang="en-US" sz="2400" dirty="0"/>
              <a:t>查询：</a:t>
            </a:r>
            <a:br>
              <a:rPr lang="en-US" altLang="ja-JP" sz="2400" dirty="0"/>
            </a:br>
            <a:r>
              <a:rPr lang="en-US" altLang="ja-JP" sz="2400" dirty="0"/>
              <a:t>	SELECT </a:t>
            </a:r>
            <a:r>
              <a:rPr lang="en-US" altLang="ja-JP" sz="2400" dirty="0" err="1"/>
              <a:t>product_id</a:t>
            </a:r>
            <a:r>
              <a:rPr lang="en-US" altLang="ja-JP" sz="2400" dirty="0"/>
              <a:t>, SUM(quantity)  </a:t>
            </a:r>
            <a:br>
              <a:rPr lang="en-US" altLang="ja-JP" sz="2400" dirty="0"/>
            </a:br>
            <a:r>
              <a:rPr lang="en-US" altLang="ja-JP" sz="2400" dirty="0"/>
              <a:t>	FROM </a:t>
            </a:r>
            <a:r>
              <a:rPr lang="en-US" altLang="ja-JP" sz="2400" dirty="0" err="1"/>
              <a:t>hive.sales</a:t>
            </a:r>
            <a:r>
              <a:rPr lang="en-US" altLang="ja-JP" sz="2400" dirty="0"/>
              <a:t>  </a:t>
            </a:r>
            <a:br>
              <a:rPr lang="en-US" altLang="ja-JP" sz="2400" dirty="0"/>
            </a:br>
            <a:r>
              <a:rPr lang="en-US" altLang="ja-JP" sz="2400" dirty="0"/>
              <a:t>	WHERE date &gt;= '2023-01-01’  </a:t>
            </a:r>
            <a:br>
              <a:rPr lang="en-US" altLang="ja-JP" sz="2400" dirty="0"/>
            </a:br>
            <a:r>
              <a:rPr lang="en-US" altLang="ja-JP" sz="2400" dirty="0"/>
              <a:t>	GROUP BY </a:t>
            </a:r>
            <a:r>
              <a:rPr lang="en-US" altLang="ja-JP" sz="2400" dirty="0" err="1"/>
              <a:t>product_id</a:t>
            </a:r>
            <a:r>
              <a:rPr lang="en-US" altLang="ja-JP" sz="2400" dirty="0"/>
              <a:t>;</a:t>
            </a:r>
            <a:br>
              <a:rPr lang="en-US" altLang="ja-JP" sz="2400" dirty="0"/>
            </a:br>
            <a:r>
              <a:rPr lang="ja-JP" altLang="en-US" sz="2400" dirty="0"/>
              <a:t>３．</a:t>
            </a:r>
            <a:r>
              <a:rPr lang="zh-CN" altLang="en-US" sz="2400" dirty="0"/>
              <a:t>实时数据分析：</a:t>
            </a:r>
            <a:br>
              <a:rPr lang="en-US" altLang="zh-CN" sz="2400" dirty="0"/>
            </a:br>
            <a:r>
              <a:rPr lang="en-US" altLang="zh-CN" sz="2400" dirty="0"/>
              <a:t>	SELECT * FROM </a:t>
            </a:r>
            <a:r>
              <a:rPr lang="en-US" altLang="zh-CN" sz="2400" dirty="0" err="1"/>
              <a:t>kafka.realtime_events</a:t>
            </a:r>
            <a:r>
              <a:rPr lang="en-US" altLang="zh-CN" sz="2400" dirty="0"/>
              <a:t> WHERE </a:t>
            </a:r>
            <a:r>
              <a:rPr lang="en-US" altLang="zh-CN" sz="2400" dirty="0" err="1"/>
              <a:t>event_type</a:t>
            </a:r>
            <a:r>
              <a:rPr lang="en-US" altLang="zh-CN" sz="2400" dirty="0"/>
              <a:t> = 'error';</a:t>
            </a:r>
            <a:br>
              <a:rPr lang="en-US" altLang="ja-JP" sz="2400" dirty="0"/>
            </a:b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2F010-CF97-64C7-E949-42CF767696AF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７．</a:t>
            </a:r>
            <a:r>
              <a:rPr lang="zh-CN" altLang="en-US" sz="3600" dirty="0"/>
              <a:t>使用例子</a:t>
            </a:r>
          </a:p>
        </p:txBody>
      </p:sp>
    </p:spTree>
    <p:extLst>
      <p:ext uri="{BB962C8B-B14F-4D97-AF65-F5344CB8AC3E}">
        <p14:creationId xmlns:p14="http://schemas.microsoft.com/office/powerpoint/2010/main" val="378638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1E957-6EB5-74B5-9C79-EE80A34F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756943B-53B7-8EFE-521D-40CBD09F1E74}"/>
              </a:ext>
            </a:extLst>
          </p:cNvPr>
          <p:cNvSpPr/>
          <p:nvPr/>
        </p:nvSpPr>
        <p:spPr>
          <a:xfrm>
            <a:off x="0" y="2433036"/>
            <a:ext cx="12192000" cy="19919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</a:rPr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251476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EF73-B561-4261-1805-7CB490DB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2A701-4A91-4ECE-0B49-D04747A2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/security/</a:t>
            </a:r>
            <a:r>
              <a:rPr lang="en-US" altLang="zh-CN" sz="2400" dirty="0" err="1"/>
              <a:t>limits.conf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zh-CN" sz="2400" dirty="0" err="1"/>
              <a:t>trino</a:t>
            </a:r>
            <a:r>
              <a:rPr lang="en-US" altLang="zh-CN" sz="2400" dirty="0"/>
              <a:t> soft </a:t>
            </a:r>
            <a:r>
              <a:rPr lang="en-US" altLang="zh-CN" sz="2400" dirty="0" err="1"/>
              <a:t>nofile</a:t>
            </a:r>
            <a:r>
              <a:rPr lang="en-US" altLang="zh-CN" sz="2400" dirty="0"/>
              <a:t> 131072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zh-CN" sz="2400" dirty="0" err="1"/>
              <a:t>trino</a:t>
            </a:r>
            <a:r>
              <a:rPr lang="en-US" altLang="zh-CN" sz="2400" dirty="0"/>
              <a:t> hard </a:t>
            </a:r>
            <a:r>
              <a:rPr lang="en-US" altLang="zh-CN" sz="2400" dirty="0" err="1"/>
              <a:t>nofile</a:t>
            </a:r>
            <a:r>
              <a:rPr lang="en-US" altLang="zh-CN" sz="2400" dirty="0"/>
              <a:t> 131072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作用</a:t>
            </a:r>
            <a:r>
              <a:rPr lang="ja-JP" altLang="en-US" sz="2400" dirty="0"/>
              <a:t>：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zh-CN" altLang="en-US" sz="2400" dirty="0"/>
              <a:t>提高</a:t>
            </a:r>
            <a:r>
              <a:rPr lang="en-US" altLang="zh-CN" sz="2400" dirty="0"/>
              <a:t>Trino</a:t>
            </a:r>
            <a:r>
              <a:rPr lang="zh-CN" altLang="en-US" sz="2400" dirty="0"/>
              <a:t>用户进程能够同时打开的文件描述符（</a:t>
            </a:r>
            <a:r>
              <a:rPr lang="en-US" altLang="zh-CN" sz="2400" dirty="0"/>
              <a:t>File Descriptor</a:t>
            </a:r>
            <a:r>
              <a:rPr lang="zh-CN" altLang="en-US" sz="2400" dirty="0"/>
              <a:t>）的数量上限。</a:t>
            </a:r>
            <a:br>
              <a:rPr lang="en-US" altLang="zh-CN" sz="2400" dirty="0"/>
            </a:br>
            <a:r>
              <a:rPr lang="ja-JP" altLang="en-US" sz="2400" dirty="0"/>
              <a:t>３．</a:t>
            </a:r>
            <a:r>
              <a:rPr lang="zh-CN" altLang="en-US" sz="2400" dirty="0"/>
              <a:t>详细说明</a:t>
            </a:r>
            <a:r>
              <a:rPr lang="ja-JP" altLang="en-US" sz="2400" dirty="0"/>
              <a:t>：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zh-CN" sz="2400" dirty="0" err="1"/>
              <a:t>trino</a:t>
            </a:r>
            <a:r>
              <a:rPr lang="ja-JP" altLang="en-US" sz="2400" dirty="0"/>
              <a:t>：</a:t>
            </a:r>
            <a:r>
              <a:rPr lang="zh-CN" altLang="en-US" sz="2400" dirty="0"/>
              <a:t>指定要限制的用户名或组名（通常前面会加 </a:t>
            </a:r>
            <a:r>
              <a:rPr lang="en-US" altLang="zh-CN" sz="2400" dirty="0"/>
              <a:t>@ </a:t>
            </a:r>
            <a:r>
              <a:rPr lang="zh-CN" altLang="en-US" sz="2400" dirty="0"/>
              <a:t>表示组）。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zh-CN" sz="2400" dirty="0"/>
              <a:t>soft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/>
              <a:t>软限制</a:t>
            </a:r>
            <a:r>
              <a:rPr lang="en-US" altLang="zh-CN" sz="2400" dirty="0"/>
              <a:t>)</a:t>
            </a:r>
            <a:r>
              <a:rPr lang="ja-JP" altLang="en-US" sz="2400" dirty="0"/>
              <a:t>：</a:t>
            </a:r>
            <a:r>
              <a:rPr lang="zh-CN" altLang="en-US" sz="2400" dirty="0"/>
              <a:t>实际生效的限制值。普通用户可以在</a:t>
            </a:r>
            <a:r>
              <a:rPr lang="en-US" altLang="zh-CN" sz="2400" dirty="0"/>
              <a:t>hard</a:t>
            </a:r>
            <a:r>
              <a:rPr lang="zh-CN" altLang="en-US" sz="2400" dirty="0"/>
              <a:t>限制的范围内调整</a:t>
            </a:r>
            <a:r>
              <a:rPr lang="en-US" altLang="zh-CN" sz="2400" dirty="0"/>
              <a:t>soft</a:t>
            </a:r>
            <a:r>
              <a:rPr lang="zh-CN" altLang="en-US" sz="2400" dirty="0"/>
              <a:t>限制。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zh-CN" altLang="en-US" sz="2400" dirty="0"/>
              <a:t>（例如使用 </a:t>
            </a:r>
            <a:r>
              <a:rPr lang="en-US" altLang="zh-CN" sz="2400" dirty="0" err="1"/>
              <a:t>ulimit</a:t>
            </a:r>
            <a:r>
              <a:rPr lang="en-US" altLang="zh-CN" sz="2400" dirty="0"/>
              <a:t> -n </a:t>
            </a:r>
            <a:r>
              <a:rPr lang="zh-CN" altLang="en-US" sz="2400" dirty="0"/>
              <a:t>命令）。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zh-CN" sz="2400" dirty="0"/>
              <a:t>hard(</a:t>
            </a:r>
            <a:r>
              <a:rPr lang="zh-CN" altLang="en-US" sz="2400" dirty="0"/>
              <a:t>硬限制</a:t>
            </a:r>
            <a:r>
              <a:rPr lang="en-US" altLang="zh-CN" sz="2400" dirty="0"/>
              <a:t>)</a:t>
            </a:r>
            <a:r>
              <a:rPr lang="ja-JP" altLang="en-US" sz="2400" dirty="0"/>
              <a:t>：</a:t>
            </a:r>
            <a:r>
              <a:rPr lang="zh-CN" altLang="en-US" sz="2400" dirty="0"/>
              <a:t>系统允许普通用户设置的</a:t>
            </a:r>
            <a:r>
              <a:rPr lang="en-US" altLang="zh-CN" sz="2400" dirty="0"/>
              <a:t>soft</a:t>
            </a:r>
            <a:r>
              <a:rPr lang="zh-CN" altLang="en-US" sz="2400" dirty="0"/>
              <a:t>最大值。只有</a:t>
            </a:r>
            <a:r>
              <a:rPr lang="en-US" altLang="zh-CN" sz="2400" dirty="0"/>
              <a:t>root</a:t>
            </a:r>
            <a:r>
              <a:rPr lang="zh-CN" altLang="en-US" sz="2400" dirty="0"/>
              <a:t>用户能提高</a:t>
            </a:r>
            <a:r>
              <a:rPr lang="en-US" altLang="zh-CN" sz="2400" dirty="0"/>
              <a:t>hard</a:t>
            </a:r>
            <a:r>
              <a:rPr lang="zh-CN" altLang="en-US" sz="2400" dirty="0"/>
              <a:t>值。</a:t>
            </a:r>
            <a:br>
              <a:rPr lang="en-US" altLang="zh-CN" sz="2400" dirty="0"/>
            </a:br>
            <a:r>
              <a:rPr lang="ja-JP" altLang="en-US" sz="2400" dirty="0"/>
              <a:t>　</a:t>
            </a:r>
            <a:r>
              <a:rPr lang="en-US" altLang="ja-JP" sz="2400" dirty="0" err="1"/>
              <a:t>nofile</a:t>
            </a:r>
            <a:r>
              <a:rPr lang="ja-JP" altLang="en-US" sz="2400" dirty="0"/>
              <a:t>： 类型限制</a:t>
            </a:r>
            <a:r>
              <a:rPr lang="en-US" altLang="ja-JP" sz="2400" dirty="0"/>
              <a:t>(Number of Open File Descriptors)</a:t>
            </a:r>
            <a:r>
              <a:rPr lang="ja-JP" altLang="en-US" sz="2400" dirty="0"/>
              <a:t>。</a:t>
            </a:r>
            <a:br>
              <a:rPr lang="en-US" altLang="ja-JP" sz="2400" dirty="0"/>
            </a:br>
            <a:r>
              <a:rPr lang="en-US" altLang="ja-JP" sz="2400" dirty="0"/>
              <a:t>	</a:t>
            </a:r>
            <a:r>
              <a:rPr lang="ja-JP" altLang="en-US" sz="2400" dirty="0"/>
              <a:t>　所有进程同时打开的文件、套接字</a:t>
            </a:r>
            <a:r>
              <a:rPr lang="en-US" altLang="ja-JP" sz="2400" dirty="0"/>
              <a:t>(sockets)</a:t>
            </a:r>
            <a:r>
              <a:rPr lang="ja-JP" altLang="en-US" sz="2400" dirty="0"/>
              <a:t>、管道</a:t>
            </a:r>
            <a:r>
              <a:rPr lang="en-US" altLang="ja-JP" sz="2400" dirty="0"/>
              <a:t>(pipes)</a:t>
            </a:r>
            <a:r>
              <a:rPr lang="ja-JP" altLang="en-US" sz="2400" dirty="0"/>
              <a:t>等的最大数量。</a:t>
            </a:r>
            <a:br>
              <a:rPr lang="en-US" altLang="ja-JP" sz="2400" dirty="0"/>
            </a:b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1CFB4B-A39A-5E20-37EB-D5A50B3A736C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１．</a:t>
            </a:r>
            <a:r>
              <a:rPr lang="en-US" altLang="zh-CN" sz="3600" dirty="0"/>
              <a:t>Linux</a:t>
            </a:r>
            <a:r>
              <a:rPr lang="zh-CN" altLang="en-US" sz="3600" dirty="0"/>
              <a:t>系统设定</a:t>
            </a:r>
          </a:p>
        </p:txBody>
      </p:sp>
    </p:spTree>
    <p:extLst>
      <p:ext uri="{BB962C8B-B14F-4D97-AF65-F5344CB8AC3E}">
        <p14:creationId xmlns:p14="http://schemas.microsoft.com/office/powerpoint/2010/main" val="384071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059B-A0E1-5BFA-17AA-2D1BF5AA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CE37A-C94D-D287-BBB3-0B2FC424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en-US" altLang="ja-JP" sz="2400" dirty="0"/>
              <a:t>Java</a:t>
            </a:r>
            <a:r>
              <a:rPr lang="zh-CN" altLang="en-US" sz="2400" dirty="0"/>
              <a:t>运行环境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en-US" altLang="zh-CN" sz="2400" dirty="0"/>
              <a:t>64</a:t>
            </a:r>
            <a:r>
              <a:rPr lang="zh-CN" altLang="en-US" sz="2400" dirty="0"/>
              <a:t>位版本的</a:t>
            </a:r>
            <a:r>
              <a:rPr lang="en-US" altLang="ja-JP" sz="2400" dirty="0"/>
              <a:t>Java 11</a:t>
            </a:r>
            <a:r>
              <a:rPr lang="ja-JP" altLang="en-US" sz="2400" dirty="0"/>
              <a:t>，</a:t>
            </a:r>
            <a:r>
              <a:rPr lang="zh-CN" altLang="en-US" sz="2400" dirty="0"/>
              <a:t>最低要求版本为</a:t>
            </a:r>
            <a:r>
              <a:rPr lang="en-US" altLang="zh-CN" sz="2400" dirty="0"/>
              <a:t>11.0.15</a:t>
            </a:r>
            <a:r>
              <a:rPr lang="zh-CN" altLang="en-US" sz="2400" dirty="0"/>
              <a:t>。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zh-CN" sz="2400" dirty="0"/>
              <a:t>11.0.2</a:t>
            </a:r>
            <a:r>
              <a:rPr lang="ja-JP" altLang="en-US" sz="2400" dirty="0"/>
              <a:t>、</a:t>
            </a:r>
            <a:r>
              <a:rPr lang="en-US" altLang="ja-JP" sz="2400" dirty="0"/>
              <a:t>Java 8</a:t>
            </a:r>
            <a:r>
              <a:rPr lang="zh-CN" altLang="en-US" sz="2400" dirty="0"/>
              <a:t>等早期补丁版本不起作用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不支持较新</a:t>
            </a:r>
            <a:r>
              <a:rPr lang="en-US" altLang="zh-CN" sz="2400" dirty="0"/>
              <a:t>(java12</a:t>
            </a:r>
            <a:r>
              <a:rPr lang="zh-CN" altLang="en-US" sz="2400" dirty="0"/>
              <a:t>以上</a:t>
            </a:r>
            <a:r>
              <a:rPr lang="en-US" altLang="zh-CN" sz="2400" dirty="0"/>
              <a:t>)</a:t>
            </a:r>
            <a:r>
              <a:rPr lang="zh-CN" altLang="en-US" sz="2400" dirty="0"/>
              <a:t>的主要版本，可能能执行，但未经测试。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建议使用</a:t>
            </a:r>
            <a:r>
              <a:rPr lang="en-US" altLang="zh-CN" sz="2400" dirty="0"/>
              <a:t>Azul Zulu</a:t>
            </a:r>
            <a:r>
              <a:rPr lang="zh-CN" altLang="en-US" sz="2400" dirty="0"/>
              <a:t>作为</a:t>
            </a:r>
            <a:r>
              <a:rPr lang="en-US" altLang="zh-CN" sz="2400" dirty="0"/>
              <a:t>Trino</a:t>
            </a:r>
            <a:r>
              <a:rPr lang="zh-CN" altLang="en-US" sz="2400" dirty="0"/>
              <a:t>的</a:t>
            </a:r>
            <a:r>
              <a:rPr lang="en-US" altLang="zh-CN" sz="2400" dirty="0"/>
              <a:t>JDK</a:t>
            </a:r>
            <a:r>
              <a:rPr lang="zh-CN" altLang="en-US" sz="2400" dirty="0"/>
              <a:t> ，因为</a:t>
            </a:r>
            <a:r>
              <a:rPr lang="en-US" altLang="zh-CN" sz="2400" dirty="0"/>
              <a:t>Trino</a:t>
            </a:r>
            <a:r>
              <a:rPr lang="zh-CN" altLang="en-US" sz="2400" dirty="0"/>
              <a:t>是针对该发行版进行测试的。</a:t>
            </a:r>
            <a:br>
              <a:rPr lang="en-US" altLang="zh-CN" sz="2400" dirty="0"/>
            </a:br>
            <a:br>
              <a:rPr lang="en-US" altLang="ja-JP" sz="2400" dirty="0"/>
            </a:b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5433A-067E-A72A-5854-3D949F84D8DD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２．</a:t>
            </a:r>
            <a:r>
              <a:rPr lang="en-US" altLang="ja-JP" sz="3600" dirty="0"/>
              <a:t>Java</a:t>
            </a:r>
            <a:r>
              <a:rPr lang="zh-CN" altLang="en-US" sz="3600" dirty="0"/>
              <a:t>运行环境</a:t>
            </a:r>
          </a:p>
        </p:txBody>
      </p:sp>
    </p:spTree>
    <p:extLst>
      <p:ext uri="{BB962C8B-B14F-4D97-AF65-F5344CB8AC3E}">
        <p14:creationId xmlns:p14="http://schemas.microsoft.com/office/powerpoint/2010/main" val="346851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EC8DC-5EBA-E5C1-B662-FF63EF413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7FBD-5F96-E28E-7B2C-9CF8C266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zh-CN" altLang="en-US" sz="2400" dirty="0"/>
              <a:t>下载</a:t>
            </a:r>
            <a:r>
              <a:rPr lang="en-US" altLang="zh-CN" sz="2400" dirty="0"/>
              <a:t>trino-server-389.tar.gz</a:t>
            </a:r>
            <a:r>
              <a:rPr lang="zh-CN" altLang="en-US" sz="2400" dirty="0"/>
              <a:t>，解压出一个目录</a:t>
            </a:r>
            <a:r>
              <a:rPr lang="en-US" altLang="zh-CN" sz="2400" dirty="0"/>
              <a:t>trino-server-389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指定一个</a:t>
            </a:r>
            <a:r>
              <a:rPr lang="en-US" altLang="zh-CN" sz="2400" dirty="0"/>
              <a:t>data</a:t>
            </a:r>
            <a:r>
              <a:rPr lang="zh-CN" altLang="en-US" sz="2400" dirty="0"/>
              <a:t>目录，在安装以外的地方</a:t>
            </a:r>
            <a:br>
              <a:rPr lang="en-US" altLang="zh-CN" sz="2400" dirty="0"/>
            </a:br>
            <a:r>
              <a:rPr lang="ja-JP" altLang="en-US" sz="2400" dirty="0"/>
              <a:t>３．配置：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创建</a:t>
            </a:r>
            <a:r>
              <a:rPr lang="en-US" altLang="zh-CN" sz="2400" dirty="0"/>
              <a:t>trino-server-389/</a:t>
            </a:r>
            <a:r>
              <a:rPr lang="en-US" altLang="zh-CN" sz="2400" dirty="0" err="1"/>
              <a:t>etc</a:t>
            </a:r>
            <a:r>
              <a:rPr lang="zh-CN" altLang="en-US" sz="2400" dirty="0"/>
              <a:t>目录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Node properties</a:t>
            </a:r>
            <a:r>
              <a:rPr lang="zh-CN" altLang="en-US" sz="2400" dirty="0"/>
              <a:t>：创建文件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/</a:t>
            </a:r>
            <a:r>
              <a:rPr lang="en-US" altLang="ja-JP" sz="2400" dirty="0" err="1"/>
              <a:t>node.properties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JVM config</a:t>
            </a:r>
            <a:r>
              <a:rPr lang="ja-JP" altLang="en-US" sz="2400" dirty="0"/>
              <a:t>：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/</a:t>
            </a:r>
            <a:r>
              <a:rPr lang="en-US" altLang="ja-JP" sz="2400" dirty="0" err="1"/>
              <a:t>jvm.config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Config properties</a:t>
            </a:r>
            <a:r>
              <a:rPr lang="ja-JP" altLang="en-US" sz="2400" dirty="0"/>
              <a:t>：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/</a:t>
            </a:r>
            <a:r>
              <a:rPr lang="en-US" altLang="ja-JP" sz="2400" dirty="0" err="1"/>
              <a:t>config.properties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Log</a:t>
            </a:r>
            <a:r>
              <a:rPr lang="ja-JP" altLang="en-US" sz="2400" dirty="0"/>
              <a:t>：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/</a:t>
            </a:r>
            <a:r>
              <a:rPr lang="en-US" altLang="ja-JP" sz="2400" dirty="0" err="1"/>
              <a:t>log.properties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en-US" altLang="ja-JP" sz="2400" dirty="0"/>
              <a:t>Catalog properties</a:t>
            </a:r>
            <a:r>
              <a:rPr lang="ja-JP" altLang="en-US" sz="2400" dirty="0"/>
              <a:t>：</a:t>
            </a:r>
            <a:r>
              <a:rPr lang="en-US" altLang="ja-JP" sz="2400" dirty="0" err="1"/>
              <a:t>etc</a:t>
            </a:r>
            <a:r>
              <a:rPr lang="en-US" altLang="ja-JP" sz="2400" dirty="0"/>
              <a:t>/catalog</a:t>
            </a:r>
            <a:r>
              <a:rPr lang="zh-CN" altLang="en-US" sz="2400" dirty="0"/>
              <a:t>目录下创建</a:t>
            </a:r>
            <a:r>
              <a:rPr lang="en-US" altLang="zh-CN" sz="2400" dirty="0"/>
              <a:t>catalog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zh-CN" altLang="en-US" sz="2400" dirty="0"/>
              <a:t>例子：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/catalog/</a:t>
            </a:r>
            <a:r>
              <a:rPr lang="en-US" altLang="zh-CN" sz="2400" dirty="0" err="1"/>
              <a:t>iceberg_hadoop.properties</a:t>
            </a:r>
            <a:br>
              <a:rPr lang="en-US" altLang="zh-CN" sz="2400" dirty="0"/>
            </a:br>
            <a:r>
              <a:rPr lang="en-US" altLang="zh-CN" sz="2400" dirty="0"/>
              <a:t>		# Iceberg Catalog </a:t>
            </a:r>
            <a:r>
              <a:rPr lang="zh-CN" altLang="en-US" sz="2400" dirty="0"/>
              <a:t>基础配置</a:t>
            </a:r>
            <a:br>
              <a:rPr lang="zh-CN" altLang="en-US" sz="2400" dirty="0"/>
            </a:br>
            <a:r>
              <a:rPr lang="en-US" altLang="zh-CN" sz="2400" dirty="0"/>
              <a:t>		connector.name=iceberg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iceberg.catalog.type</a:t>
            </a:r>
            <a:r>
              <a:rPr lang="en-US" altLang="zh-CN" sz="2400" dirty="0"/>
              <a:t>=Hadoop</a:t>
            </a:r>
            <a:br>
              <a:rPr lang="en-US" altLang="zh-CN" sz="2400" dirty="0"/>
            </a:br>
            <a:r>
              <a:rPr lang="en-US" altLang="zh-CN" sz="2400" dirty="0"/>
              <a:t>		# </a:t>
            </a:r>
            <a:r>
              <a:rPr lang="zh-CN" altLang="en-US" sz="2400" dirty="0"/>
              <a:t>使用 </a:t>
            </a:r>
            <a:r>
              <a:rPr lang="en-US" altLang="zh-CN" sz="2400" dirty="0"/>
              <a:t>HA </a:t>
            </a:r>
            <a:r>
              <a:rPr lang="zh-CN" altLang="en-US" sz="2400" dirty="0"/>
              <a:t>的 </a:t>
            </a:r>
            <a:r>
              <a:rPr lang="en-US" altLang="zh-CN" sz="2400" dirty="0" err="1"/>
              <a:t>nameservice</a:t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iceberg.catalog.warehouse</a:t>
            </a:r>
            <a:r>
              <a:rPr lang="en-US" altLang="zh-CN" sz="2400" dirty="0"/>
              <a:t>=hdfs://my_nameservice/iceberg/warehouse</a:t>
            </a:r>
            <a:br>
              <a:rPr lang="en-US" altLang="zh-CN" sz="2400" dirty="0"/>
            </a:br>
            <a:r>
              <a:rPr lang="en-US" altLang="zh-CN" sz="2400" dirty="0"/>
              <a:t>		# HDFS </a:t>
            </a:r>
            <a:r>
              <a:rPr lang="zh-CN" altLang="en-US" sz="2400" dirty="0"/>
              <a:t>高可用核心配置</a:t>
            </a:r>
            <a:r>
              <a:rPr lang="ja-JP" altLang="en-US" sz="2400" dirty="0"/>
              <a:t>、</a:t>
            </a:r>
            <a:r>
              <a:rPr lang="zh-CN" altLang="en-US" sz="2400" dirty="0"/>
              <a:t>底层复用了</a:t>
            </a:r>
            <a:r>
              <a:rPr lang="en-US" altLang="zh-CN" sz="2400" dirty="0"/>
              <a:t>hive</a:t>
            </a:r>
            <a:r>
              <a:rPr lang="zh-CN" altLang="en-US" sz="2400" dirty="0"/>
              <a:t>的客户端，所以用</a:t>
            </a:r>
            <a:r>
              <a:rPr lang="en-US" altLang="zh-CN" sz="2400" dirty="0"/>
              <a:t>hive.</a:t>
            </a:r>
            <a:r>
              <a:rPr lang="zh-CN" altLang="en-US" sz="2400" dirty="0"/>
              <a:t>开头</a:t>
            </a:r>
            <a:br>
              <a:rPr lang="zh-CN" altLang="en-US" sz="2400" dirty="0"/>
            </a:br>
            <a:r>
              <a:rPr lang="en-US" altLang="zh-CN" sz="2400" dirty="0"/>
              <a:t>		</a:t>
            </a:r>
            <a:r>
              <a:rPr lang="en-US" altLang="zh-CN" sz="2400" dirty="0" err="1"/>
              <a:t>hive.hdfs.namenode.uri</a:t>
            </a:r>
            <a:r>
              <a:rPr lang="en-US" altLang="zh-CN" sz="2400" dirty="0"/>
              <a:t>=hdfs://my_nameservice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7E90F7-1551-9400-29F4-9E8413350E40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３．</a:t>
            </a:r>
            <a:r>
              <a:rPr lang="zh-CN" altLang="en-US" sz="3600" dirty="0"/>
              <a:t>安装</a:t>
            </a:r>
            <a:r>
              <a:rPr lang="en-US" altLang="zh-CN" sz="3600" dirty="0"/>
              <a:t>Trino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22781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72B9-2C51-0380-E986-DDE1CCC92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183C1D-9D21-FCAE-E940-534AFA585AB5}"/>
              </a:ext>
            </a:extLst>
          </p:cNvPr>
          <p:cNvSpPr/>
          <p:nvPr/>
        </p:nvSpPr>
        <p:spPr>
          <a:xfrm>
            <a:off x="0" y="2433036"/>
            <a:ext cx="12192000" cy="19919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b="1" dirty="0">
                <a:solidFill>
                  <a:schemeClr val="tx1"/>
                </a:solidFill>
              </a:rPr>
              <a:t>BK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94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46C60-B4F9-DAEB-4C56-EDD502292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AF6D6-3A42-C325-E8DB-1EA76016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https://blog.csdn.net/cnzzs/article/details/144336354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40A2A4-647B-497A-B899-7BFD32B5128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600" dirty="0"/>
              <a:t>note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5618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87919-26C1-C455-881E-916AAF1B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85F06-32DA-F53E-DB04-1297011A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/>
          <a:lstStyle/>
          <a:p>
            <a:r>
              <a:rPr lang="zh-CN" altLang="en-US" dirty="0"/>
              <a:t>客户需要一个照会工具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1B51CC-641F-596E-AE53-A0D31E6A2172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目的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260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BDB1-5C0C-A5A0-25A5-1B392D1F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FF6B8B3-9988-ECA5-762D-A99BB4D6E9F3}"/>
              </a:ext>
            </a:extLst>
          </p:cNvPr>
          <p:cNvSpPr/>
          <p:nvPr/>
        </p:nvSpPr>
        <p:spPr>
          <a:xfrm>
            <a:off x="0" y="2433036"/>
            <a:ext cx="12192000" cy="19919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</a:rPr>
              <a:t>FW</a:t>
            </a:r>
            <a:r>
              <a:rPr lang="ja-JP" altLang="en-US" sz="4000" dirty="0">
                <a:solidFill>
                  <a:schemeClr val="tx1"/>
                </a:solidFill>
              </a:rPr>
              <a:t>紹介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2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42FAF-8768-0CF6-D1BF-4CAA330C5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3D73B-7A64-7141-ECB9-EC804CBE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跨数据源查询：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en-US" altLang="zh-CN" sz="2400" dirty="0"/>
              <a:t>Trino</a:t>
            </a:r>
            <a:r>
              <a:rPr lang="zh-CN" altLang="en-US" sz="2400" dirty="0"/>
              <a:t>支持多种数据源，包括</a:t>
            </a:r>
            <a:r>
              <a:rPr lang="en-US" altLang="zh-CN" sz="2400" dirty="0"/>
              <a:t>Hive</a:t>
            </a:r>
            <a:r>
              <a:rPr lang="zh-CN" altLang="en-US" sz="2400" dirty="0"/>
              <a:t>、</a:t>
            </a:r>
            <a:r>
              <a:rPr lang="en-US" altLang="zh-CN" sz="2400" dirty="0"/>
              <a:t>Kafka</a:t>
            </a:r>
            <a:r>
              <a:rPr lang="zh-CN" altLang="en-US" sz="2400" dirty="0"/>
              <a:t>、</a:t>
            </a:r>
            <a:r>
              <a:rPr lang="en-US" altLang="zh-CN" sz="2400" dirty="0"/>
              <a:t>MongoDB</a:t>
            </a:r>
            <a:r>
              <a:rPr lang="zh-CN" altLang="en-US" sz="2400" dirty="0"/>
              <a:t>、</a:t>
            </a:r>
            <a:r>
              <a:rPr lang="en-US" altLang="zh-CN" sz="2400" dirty="0"/>
              <a:t>PostgreSQL</a:t>
            </a:r>
            <a:r>
              <a:rPr lang="zh-CN" altLang="en-US" sz="2400" dirty="0"/>
              <a:t>等。它允许用户通过单一接口查询分布在多个存储系统中的数据。</a:t>
            </a:r>
            <a:br>
              <a:rPr lang="en-US" altLang="zh-CN" sz="2400" dirty="0"/>
            </a:br>
            <a:r>
              <a:rPr lang="en-US" altLang="zh-CN" sz="2400" dirty="0"/>
              <a:t>2.</a:t>
            </a:r>
            <a:r>
              <a:rPr lang="zh-CN" altLang="en-US" sz="2400" dirty="0"/>
              <a:t>高性能：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>
                <a:solidFill>
                  <a:srgbClr val="FF0000"/>
                </a:solidFill>
              </a:rPr>
              <a:t>基于内存计算模型。</a:t>
            </a:r>
            <a:r>
              <a:rPr lang="en-US" altLang="zh-CN" sz="2400" dirty="0">
                <a:solidFill>
                  <a:srgbClr val="FF0000"/>
                </a:solidFill>
              </a:rPr>
              <a:t>※</a:t>
            </a:r>
            <a:r>
              <a:rPr lang="zh-CN" altLang="en-US" sz="2400" dirty="0">
                <a:solidFill>
                  <a:srgbClr val="FF0000"/>
                </a:solidFill>
              </a:rPr>
              <a:t>鬼子能接受了吗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支持大规模并行处理</a:t>
            </a:r>
            <a:r>
              <a:rPr lang="en-US" altLang="zh-CN" sz="2400" dirty="0"/>
              <a:t>(MPP</a:t>
            </a:r>
            <a:r>
              <a:rPr lang="zh-CN" altLang="en-US" sz="2400" dirty="0"/>
              <a:t>，</a:t>
            </a:r>
            <a:r>
              <a:rPr lang="en-US" altLang="zh-CN" sz="2400" dirty="0"/>
              <a:t>Massively Parallel Processing)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高效的查询计划和优化器</a:t>
            </a:r>
            <a:br>
              <a:rPr lang="en-US" altLang="zh-CN" sz="2400" dirty="0"/>
            </a:br>
            <a:r>
              <a:rPr lang="ja-JP" altLang="en-US" sz="2400" dirty="0"/>
              <a:t>３．</a:t>
            </a:r>
            <a:r>
              <a:rPr lang="en-US" altLang="ja-JP" sz="2400" dirty="0"/>
              <a:t>SQL</a:t>
            </a:r>
            <a:r>
              <a:rPr lang="ja-JP" altLang="en-US" sz="2400" dirty="0"/>
              <a:t>支持：</a:t>
            </a:r>
            <a:br>
              <a:rPr lang="ja-JP" altLang="en-US" sz="2400" dirty="0"/>
            </a:br>
            <a:r>
              <a:rPr lang="ja-JP" altLang="en-US" sz="2400" dirty="0"/>
              <a:t>・提供丰富的</a:t>
            </a:r>
            <a:r>
              <a:rPr lang="en-US" altLang="ja-JP" sz="2400" dirty="0"/>
              <a:t>ANSI SQL</a:t>
            </a:r>
            <a:r>
              <a:rPr lang="ja-JP" altLang="en-US" sz="2400" dirty="0"/>
              <a:t>支持，适用于各种复杂查询。</a:t>
            </a:r>
            <a:br>
              <a:rPr lang="en-US" altLang="ja-JP" sz="2400" dirty="0"/>
            </a:br>
            <a:r>
              <a:rPr lang="ja-JP" altLang="en-US" sz="2400" dirty="0"/>
              <a:t>４．弹性架构：</a:t>
            </a:r>
            <a:br>
              <a:rPr lang="ja-JP" altLang="en-US" sz="2400" dirty="0"/>
            </a:br>
            <a:r>
              <a:rPr lang="ja-JP" altLang="en-US" sz="2400" dirty="0"/>
              <a:t>・分布式无共享架构</a:t>
            </a:r>
            <a:r>
              <a:rPr lang="en-US" altLang="ja-JP" sz="2400" dirty="0"/>
              <a:t>(Shared Nothing Architecture)</a:t>
            </a:r>
            <a:r>
              <a:rPr lang="ja-JP" altLang="en-US" sz="2400" dirty="0"/>
              <a:t>。</a:t>
            </a:r>
            <a:br>
              <a:rPr lang="ja-JP" altLang="en-US" sz="2400" dirty="0"/>
            </a:br>
            <a:r>
              <a:rPr lang="ja-JP" altLang="en-US" sz="2400" dirty="0"/>
              <a:t>・易于扩展，新增节点即可提高吞吐量。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7B369E-28FB-021D-8FA8-E53F25A93CC3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１．</a:t>
            </a:r>
            <a:r>
              <a:rPr lang="en-US" altLang="zh-CN" sz="3600" dirty="0"/>
              <a:t>Trino</a:t>
            </a:r>
            <a:r>
              <a:rPr lang="zh-CN" altLang="en-US" sz="3600" dirty="0"/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94782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E045F-1018-109E-E5C2-6FEA93175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201F-4466-0161-E4AC-F6AFBB8C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１．</a:t>
            </a:r>
            <a:r>
              <a:rPr lang="en-US" altLang="zh-CN" sz="2400" dirty="0"/>
              <a:t>Coordinator(</a:t>
            </a:r>
            <a:r>
              <a:rPr lang="zh-CN" altLang="en-US" sz="2400" dirty="0"/>
              <a:t>协调器</a:t>
            </a:r>
            <a:r>
              <a:rPr lang="en-US" altLang="zh-CN" sz="2400" dirty="0"/>
              <a:t>)</a:t>
            </a:r>
            <a:r>
              <a:rPr lang="zh-CN" altLang="en-US" sz="2400" dirty="0"/>
              <a:t>：负责查询解析、计划和分发任务。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en-US" altLang="zh-CN" sz="2400" dirty="0"/>
              <a:t>Worker(</a:t>
            </a:r>
            <a:r>
              <a:rPr lang="zh-CN" altLang="en-US" sz="2400" dirty="0"/>
              <a:t>工作节点</a:t>
            </a:r>
            <a:r>
              <a:rPr lang="en-US" altLang="zh-CN" sz="2400" dirty="0"/>
              <a:t>)</a:t>
            </a:r>
            <a:r>
              <a:rPr lang="zh-CN" altLang="en-US" sz="2400" dirty="0"/>
              <a:t>：执行查询任务的计算。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en-US" altLang="zh-CN" sz="2400" dirty="0"/>
              <a:t>Connector(</a:t>
            </a:r>
            <a:r>
              <a:rPr lang="zh-CN" altLang="en-US" sz="2400" dirty="0"/>
              <a:t>连接器</a:t>
            </a:r>
            <a:r>
              <a:rPr lang="en-US" altLang="zh-CN" sz="2400" dirty="0"/>
              <a:t>)</a:t>
            </a:r>
            <a:r>
              <a:rPr lang="zh-CN" altLang="en-US" sz="2400" dirty="0"/>
              <a:t>：连接不同的数据源，提供统一的查询接口。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675F75-17F6-DCA1-12DB-44B986EFF9B4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２．</a:t>
            </a:r>
            <a:r>
              <a:rPr lang="en-US" altLang="zh-CN" sz="3600" dirty="0"/>
              <a:t>Trino</a:t>
            </a:r>
            <a:r>
              <a:rPr lang="zh-CN" altLang="en-US" sz="3600" dirty="0"/>
              <a:t>的核心组件</a:t>
            </a:r>
          </a:p>
        </p:txBody>
      </p:sp>
    </p:spTree>
    <p:extLst>
      <p:ext uri="{BB962C8B-B14F-4D97-AF65-F5344CB8AC3E}">
        <p14:creationId xmlns:p14="http://schemas.microsoft.com/office/powerpoint/2010/main" val="261128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C129F-BCA2-C051-90C2-0A9EB8DE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41FD6-3910-7326-2B63-D09756F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 fontScale="90000"/>
          </a:bodyPr>
          <a:lstStyle/>
          <a:p>
            <a:r>
              <a:rPr lang="ja-JP" altLang="en-US" sz="2400" dirty="0"/>
              <a:t>１．</a:t>
            </a:r>
            <a:r>
              <a:rPr lang="zh-CN" altLang="en-US" sz="2400" dirty="0"/>
              <a:t>查询提交：用户通过</a:t>
            </a:r>
            <a:r>
              <a:rPr lang="en-US" altLang="zh-CN" sz="2400" dirty="0"/>
              <a:t>CLI</a:t>
            </a:r>
            <a:r>
              <a:rPr lang="zh-CN" altLang="en-US" sz="2400" dirty="0"/>
              <a:t>、</a:t>
            </a:r>
            <a:r>
              <a:rPr lang="en-US" altLang="zh-CN" sz="2400" dirty="0"/>
              <a:t>JDBC</a:t>
            </a:r>
            <a:r>
              <a:rPr lang="zh-CN" altLang="en-US" sz="2400" dirty="0"/>
              <a:t>或</a:t>
            </a:r>
            <a:r>
              <a:rPr lang="en-US" altLang="zh-CN" sz="2400" dirty="0"/>
              <a:t>Web UI</a:t>
            </a:r>
            <a:r>
              <a:rPr lang="zh-CN" altLang="en-US" sz="2400" dirty="0"/>
              <a:t>提交</a:t>
            </a:r>
            <a:r>
              <a:rPr lang="en-US" altLang="zh-CN" sz="2400" dirty="0"/>
              <a:t>SQL</a:t>
            </a:r>
            <a:r>
              <a:rPr lang="zh-CN" altLang="en-US" sz="2400" dirty="0"/>
              <a:t>查询。</a:t>
            </a:r>
            <a:br>
              <a:rPr lang="zh-CN" altLang="en-US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查询解析：</a:t>
            </a:r>
            <a:r>
              <a:rPr lang="en-US" altLang="zh-CN" sz="2400" dirty="0"/>
              <a:t>Coordinator</a:t>
            </a:r>
            <a:r>
              <a:rPr lang="zh-CN" altLang="en-US" sz="2400" dirty="0"/>
              <a:t>解析</a:t>
            </a:r>
            <a:r>
              <a:rPr lang="en-US" altLang="zh-CN" sz="2400" dirty="0"/>
              <a:t>SQL</a:t>
            </a:r>
            <a:r>
              <a:rPr lang="zh-CN" altLang="en-US" sz="2400" dirty="0"/>
              <a:t>，生成查询计划</a:t>
            </a:r>
            <a:r>
              <a:rPr lang="en-US" altLang="zh-CN" sz="2400" dirty="0"/>
              <a:t>(</a:t>
            </a:r>
            <a:r>
              <a:rPr lang="zh-CN" altLang="en-US" sz="2400" dirty="0"/>
              <a:t>逻辑计划</a:t>
            </a:r>
            <a:r>
              <a:rPr lang="en-US" altLang="zh-CN" sz="2400" dirty="0"/>
              <a:t>-&gt;</a:t>
            </a:r>
            <a:r>
              <a:rPr lang="zh-CN" altLang="en-US" sz="2400" dirty="0"/>
              <a:t>物理计划</a:t>
            </a:r>
            <a:r>
              <a:rPr lang="en-US" altLang="zh-CN" sz="2400" dirty="0"/>
              <a:t>-&gt;</a:t>
            </a:r>
            <a:r>
              <a:rPr lang="zh-CN" altLang="en-US" sz="2400" dirty="0"/>
              <a:t>执行计划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３．</a:t>
            </a:r>
            <a:r>
              <a:rPr lang="zh-CN" altLang="en-US" sz="2400" dirty="0"/>
              <a:t>任务分发：将任务分发到</a:t>
            </a:r>
            <a:r>
              <a:rPr lang="en-US" altLang="zh-CN" sz="2400" dirty="0"/>
              <a:t>Worker</a:t>
            </a:r>
            <a:r>
              <a:rPr lang="zh-CN" altLang="en-US" sz="2400" dirty="0"/>
              <a:t>节点。</a:t>
            </a:r>
            <a:br>
              <a:rPr lang="zh-CN" altLang="en-US" sz="2400" dirty="0"/>
            </a:br>
            <a:r>
              <a:rPr lang="ja-JP" altLang="en-US" sz="2400" dirty="0"/>
              <a:t>４．</a:t>
            </a:r>
            <a:r>
              <a:rPr lang="zh-CN" altLang="en-US" sz="2400" dirty="0"/>
              <a:t>数据处理：</a:t>
            </a:r>
            <a:r>
              <a:rPr lang="en-US" altLang="zh-CN" sz="2400" dirty="0"/>
              <a:t>Worker</a:t>
            </a:r>
            <a:r>
              <a:rPr lang="zh-CN" altLang="en-US" sz="2400" dirty="0"/>
              <a:t>节点通过连接器访问数据源并执行计算。</a:t>
            </a:r>
            <a:br>
              <a:rPr lang="zh-CN" altLang="en-US" sz="2400" dirty="0"/>
            </a:br>
            <a:r>
              <a:rPr lang="ja-JP" altLang="en-US" sz="2400" dirty="0"/>
              <a:t>５．</a:t>
            </a:r>
            <a:r>
              <a:rPr lang="zh-CN" altLang="en-US" sz="2400" dirty="0"/>
              <a:t>结果返回：最终结果返回给用户。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zh-CN" altLang="en-US" sz="2400" b="1" dirty="0"/>
              <a:t>高级：</a:t>
            </a:r>
            <a:br>
              <a:rPr lang="en-US" altLang="zh-CN" sz="2400" dirty="0"/>
            </a:br>
            <a:r>
              <a:rPr lang="ja-JP" altLang="en-US" sz="2400" dirty="0"/>
              <a:t>１．</a:t>
            </a:r>
            <a:r>
              <a:rPr lang="en-US" altLang="zh-CN" sz="2400" dirty="0"/>
              <a:t>Trino</a:t>
            </a:r>
            <a:r>
              <a:rPr lang="zh-CN" altLang="en-US" sz="2400" dirty="0"/>
              <a:t>如何实现跨数据源查询？</a:t>
            </a:r>
            <a:br>
              <a:rPr lang="en-US" altLang="zh-CN" sz="2400" dirty="0"/>
            </a:br>
            <a:r>
              <a:rPr lang="en-US" altLang="zh-CN" sz="2400" dirty="0"/>
              <a:t>	Trino</a:t>
            </a:r>
            <a:r>
              <a:rPr lang="zh-CN" altLang="en-US" sz="2400" dirty="0"/>
              <a:t>通过提供不同的连接器</a:t>
            </a:r>
            <a:r>
              <a:rPr lang="en-US" altLang="zh-CN" sz="2400" dirty="0"/>
              <a:t>(Connector)</a:t>
            </a:r>
            <a:r>
              <a:rPr lang="zh-CN" altLang="en-US" sz="2400" dirty="0"/>
              <a:t>，使其能够连接和访问各种数据源，例如关系型数据库、</a:t>
            </a:r>
            <a:r>
              <a:rPr lang="en-US" altLang="zh-CN" sz="2400" dirty="0"/>
              <a:t>NoSQL</a:t>
            </a:r>
            <a:r>
              <a:rPr lang="zh-CN" altLang="en-US" sz="2400" dirty="0"/>
              <a:t>存储、文件存储等。每个连接器定义了如何访问特定数据源以及数据源的元数据结构，</a:t>
            </a:r>
            <a:r>
              <a:rPr lang="en-US" altLang="zh-CN" sz="2400" dirty="0"/>
              <a:t>Trino</a:t>
            </a:r>
            <a:r>
              <a:rPr lang="zh-CN" altLang="en-US" sz="2400" dirty="0"/>
              <a:t>的查询引擎会通过</a:t>
            </a:r>
            <a:r>
              <a:rPr lang="en-US" altLang="zh-CN" sz="2400" dirty="0"/>
              <a:t>SQL</a:t>
            </a:r>
            <a:r>
              <a:rPr lang="zh-CN" altLang="en-US" sz="2400" dirty="0"/>
              <a:t>语法，将多个数据源的数据映射为一个逻辑视图，从而实现跨源查询。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２．</a:t>
            </a:r>
            <a:r>
              <a:rPr lang="zh-CN" altLang="en-US" sz="2400" dirty="0"/>
              <a:t>如何优化</a:t>
            </a:r>
            <a:r>
              <a:rPr lang="en-US" altLang="zh-CN" sz="2400" dirty="0"/>
              <a:t>Trino</a:t>
            </a:r>
            <a:r>
              <a:rPr lang="zh-CN" altLang="en-US" sz="2400" dirty="0"/>
              <a:t>的查询性能？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存储优化：使用列式存储格式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Parquet</a:t>
            </a:r>
            <a:r>
              <a:rPr lang="zh-CN" altLang="en-US" sz="2400" dirty="0"/>
              <a:t>、</a:t>
            </a:r>
            <a:r>
              <a:rPr lang="en-US" altLang="zh-CN" sz="2400" dirty="0"/>
              <a:t>ORC)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索引：在底层数据源中启用索引以加快扫描速度。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分区数据：合理设计数据分区，减少不必要的数据扫描。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配置优化：调整</a:t>
            </a:r>
            <a:r>
              <a:rPr lang="en-US" altLang="zh-CN" sz="2400" dirty="0" err="1"/>
              <a:t>query.max</a:t>
            </a:r>
            <a:r>
              <a:rPr lang="en-US" altLang="zh-CN" sz="2400" dirty="0"/>
              <a:t>-memory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task.max</a:t>
            </a:r>
            <a:r>
              <a:rPr lang="en-US" altLang="zh-CN" sz="2400" dirty="0"/>
              <a:t>-worker-threads</a:t>
            </a:r>
            <a:r>
              <a:rPr lang="zh-CN" altLang="en-US" sz="2400" dirty="0"/>
              <a:t>参数以利用系统资源。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节点扩展：增加</a:t>
            </a:r>
            <a:r>
              <a:rPr lang="en-US" altLang="zh-CN" sz="2400" dirty="0"/>
              <a:t>Worker</a:t>
            </a:r>
            <a:r>
              <a:rPr lang="zh-CN" altLang="en-US" sz="2400" dirty="0"/>
              <a:t>节点以支持更大的并行度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76C3C4-2423-89B4-BAC5-D5E9A48E16AD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３．</a:t>
            </a:r>
            <a:r>
              <a:rPr lang="en-US" altLang="ja-JP" sz="3600" dirty="0"/>
              <a:t>Trino</a:t>
            </a:r>
            <a:r>
              <a:rPr lang="ja-JP" altLang="en-US" sz="3600" dirty="0"/>
              <a:t>的工作原理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8958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63FE-B963-4FDB-B672-1CBA6913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AEBE6-AA25-2872-F753-9390C59C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３．</a:t>
            </a:r>
            <a:r>
              <a:rPr lang="en-US" altLang="zh-CN" sz="2400" dirty="0"/>
              <a:t>Trino</a:t>
            </a:r>
            <a:r>
              <a:rPr lang="zh-CN" altLang="en-US" sz="2400" dirty="0"/>
              <a:t>支持哪些数据格式？下面只是一部分：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列式格式：</a:t>
            </a:r>
            <a:r>
              <a:rPr lang="en-US" altLang="zh-CN" sz="2400" dirty="0"/>
              <a:t>Parquet</a:t>
            </a:r>
            <a:r>
              <a:rPr lang="zh-CN" altLang="en-US" sz="2400" dirty="0"/>
              <a:t>、</a:t>
            </a:r>
            <a:r>
              <a:rPr lang="en-US" altLang="zh-CN" sz="2400" dirty="0"/>
              <a:t>ORC</a:t>
            </a:r>
            <a:r>
              <a:rPr lang="zh-CN" altLang="en-US" sz="2400" dirty="0"/>
              <a:t>、</a:t>
            </a:r>
            <a:r>
              <a:rPr lang="en-US" altLang="zh-CN" sz="2400" dirty="0"/>
              <a:t>Avro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行式格式：</a:t>
            </a:r>
            <a:r>
              <a:rPr lang="en-US" altLang="zh-CN" sz="2400" dirty="0"/>
              <a:t>CSV</a:t>
            </a:r>
            <a:r>
              <a:rPr lang="zh-CN" altLang="en-US" sz="2400" dirty="0"/>
              <a:t>、</a:t>
            </a:r>
            <a:r>
              <a:rPr lang="en-US" altLang="zh-CN" sz="2400" dirty="0"/>
              <a:t>JSON</a:t>
            </a:r>
            <a:r>
              <a:rPr lang="zh-CN" altLang="en-US" sz="2400" dirty="0"/>
              <a:t>、</a:t>
            </a:r>
            <a:r>
              <a:rPr lang="en-US" altLang="zh-CN" sz="2400" dirty="0"/>
              <a:t>TSV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压缩格式：</a:t>
            </a:r>
            <a:r>
              <a:rPr lang="en-US" altLang="zh-CN" sz="2400" dirty="0" err="1"/>
              <a:t>Gzip</a:t>
            </a:r>
            <a:r>
              <a:rPr lang="zh-CN" altLang="en-US" sz="2400" dirty="0"/>
              <a:t>、</a:t>
            </a:r>
            <a:r>
              <a:rPr lang="en-US" altLang="zh-CN" sz="2400" dirty="0"/>
              <a:t>Snappy</a:t>
            </a:r>
            <a:r>
              <a:rPr lang="zh-CN" altLang="en-US" sz="2400" dirty="0"/>
              <a:t>、</a:t>
            </a:r>
            <a:r>
              <a:rPr lang="en-US" altLang="zh-CN" sz="2400" dirty="0"/>
              <a:t>LZO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４．</a:t>
            </a:r>
            <a:r>
              <a:rPr lang="en-US" altLang="zh-CN" sz="2400" dirty="0"/>
              <a:t>Trino</a:t>
            </a:r>
            <a:r>
              <a:rPr lang="zh-CN" altLang="en-US" sz="2400" dirty="0"/>
              <a:t>与</a:t>
            </a:r>
            <a:r>
              <a:rPr lang="en-US" altLang="zh-CN" sz="2400" dirty="0"/>
              <a:t>Apache Hive</a:t>
            </a:r>
            <a:r>
              <a:rPr lang="zh-CN" altLang="en-US" sz="2400" dirty="0"/>
              <a:t>的区别是什么？</a:t>
            </a:r>
            <a:br>
              <a:rPr lang="en-US" altLang="zh-CN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架构：</a:t>
            </a:r>
            <a:r>
              <a:rPr lang="en-US" altLang="zh-CN" sz="2400" dirty="0"/>
              <a:t>Trino</a:t>
            </a:r>
            <a:r>
              <a:rPr lang="zh-CN" altLang="en-US" sz="2400" dirty="0"/>
              <a:t>基于内存计算，</a:t>
            </a:r>
            <a:r>
              <a:rPr lang="en-US" altLang="zh-CN" sz="2400" dirty="0"/>
              <a:t>Hive</a:t>
            </a:r>
            <a:r>
              <a:rPr lang="zh-CN" altLang="en-US" sz="2400" dirty="0"/>
              <a:t>依赖</a:t>
            </a:r>
            <a:r>
              <a:rPr lang="en-US" altLang="zh-CN" sz="2400" dirty="0"/>
              <a:t>MapReduce</a:t>
            </a:r>
            <a:r>
              <a:rPr lang="zh-CN" altLang="en-US" sz="2400" dirty="0"/>
              <a:t>或</a:t>
            </a:r>
            <a:r>
              <a:rPr lang="en-US" altLang="zh-CN" sz="2400" dirty="0"/>
              <a:t>Tez</a:t>
            </a:r>
            <a:r>
              <a:rPr lang="zh-CN" altLang="en-US" sz="2400" dirty="0"/>
              <a:t>运行引擎。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性能：</a:t>
            </a:r>
            <a:r>
              <a:rPr lang="en-US" altLang="zh-CN" sz="2400" dirty="0"/>
              <a:t>Trino</a:t>
            </a:r>
            <a:r>
              <a:rPr lang="zh-CN" altLang="en-US" sz="2400" dirty="0"/>
              <a:t>更适合低延迟、交互式查询，</a:t>
            </a:r>
            <a:r>
              <a:rPr lang="en-US" altLang="zh-CN" sz="2400" dirty="0"/>
              <a:t>Hive</a:t>
            </a:r>
            <a:r>
              <a:rPr lang="zh-CN" altLang="en-US" sz="2400" dirty="0"/>
              <a:t>更适合批量处理。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功能：</a:t>
            </a:r>
            <a:r>
              <a:rPr lang="en-US" altLang="zh-CN" sz="2400" dirty="0"/>
              <a:t>Trino</a:t>
            </a:r>
            <a:r>
              <a:rPr lang="zh-CN" altLang="en-US" sz="2400" dirty="0"/>
              <a:t>支持跨数据源联合查询，</a:t>
            </a:r>
            <a:r>
              <a:rPr lang="en-US" altLang="zh-CN" sz="2400" dirty="0"/>
              <a:t>Hive</a:t>
            </a:r>
            <a:r>
              <a:rPr lang="zh-CN" altLang="en-US" sz="2400" dirty="0"/>
              <a:t>主要面向</a:t>
            </a:r>
            <a:r>
              <a:rPr lang="en-US" altLang="zh-CN" sz="2400" dirty="0"/>
              <a:t>HDFS</a:t>
            </a:r>
            <a:r>
              <a:rPr lang="zh-CN" altLang="en-US" sz="2400" dirty="0"/>
              <a:t>和</a:t>
            </a:r>
            <a:r>
              <a:rPr lang="en-US" altLang="zh-CN" sz="2400" dirty="0"/>
              <a:t>YARN</a:t>
            </a:r>
            <a:r>
              <a:rPr lang="zh-CN" altLang="en-US" sz="2400" dirty="0"/>
              <a:t>生态。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５．</a:t>
            </a:r>
            <a:r>
              <a:rPr lang="zh-CN" altLang="en-US" sz="2400" dirty="0"/>
              <a:t>如何配置</a:t>
            </a:r>
            <a:r>
              <a:rPr lang="en-US" altLang="zh-CN" sz="2400" dirty="0"/>
              <a:t>Trino</a:t>
            </a:r>
            <a:r>
              <a:rPr lang="zh-CN" altLang="en-US" sz="2400" dirty="0"/>
              <a:t>的</a:t>
            </a:r>
            <a:r>
              <a:rPr lang="en-US" altLang="zh-CN" sz="2400" dirty="0"/>
              <a:t>Coordinator</a:t>
            </a:r>
            <a:r>
              <a:rPr lang="zh-CN" altLang="en-US" sz="2400" dirty="0"/>
              <a:t>节点以避免瓶颈？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硬件提升：为</a:t>
            </a:r>
            <a:r>
              <a:rPr lang="en-US" altLang="zh-CN" sz="2400" dirty="0"/>
              <a:t>Coordinator</a:t>
            </a:r>
            <a:r>
              <a:rPr lang="zh-CN" altLang="en-US" sz="2400" dirty="0"/>
              <a:t>节点配置更多的</a:t>
            </a:r>
            <a:r>
              <a:rPr lang="en-US" altLang="zh-CN" sz="2400" dirty="0"/>
              <a:t>CPU</a:t>
            </a:r>
            <a:r>
              <a:rPr lang="zh-CN" altLang="en-US" sz="2400" dirty="0"/>
              <a:t>和内存资源。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查询分发：将查询的部分解析和计算任务分发到</a:t>
            </a:r>
            <a:r>
              <a:rPr lang="en-US" altLang="zh-CN" sz="2400" dirty="0"/>
              <a:t>Worker</a:t>
            </a:r>
            <a:r>
              <a:rPr lang="zh-CN" altLang="en-US" sz="2400" dirty="0"/>
              <a:t>节点。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连接优化：减少</a:t>
            </a:r>
            <a:r>
              <a:rPr lang="en-US" altLang="zh-CN" sz="2400" dirty="0"/>
              <a:t>Coordinator</a:t>
            </a:r>
            <a:r>
              <a:rPr lang="zh-CN" altLang="en-US" sz="2400" dirty="0"/>
              <a:t>处理的并发查询请求数量，启用查询队列管理。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A6674-DC37-5D8E-0454-B7E3B8E7BDBF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３．</a:t>
            </a:r>
            <a:r>
              <a:rPr lang="en-US" altLang="ja-JP" sz="3600" dirty="0"/>
              <a:t>Trino</a:t>
            </a:r>
            <a:r>
              <a:rPr lang="ja-JP" altLang="en-US" sz="3600" dirty="0"/>
              <a:t>的工作原理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9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CD5F-1B61-ADF7-177F-B64C3563B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A6E30-9D0B-AF2C-8A5A-77EB92A6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６．如何在</a:t>
            </a:r>
            <a:r>
              <a:rPr lang="en-US" altLang="ja-JP" sz="2400" dirty="0"/>
              <a:t>Trino</a:t>
            </a:r>
            <a:r>
              <a:rPr lang="ja-JP" altLang="en-US" sz="2400" dirty="0"/>
              <a:t>中添加自定义</a:t>
            </a:r>
            <a:r>
              <a:rPr lang="en-US" altLang="ja-JP" sz="2400" dirty="0"/>
              <a:t>Connector</a:t>
            </a:r>
            <a:r>
              <a:rPr lang="ja-JP" altLang="en-US" sz="2400" dirty="0"/>
              <a:t>？</a:t>
            </a:r>
            <a:br>
              <a:rPr lang="en-US" altLang="ja-JP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开发</a:t>
            </a:r>
            <a:r>
              <a:rPr lang="en-US" altLang="ja-JP" sz="2400" dirty="0"/>
              <a:t>Connector</a:t>
            </a:r>
            <a:r>
              <a:rPr lang="zh-CN" altLang="en-US" sz="2400" dirty="0"/>
              <a:t>类：实现</a:t>
            </a:r>
            <a:r>
              <a:rPr lang="en-US" altLang="ja-JP" sz="2400" dirty="0" err="1"/>
              <a:t>ConnectorFactory</a:t>
            </a:r>
            <a:r>
              <a:rPr lang="zh-CN" altLang="en-US" sz="2400" dirty="0"/>
              <a:t>接口。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定义</a:t>
            </a:r>
            <a:r>
              <a:rPr lang="en-US" altLang="ja-JP" sz="2400" dirty="0"/>
              <a:t>Schema</a:t>
            </a:r>
            <a:r>
              <a:rPr lang="ja-JP" altLang="en-US" sz="2400" dirty="0"/>
              <a:t>：</a:t>
            </a:r>
            <a:r>
              <a:rPr lang="zh-CN" altLang="en-US" sz="2400" dirty="0"/>
              <a:t>开发自定义的</a:t>
            </a:r>
            <a:r>
              <a:rPr lang="en-US" altLang="ja-JP" sz="2400" dirty="0" err="1"/>
              <a:t>ConnectorMetadata</a:t>
            </a:r>
            <a:r>
              <a:rPr lang="zh-CN" altLang="en-US" sz="2400" dirty="0"/>
              <a:t>类来定义数据模型。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加载插件：将编译好的</a:t>
            </a:r>
            <a:r>
              <a:rPr lang="en-US" altLang="ja-JP" sz="2400" dirty="0"/>
              <a:t>Connector</a:t>
            </a:r>
            <a:r>
              <a:rPr lang="zh-CN" altLang="en-US" sz="2400" dirty="0"/>
              <a:t>打包为插件并部署到</a:t>
            </a:r>
            <a:r>
              <a:rPr lang="en-US" altLang="ja-JP" sz="2400" dirty="0"/>
              <a:t>Trino</a:t>
            </a:r>
            <a:r>
              <a:rPr lang="zh-CN" altLang="en-US" sz="2400" dirty="0"/>
              <a:t>的插件目录。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７．</a:t>
            </a:r>
            <a:r>
              <a:rPr lang="en-US" altLang="zh-CN" sz="2400" dirty="0"/>
              <a:t>Trino</a:t>
            </a:r>
            <a:r>
              <a:rPr lang="zh-CN" altLang="en-US" sz="2400" dirty="0"/>
              <a:t>如何处理节点故障？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任务重新分配：</a:t>
            </a:r>
            <a:r>
              <a:rPr lang="en-US" altLang="zh-CN" sz="2400" dirty="0"/>
              <a:t>Coordinator</a:t>
            </a:r>
            <a:r>
              <a:rPr lang="zh-CN" altLang="en-US" sz="2400" dirty="0"/>
              <a:t>会将失败节点的任务重新分配给其他</a:t>
            </a:r>
            <a:r>
              <a:rPr lang="en-US" altLang="zh-CN" sz="2400" dirty="0"/>
              <a:t>Worker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ja-JP" altLang="en-US" sz="2400" dirty="0"/>
              <a:t>・</a:t>
            </a:r>
            <a:r>
              <a:rPr lang="zh-CN" altLang="en-US" sz="2400" dirty="0"/>
              <a:t>自动化监控：通过健康检查机制监测</a:t>
            </a:r>
            <a:r>
              <a:rPr lang="en-US" altLang="zh-CN" sz="2400" dirty="0"/>
              <a:t>Worker</a:t>
            </a:r>
            <a:r>
              <a:rPr lang="zh-CN" altLang="en-US" sz="2400" dirty="0"/>
              <a:t>状态，移除异常节点。</a:t>
            </a:r>
            <a:br>
              <a:rPr lang="en-US" altLang="zh-CN" sz="2400" dirty="0"/>
            </a:br>
            <a:br>
              <a:rPr lang="en-US" altLang="zh-CN" sz="2400" dirty="0"/>
            </a:br>
            <a:r>
              <a:rPr lang="ja-JP" altLang="en-US" sz="2400" dirty="0"/>
              <a:t>８．与</a:t>
            </a:r>
            <a:r>
              <a:rPr lang="en-US" altLang="ja-JP" sz="2400" dirty="0"/>
              <a:t>Presto</a:t>
            </a:r>
            <a:r>
              <a:rPr lang="ja-JP" altLang="en-US" sz="2400" dirty="0"/>
              <a:t>相比，</a:t>
            </a:r>
            <a:r>
              <a:rPr lang="en-US" altLang="ja-JP" sz="2400" dirty="0"/>
              <a:t>Trino</a:t>
            </a:r>
            <a:r>
              <a:rPr lang="ja-JP" altLang="en-US" sz="2400" dirty="0"/>
              <a:t>有哪些技术改进？</a:t>
            </a:r>
            <a:br>
              <a:rPr lang="ja-JP" altLang="en-US" sz="2400" dirty="0"/>
            </a:br>
            <a:r>
              <a:rPr lang="ja-JP" altLang="en-US" sz="2400" dirty="0"/>
              <a:t>・支持更多的连接器，例如</a:t>
            </a:r>
            <a:r>
              <a:rPr lang="en-US" altLang="ja-JP" sz="2400" dirty="0"/>
              <a:t>Iceberg</a:t>
            </a:r>
            <a:r>
              <a:rPr lang="ja-JP" altLang="en-US" sz="2400" dirty="0"/>
              <a:t>和</a:t>
            </a:r>
            <a:r>
              <a:rPr lang="en-US" altLang="ja-JP" sz="2400" dirty="0"/>
              <a:t>Delta Lake</a:t>
            </a:r>
            <a:r>
              <a:rPr lang="ja-JP" altLang="en-US" sz="2400" dirty="0"/>
              <a:t>。</a:t>
            </a:r>
            <a:br>
              <a:rPr lang="ja-JP" altLang="en-US" sz="2400" dirty="0"/>
            </a:br>
            <a:r>
              <a:rPr lang="ja-JP" altLang="en-US" sz="2400" dirty="0"/>
              <a:t>・增强了查询调度器，避免</a:t>
            </a:r>
            <a:r>
              <a:rPr lang="en-US" altLang="ja-JP" sz="2400" dirty="0"/>
              <a:t>Coordinator</a:t>
            </a:r>
            <a:r>
              <a:rPr lang="ja-JP" altLang="en-US" sz="2400" dirty="0"/>
              <a:t>的瓶颈。</a:t>
            </a:r>
            <a:br>
              <a:rPr lang="ja-JP" altLang="en-US" sz="2400" dirty="0"/>
            </a:br>
            <a:r>
              <a:rPr lang="ja-JP" altLang="en-US" sz="2400" dirty="0"/>
              <a:t>・支持分层缓存机制，提高了数据读取速度。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sz="2400" b="1" dirty="0">
                <a:solidFill>
                  <a:srgbClr val="FF0000"/>
                </a:solidFill>
              </a:rPr>
              <a:t>９．如何在</a:t>
            </a:r>
            <a:r>
              <a:rPr lang="en-US" altLang="ja-JP" sz="2400" b="1" dirty="0">
                <a:solidFill>
                  <a:srgbClr val="FF0000"/>
                </a:solidFill>
              </a:rPr>
              <a:t>Trino</a:t>
            </a:r>
            <a:r>
              <a:rPr lang="ja-JP" altLang="en-US" sz="2400" b="1" dirty="0">
                <a:solidFill>
                  <a:srgbClr val="FF0000"/>
                </a:solidFill>
              </a:rPr>
              <a:t>中集成</a:t>
            </a:r>
            <a:r>
              <a:rPr lang="en-US" altLang="ja-JP" sz="2400" b="1" dirty="0">
                <a:solidFill>
                  <a:srgbClr val="FF0000"/>
                </a:solidFill>
              </a:rPr>
              <a:t>Iceberg</a:t>
            </a:r>
            <a:r>
              <a:rPr lang="ja-JP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ja-JP" sz="2400" b="1" dirty="0">
                <a:solidFill>
                  <a:srgbClr val="FF0000"/>
                </a:solidFill>
              </a:rPr>
              <a:t>Delta Lake</a:t>
            </a:r>
            <a:r>
              <a:rPr lang="ja-JP" altLang="en-US" sz="2400" b="1" dirty="0">
                <a:solidFill>
                  <a:srgbClr val="FF0000"/>
                </a:solidFill>
              </a:rPr>
              <a:t>？</a:t>
            </a:r>
            <a:br>
              <a:rPr lang="ja-JP" altLang="en-US" sz="2400" b="1" dirty="0">
                <a:solidFill>
                  <a:srgbClr val="FF0000"/>
                </a:solidFill>
              </a:rPr>
            </a:br>
            <a:r>
              <a:rPr lang="ja-JP" altLang="en-US" sz="2400" b="1" dirty="0">
                <a:solidFill>
                  <a:srgbClr val="FF0000"/>
                </a:solidFill>
              </a:rPr>
              <a:t>・</a:t>
            </a:r>
            <a:r>
              <a:rPr lang="en-US" altLang="ja-JP" sz="2400" b="1" dirty="0">
                <a:solidFill>
                  <a:srgbClr val="FF0000"/>
                </a:solidFill>
              </a:rPr>
              <a:t>Iceberg</a:t>
            </a:r>
            <a:r>
              <a:rPr lang="ja-JP" altLang="en-US" sz="2400" b="1" dirty="0">
                <a:solidFill>
                  <a:srgbClr val="FF0000"/>
                </a:solidFill>
              </a:rPr>
              <a:t>：配置</a:t>
            </a:r>
            <a:r>
              <a:rPr lang="en-US" altLang="ja-JP" sz="2400" b="1" dirty="0" err="1">
                <a:solidFill>
                  <a:srgbClr val="FF0000"/>
                </a:solidFill>
              </a:rPr>
              <a:t>iceberg.catalog</a:t>
            </a:r>
            <a:r>
              <a:rPr lang="ja-JP" altLang="en-US" sz="2400" b="1" dirty="0">
                <a:solidFill>
                  <a:srgbClr val="FF0000"/>
                </a:solidFill>
              </a:rPr>
              <a:t>参数，并指定元数据存储位置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</a:rPr>
              <a:t>如</a:t>
            </a:r>
            <a:r>
              <a:rPr lang="en-US" altLang="ja-JP" sz="2400" b="1" dirty="0">
                <a:solidFill>
                  <a:srgbClr val="FF0000"/>
                </a:solidFill>
              </a:rPr>
              <a:t>Hive</a:t>
            </a:r>
            <a:r>
              <a:rPr lang="ja-JP" altLang="en-US" sz="2400" b="1" dirty="0">
                <a:solidFill>
                  <a:srgbClr val="FF0000"/>
                </a:solidFill>
              </a:rPr>
              <a:t>或</a:t>
            </a:r>
            <a:r>
              <a:rPr lang="en-US" altLang="ja-JP" sz="2400" b="1" dirty="0">
                <a:solidFill>
                  <a:srgbClr val="FF0000"/>
                </a:solidFill>
              </a:rPr>
              <a:t>Glue)</a:t>
            </a:r>
            <a:r>
              <a:rPr lang="ja-JP" altLang="en-US" sz="2400" b="1" dirty="0">
                <a:solidFill>
                  <a:srgbClr val="FF0000"/>
                </a:solidFill>
              </a:rPr>
              <a:t>。</a:t>
            </a:r>
            <a:br>
              <a:rPr lang="ja-JP" altLang="en-US" sz="2400" b="1" dirty="0">
                <a:solidFill>
                  <a:srgbClr val="FF0000"/>
                </a:solidFill>
              </a:rPr>
            </a:br>
            <a:r>
              <a:rPr lang="ja-JP" altLang="en-US" sz="2400" b="1" dirty="0">
                <a:solidFill>
                  <a:srgbClr val="FF0000"/>
                </a:solidFill>
              </a:rPr>
              <a:t>・</a:t>
            </a:r>
            <a:r>
              <a:rPr lang="en-US" altLang="ja-JP" sz="2400" b="1" dirty="0">
                <a:solidFill>
                  <a:srgbClr val="FF0000"/>
                </a:solidFill>
              </a:rPr>
              <a:t>Delta Lake</a:t>
            </a:r>
            <a:r>
              <a:rPr lang="ja-JP" altLang="en-US" sz="2400" b="1" dirty="0">
                <a:solidFill>
                  <a:srgbClr val="FF0000"/>
                </a:solidFill>
              </a:rPr>
              <a:t>：安装</a:t>
            </a:r>
            <a:r>
              <a:rPr lang="en-US" altLang="ja-JP" sz="2400" b="1" dirty="0">
                <a:solidFill>
                  <a:srgbClr val="FF0000"/>
                </a:solidFill>
              </a:rPr>
              <a:t>Delta Lake Connector</a:t>
            </a:r>
            <a:r>
              <a:rPr lang="ja-JP" altLang="en-US" sz="2400" b="1" dirty="0">
                <a:solidFill>
                  <a:srgbClr val="FF0000"/>
                </a:solidFill>
              </a:rPr>
              <a:t>，配置数据存储路径即可访问</a:t>
            </a:r>
            <a:r>
              <a:rPr lang="en-US" altLang="ja-JP" sz="2400" b="1" dirty="0">
                <a:solidFill>
                  <a:srgbClr val="FF0000"/>
                </a:solidFill>
              </a:rPr>
              <a:t>Delta</a:t>
            </a:r>
            <a:r>
              <a:rPr lang="ja-JP" altLang="en-US" sz="2400" b="1" dirty="0">
                <a:solidFill>
                  <a:srgbClr val="FF0000"/>
                </a:solidFill>
              </a:rPr>
              <a:t>表。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420E4F-6AE1-1CB1-0E66-F8165D430AF9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３．</a:t>
            </a:r>
            <a:r>
              <a:rPr lang="en-US" altLang="ja-JP" sz="3600" dirty="0"/>
              <a:t>Trino</a:t>
            </a:r>
            <a:r>
              <a:rPr lang="ja-JP" altLang="en-US" sz="3600" dirty="0"/>
              <a:t>的工作原理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3084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8FD49-4FDB-65CB-15C3-BE8CE6A22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EEA60-F5B3-D580-E174-4B07305E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72358"/>
            <a:ext cx="12191999" cy="6085642"/>
          </a:xfrm>
        </p:spPr>
        <p:txBody>
          <a:bodyPr anchor="t">
            <a:normAutofit/>
          </a:bodyPr>
          <a:lstStyle/>
          <a:p>
            <a:r>
              <a:rPr lang="ja-JP" altLang="en-US" sz="2400" b="1" dirty="0"/>
              <a:t>１０．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Trino</a:t>
            </a:r>
            <a:r>
              <a:rPr lang="zh-CN" altLang="en-US" sz="2400" b="1" dirty="0"/>
              <a:t>进行流数据处理的最佳实践是什么？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Kafka</a:t>
            </a:r>
            <a:r>
              <a:rPr lang="zh-CN" altLang="en-US" sz="2400" b="1" dirty="0"/>
              <a:t>连接器直接访问流数据。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结合实时</a:t>
            </a:r>
            <a:r>
              <a:rPr lang="en-US" altLang="zh-CN" sz="2400" b="1" dirty="0"/>
              <a:t>ETL</a:t>
            </a:r>
            <a:r>
              <a:rPr lang="zh-CN" altLang="en-US" sz="2400" b="1" dirty="0"/>
              <a:t>工具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如</a:t>
            </a:r>
            <a:r>
              <a:rPr lang="en-US" altLang="zh-CN" sz="2400" b="1" dirty="0"/>
              <a:t>Flink)</a:t>
            </a:r>
            <a:r>
              <a:rPr lang="zh-CN" altLang="en-US" sz="2400" b="1" dirty="0"/>
              <a:t>处理复杂逻辑后用</a:t>
            </a:r>
            <a:r>
              <a:rPr lang="en-US" altLang="zh-CN" sz="2400" b="1" dirty="0"/>
              <a:t>Trino</a:t>
            </a:r>
            <a:r>
              <a:rPr lang="zh-CN" altLang="en-US" sz="2400" b="1" dirty="0"/>
              <a:t>查询结果。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合理设计查询以降低延迟，例如使用分区字段过滤数据。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ja-JP" altLang="en-US" sz="2400" b="1" dirty="0"/>
              <a:t>１１．</a:t>
            </a:r>
            <a:r>
              <a:rPr lang="en-US" altLang="zh-CN" sz="2400" b="1" dirty="0"/>
              <a:t>Trino</a:t>
            </a:r>
            <a:r>
              <a:rPr lang="zh-CN" altLang="en-US" sz="2400" b="1" dirty="0"/>
              <a:t>支持哪些安全机制？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身份认证：支持</a:t>
            </a:r>
            <a:r>
              <a:rPr lang="en-US" altLang="zh-CN" sz="2400" b="1" dirty="0"/>
              <a:t>LDAP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Kerberos</a:t>
            </a:r>
            <a:r>
              <a:rPr lang="zh-CN" altLang="en-US" sz="2400" b="1" dirty="0"/>
              <a:t>等认证方式。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数据加密：通过</a:t>
            </a:r>
            <a:r>
              <a:rPr lang="en-US" altLang="zh-CN" sz="2400" b="1" dirty="0"/>
              <a:t>SSL/TLS</a:t>
            </a:r>
            <a:r>
              <a:rPr lang="zh-CN" altLang="en-US" sz="2400" b="1" dirty="0"/>
              <a:t>加密通信。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行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列级别权限：通过</a:t>
            </a:r>
            <a:r>
              <a:rPr lang="en-US" altLang="zh-CN" sz="2400" b="1" dirty="0"/>
              <a:t>Ranger</a:t>
            </a:r>
            <a:r>
              <a:rPr lang="zh-CN" altLang="en-US" sz="2400" b="1" dirty="0"/>
              <a:t>或其他访问控制系统实现精细化权限管理。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ja-JP" altLang="en-US" sz="2400" b="1" dirty="0"/>
              <a:t>１２．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Trino</a:t>
            </a:r>
            <a:r>
              <a:rPr lang="zh-CN" altLang="en-US" sz="2400" b="1" dirty="0"/>
              <a:t>中如何管理查询队列和优先级？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设置</a:t>
            </a:r>
            <a:r>
              <a:rPr lang="en-US" altLang="zh-CN" sz="2400" b="1" dirty="0"/>
              <a:t>resource-groups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query-priorities</a:t>
            </a:r>
            <a:r>
              <a:rPr lang="zh-CN" altLang="en-US" sz="2400" b="1" dirty="0"/>
              <a:t>来划分查询的优先级。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限制每个用户或组的并发查询数量和资源配额。</a:t>
            </a:r>
            <a:br>
              <a:rPr lang="en-US" altLang="zh-CN" sz="2400" b="1" dirty="0"/>
            </a:br>
            <a:br>
              <a:rPr lang="en-US" altLang="zh-CN" sz="2400" b="1" dirty="0"/>
            </a:br>
            <a:r>
              <a:rPr lang="ja-JP" altLang="en-US" sz="2400" b="1" dirty="0"/>
              <a:t>１３．</a:t>
            </a:r>
            <a:r>
              <a:rPr lang="zh-CN" altLang="en-US" sz="2400" b="1" dirty="0"/>
              <a:t>如何监控</a:t>
            </a:r>
            <a:r>
              <a:rPr lang="en-US" altLang="zh-CN" sz="2400" b="1" dirty="0"/>
              <a:t>Trino</a:t>
            </a:r>
            <a:r>
              <a:rPr lang="zh-CN" altLang="en-US" sz="2400" b="1" dirty="0"/>
              <a:t>的运行状态和性能？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使用内置的</a:t>
            </a:r>
            <a:r>
              <a:rPr lang="en-US" altLang="zh-CN" sz="2400" b="1" dirty="0"/>
              <a:t>JMX</a:t>
            </a:r>
            <a:r>
              <a:rPr lang="zh-CN" altLang="en-US" sz="2400" b="1" dirty="0"/>
              <a:t>接口或</a:t>
            </a:r>
            <a:r>
              <a:rPr lang="en-US" altLang="zh-CN" sz="2400" b="1" dirty="0"/>
              <a:t>Prometheus</a:t>
            </a:r>
            <a:r>
              <a:rPr lang="zh-CN" altLang="en-US" sz="2400" b="1" dirty="0"/>
              <a:t>监控指标。</a:t>
            </a:r>
            <a:br>
              <a:rPr lang="zh-CN" altLang="en-US" sz="2400" b="1" dirty="0"/>
            </a:br>
            <a:r>
              <a:rPr lang="ja-JP" altLang="en-US" sz="2400" b="1" dirty="0"/>
              <a:t>・</a:t>
            </a:r>
            <a:r>
              <a:rPr lang="zh-CN" altLang="en-US" sz="2400" b="1" dirty="0"/>
              <a:t>集成</a:t>
            </a:r>
            <a:r>
              <a:rPr lang="en-US" altLang="zh-CN" sz="2400" b="1" dirty="0"/>
              <a:t>Grafana</a:t>
            </a:r>
            <a:r>
              <a:rPr lang="zh-CN" altLang="en-US" sz="2400" b="1" dirty="0"/>
              <a:t>可视化查询延迟、吞吐量和节点健康状态。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650941-2345-8E00-D989-59948C9E6E12}"/>
              </a:ext>
            </a:extLst>
          </p:cNvPr>
          <p:cNvSpPr/>
          <p:nvPr/>
        </p:nvSpPr>
        <p:spPr>
          <a:xfrm>
            <a:off x="0" y="0"/>
            <a:ext cx="12192000" cy="772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/>
              <a:t>３．</a:t>
            </a:r>
            <a:r>
              <a:rPr lang="en-US" altLang="ja-JP" sz="3600" dirty="0"/>
              <a:t>Trino</a:t>
            </a:r>
            <a:r>
              <a:rPr lang="ja-JP" altLang="en-US" sz="3600" dirty="0"/>
              <a:t>的工作原理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606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sz="4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1814</Words>
  <Application>Microsoft Office PowerPoint</Application>
  <PresentationFormat>宽屏</PresentationFormat>
  <Paragraphs>35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PingFang SC</vt:lpstr>
      <vt:lpstr>等线</vt:lpstr>
      <vt:lpstr>等线 Light</vt:lpstr>
      <vt:lpstr>Arial</vt:lpstr>
      <vt:lpstr>Office 主题​​</vt:lpstr>
      <vt:lpstr>PowerPoint 演示文稿</vt:lpstr>
      <vt:lpstr>客户需要一个照会工具</vt:lpstr>
      <vt:lpstr>PowerPoint 演示文稿</vt:lpstr>
      <vt:lpstr>1. 跨数据源查询： ・Trino支持多种数据源，包括Hive、Kafka、MongoDB、PostgreSQL等。它允许用户通过单一接口查询分布在多个存储系统中的数据。 2.高性能： ・基于内存计算模型。※鬼子能接受了吗 ・支持大规模并行处理(MPP，Massively Parallel Processing)。 ・高效的查询计划和优化器 ３．SQL支持： ・提供丰富的ANSI SQL支持，适用于各种复杂查询。 ４．弹性架构： ・分布式无共享架构(Shared Nothing Architecture)。 ・易于扩展，新增节点即可提高吞吐量。</vt:lpstr>
      <vt:lpstr>１．Coordinator(协调器)：负责查询解析、计划和分发任务。 ２．Worker(工作节点)：执行查询任务的计算。 ３．Connector(连接器)：连接不同的数据源，提供统一的查询接口。</vt:lpstr>
      <vt:lpstr>１．查询提交：用户通过CLI、JDBC或Web UI提交SQL查询。 ２．查询解析：Coordinator解析SQL，生成查询计划(逻辑计划-&gt;物理计划-&gt;执行计划)。 ３．任务分发：将任务分发到Worker节点。 ４．数据处理：Worker节点通过连接器访问数据源并执行计算。 ５．结果返回：最终结果返回给用户。  高级： １．Trino如何实现跨数据源查询？  Trino通过提供不同的连接器(Connector)，使其能够连接和访问各种数据源，例如关系型数据库、NoSQL存储、文件存储等。每个连接器定义了如何访问特定数据源以及数据源的元数据结构，Trino的查询引擎会通过SQL语法，将多个数据源的数据映射为一个逻辑视图，从而实现跨源查询。  ２．如何优化Trino的查询性能？ ・存储优化：使用列式存储格式(如Parquet、ORC)。 ・索引：在底层数据源中启用索引以加快扫描速度。 ・分区数据：合理设计数据分区，减少不必要的数据扫描。 ・配置优化：调整query.max-memory和task.max-worker-threads参数以利用系统资源。 ・节点扩展：增加Worker节点以支持更大的并行度</vt:lpstr>
      <vt:lpstr>３．Trino支持哪些数据格式？下面只是一部分： ・列式格式：Parquet、ORC、Avro。 ・行式格式：CSV、JSON、TSV。 ・压缩格式：Gzip、Snappy、LZO。  ４．Trino与Apache Hive的区别是什么？ ・架构：Trino基于内存计算，Hive依赖MapReduce或Tez运行引擎。 ・性能：Trino更适合低延迟、交互式查询，Hive更适合批量处理。 ・功能：Trino支持跨数据源联合查询，Hive主要面向HDFS和YARN生态。  ５．如何配置Trino的Coordinator节点以避免瓶颈？ ・硬件提升：为Coordinator节点配置更多的CPU和内存资源。 ・查询分发：将查询的部分解析和计算任务分发到Worker节点。 ・连接优化：减少Coordinator处理的并发查询请求数量，启用查询队列管理。</vt:lpstr>
      <vt:lpstr>６．如何在Trino中添加自定义Connector？ ・开发Connector类：实现ConnectorFactory接口。 ・定义Schema：开发自定义的ConnectorMetadata类来定义数据模型。 ・加载插件：将编译好的Connector打包为插件并部署到Trino的插件目录。  ７．Trino如何处理节点故障？ ・任务重新分配：Coordinator会将失败节点的任务重新分配给其他Worker。 ・自动化监控：通过健康检查机制监测Worker状态，移除异常节点。  ８．与Presto相比，Trino有哪些技术改进？ ・支持更多的连接器，例如Iceberg和Delta Lake。 ・增强了查询调度器，避免Coordinator的瓶颈。 ・支持分层缓存机制，提高了数据读取速度。  ９．如何在Trino中集成Iceberg或Delta Lake？ ・Iceberg：配置iceberg.catalog参数，并指定元数据存储位置(如Hive或Glue)。 ・Delta Lake：安装Delta Lake Connector，配置数据存储路径即可访问Delta表。</vt:lpstr>
      <vt:lpstr>１０．使用Trino进行流数据处理的最佳实践是什么？ ・使用Kafka连接器直接访问流数据。 ・结合实时ETL工具(如Flink)处理复杂逻辑后用Trino查询结果。 ・合理设计查询以降低延迟，例如使用分区字段过滤数据。  １１．Trino支持哪些安全机制？ ・身份认证：支持LDAP、Kerberos等认证方式。 ・数据加密：通过SSL/TLS加密通信。 ・行/列级别权限：通过Ranger或其他访问控制系统实现精细化权限管理。  １２．在Trino中如何管理查询队列和优先级？ ・设置resource-groups和query-priorities来划分查询的优先级。 ・限制每个用户或组的并发查询数量和资源配额。  １３．如何监控Trino的运行状态和性能？ ・使用内置的JMX接口或Prometheus监控指标。 ・集成Grafana可视化查询延迟、吞吐量和节点健康状态。</vt:lpstr>
      <vt:lpstr>１．多数据源分析：例如，在Hadoop、NoSQL和关系型数据库间联邦查询。 ２．实时数据查询：通过Kafka等实时流数据源分析实时事件。 ３．Ad-hoc查询：大数据集上的临时分析查询。 ４．数据湖查询：在Hive或Iceberg数据湖上高效分析。</vt:lpstr>
      <vt:lpstr>优点： １．支持多种数据源。 ２．可扩展性强，适合大规模分布式计算。 ３．高速交互查询。  局限： １．不适合作为事务型数据库。 ２．依赖底层数据源的性能。 ３．数据需要按照列式存储格式(如Parquet、ORC)优化，才能达到最佳性能。 </vt:lpstr>
      <vt:lpstr>１．CLI：命令行接口。 ２．JDBC/ODBC：用于与BI工具集成，如Tableau、Power BI等。 ３．REST API：提供程序化查询能力。</vt:lpstr>
      <vt:lpstr>１．跨数据源(mysql 和 mongodb)查询：  SELECT orders.id, customer.name    FROM mysql.orders    JOIN mongodb.customers ON orders.customer_id = customers.id; ２．Hive查询：  SELECT product_id, SUM(quantity)    FROM hive.sales    WHERE date &gt;= '2023-01-01’    GROUP BY product_id; ３．实时数据分析：  SELECT * FROM kafka.realtime_events WHERE event_type = 'error'; </vt:lpstr>
      <vt:lpstr>PowerPoint 演示文稿</vt:lpstr>
      <vt:lpstr>１．/etc/security/limits.conf 　trino soft nofile 131072 　trino hard nofile 131072  ２．作用： 　提高Trino用户进程能够同时打开的文件描述符（File Descriptor）的数量上限。 ３．详细说明： 　trino：指定要限制的用户名或组名（通常前面会加 @ 表示组）。 　soft (软限制)：实际生效的限制值。普通用户可以在hard限制的范围内调整soft限制。   （例如使用 ulimit -n 命令）。 　hard(硬限制)：系统允许普通用户设置的soft最大值。只有root用户能提高hard值。 　nofile： 类型限制(Number of Open File Descriptors)。  　所有进程同时打开的文件、套接字(sockets)、管道(pipes)等的最大数量。 </vt:lpstr>
      <vt:lpstr>Java运行环境 ・64位版本的Java 11，最低要求版本为11.0.15。 ・11.0.2、Java 8等早期补丁版本不起作用 ・不支持较新(java12以上)的主要版本，可能能执行，但未经测试。 ・建议使用Azul Zulu作为Trino的JDK ，因为Trino是针对该发行版进行测试的。  </vt:lpstr>
      <vt:lpstr>１．下载trino-server-389.tar.gz，解压出一个目录trino-server-389。 ２．指定一个data目录，在安装以外的地方 ３．配置： ・创建trino-server-389/etc目录 ・Node properties：创建文件etc/node.properties ・JVM config：etc/jvm.config ・Config properties：etc/config.properties ・Log：etc/log.properties ・Catalog properties：etc/catalog目录下创建catalog  例子：etc/catalog/iceberg_hadoop.properties   # Iceberg Catalog 基础配置   connector.name=iceberg   iceberg.catalog.type=Hadoop   # 使用 HA 的 nameservice   iceberg.catalog.warehouse=hdfs://my_nameservice/iceberg/warehouse   # HDFS 高可用核心配置、底层复用了hive的客户端，所以用hive.开头   hive.hdfs.namenode.uri=hdfs://my_nameservice</vt:lpstr>
      <vt:lpstr>PowerPoint 演示文稿</vt:lpstr>
      <vt:lpstr>https://blog.csdn.net/cnzzs/article/details/144336354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 孙</dc:creator>
  <cp:lastModifiedBy>龙 孙</cp:lastModifiedBy>
  <cp:revision>58</cp:revision>
  <dcterms:created xsi:type="dcterms:W3CDTF">2025-06-11T13:46:14Z</dcterms:created>
  <dcterms:modified xsi:type="dcterms:W3CDTF">2025-06-12T15:09:47Z</dcterms:modified>
</cp:coreProperties>
</file>