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24" r:id="rId5"/>
    <p:sldId id="334" r:id="rId6"/>
    <p:sldId id="333" r:id="rId7"/>
    <p:sldId id="327" r:id="rId8"/>
    <p:sldId id="331" r:id="rId9"/>
    <p:sldId id="33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第二篇</a:t>
            </a:r>
            <a:r>
              <a:rPr lang="en-US" altLang="zh-CN" sz="3600" smtClean="0"/>
              <a:t>:</a:t>
            </a:r>
            <a:r>
              <a:rPr lang="zh-CN" altLang="en-US" sz="3600" smtClean="0"/>
              <a:t>数据库和</a:t>
            </a:r>
            <a:r>
              <a:rPr lang="en-US" altLang="zh-CN" sz="3600" smtClean="0"/>
              <a:t>ORM</a:t>
            </a:r>
          </a:p>
          <a:p>
            <a:pPr marL="0" indent="0">
              <a:buNone/>
            </a:pPr>
            <a:r>
              <a:rPr lang="en-US" altLang="zh-CN" sz="3600" smtClean="0"/>
              <a:t>    </a:t>
            </a:r>
            <a:r>
              <a:rPr lang="zh-CN" altLang="en-US" sz="3600" smtClean="0"/>
              <a:t>到底要不要用</a:t>
            </a:r>
            <a:r>
              <a:rPr lang="en-US" altLang="zh-CN" sz="3600" smtClean="0"/>
              <a:t>ORM</a:t>
            </a:r>
            <a:r>
              <a:rPr lang="zh-CN" altLang="en-US" sz="3600" smtClean="0"/>
              <a:t>？、</a:t>
            </a:r>
            <a:r>
              <a:rPr lang="en-US" altLang="zh-CN" sz="3600" smtClean="0"/>
              <a:t>Gorm</a:t>
            </a:r>
            <a:r>
              <a:rPr lang="zh-CN" altLang="en-US" sz="3600" smtClean="0"/>
              <a:t>入手、执行原始</a:t>
            </a:r>
            <a:r>
              <a:rPr lang="en-US" altLang="zh-CN" sz="3600" smtClean="0"/>
              <a:t>SQL</a:t>
            </a:r>
            <a:endParaRPr lang="en-US" altLang="zh-CN" sz="3600"/>
          </a:p>
          <a:p>
            <a:pPr marL="0" indent="0">
              <a:buNone/>
            </a:pP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要不要用</a:t>
            </a:r>
            <a:r>
              <a:rPr lang="en-US" altLang="zh-CN" smtClean="0"/>
              <a:t>,</a:t>
            </a:r>
            <a:r>
              <a:rPr lang="zh-CN" altLang="en-US" smtClean="0"/>
              <a:t>场景一：</a:t>
            </a:r>
            <a:endParaRPr lang="en-US"/>
          </a:p>
        </p:txBody>
      </p:sp>
      <p:sp>
        <p:nvSpPr>
          <p:cNvPr id="3" name="圆角矩形 2"/>
          <p:cNvSpPr/>
          <p:nvPr/>
        </p:nvSpPr>
        <p:spPr>
          <a:xfrm>
            <a:off x="6192982" y="1329661"/>
            <a:ext cx="4364182" cy="409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Topic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algn="ctr"/>
            <a:r>
              <a:rPr lang="zh-CN" altLang="en-US" smtClean="0"/>
              <a:t>（负责帖子增删改、权限等，业务比较复杂。压力不大）</a:t>
            </a:r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79664" y="2296391"/>
            <a:ext cx="1517072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调用端</a:t>
            </a:r>
            <a:endParaRPr lang="en-US"/>
          </a:p>
        </p:txBody>
      </p:sp>
      <p:cxnSp>
        <p:nvCxnSpPr>
          <p:cNvPr id="13" name="直接箭头连接符 12"/>
          <p:cNvCxnSpPr>
            <a:stCxn id="11" idx="6"/>
          </p:cNvCxnSpPr>
          <p:nvPr/>
        </p:nvCxnSpPr>
        <p:spPr>
          <a:xfrm>
            <a:off x="1596736" y="2857500"/>
            <a:ext cx="4596246" cy="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要不要用</a:t>
            </a:r>
            <a:r>
              <a:rPr lang="en-US" altLang="zh-CN" smtClean="0"/>
              <a:t>,</a:t>
            </a:r>
            <a:r>
              <a:rPr lang="zh-CN" altLang="en-US" smtClean="0"/>
              <a:t>场景二</a:t>
            </a:r>
            <a:endParaRPr lang="en-US"/>
          </a:p>
        </p:txBody>
      </p:sp>
      <p:sp>
        <p:nvSpPr>
          <p:cNvPr id="3" name="圆角矩形 2"/>
          <p:cNvSpPr/>
          <p:nvPr/>
        </p:nvSpPr>
        <p:spPr>
          <a:xfrm>
            <a:off x="7793182" y="1288473"/>
            <a:ext cx="1506682" cy="144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Topic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algn="ctr"/>
            <a:r>
              <a:rPr lang="zh-CN" altLang="en-US" smtClean="0"/>
              <a:t>（仅仅负责展现，</a:t>
            </a:r>
            <a:r>
              <a:rPr lang="zh-CN" altLang="en-US" smtClean="0">
                <a:solidFill>
                  <a:srgbClr val="FF0000"/>
                </a:solidFill>
              </a:rPr>
              <a:t>压力较大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7793182" y="3676857"/>
            <a:ext cx="1506682" cy="144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Topic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algn="ctr"/>
            <a:r>
              <a:rPr lang="zh-CN" altLang="en-US" smtClean="0"/>
              <a:t>（仅仅负责展现，</a:t>
            </a:r>
            <a:r>
              <a:rPr lang="zh-CN" altLang="en-US" smtClean="0">
                <a:solidFill>
                  <a:srgbClr val="FF0000"/>
                </a:solidFill>
              </a:rPr>
              <a:t>压力较大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727864" y="2431473"/>
            <a:ext cx="1236518" cy="8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负载均衡</a:t>
            </a:r>
            <a:endParaRPr lang="en-US"/>
          </a:p>
        </p:txBody>
      </p:sp>
      <p:cxnSp>
        <p:nvCxnSpPr>
          <p:cNvPr id="8" name="肘形连接符 7"/>
          <p:cNvCxnSpPr>
            <a:stCxn id="6" idx="3"/>
            <a:endCxn id="3" idx="1"/>
          </p:cNvCxnSpPr>
          <p:nvPr/>
        </p:nvCxnSpPr>
        <p:spPr>
          <a:xfrm flipV="1">
            <a:off x="5964382" y="2010641"/>
            <a:ext cx="1828800" cy="846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>
            <a:off x="5964382" y="2857500"/>
            <a:ext cx="1828800" cy="154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9664" y="2296391"/>
            <a:ext cx="1517072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调用端</a:t>
            </a:r>
            <a:endParaRPr lang="en-US"/>
          </a:p>
        </p:txBody>
      </p:sp>
      <p:cxnSp>
        <p:nvCxnSpPr>
          <p:cNvPr id="13" name="直接箭头连接符 12"/>
          <p:cNvCxnSpPr>
            <a:stCxn id="11" idx="6"/>
          </p:cNvCxnSpPr>
          <p:nvPr/>
        </p:nvCxnSpPr>
        <p:spPr>
          <a:xfrm>
            <a:off x="1596736" y="2857500"/>
            <a:ext cx="296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11927" y="2296391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获取帖子</a:t>
            </a:r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4118264" y="5322342"/>
            <a:ext cx="1506682" cy="144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Topic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algn="ctr"/>
            <a:r>
              <a:rPr lang="zh-CN" altLang="en-US" smtClean="0"/>
              <a:t>（增删改、权限等）</a:t>
            </a:r>
            <a:endParaRPr lang="en-US" altLang="zh-CN" smtClean="0"/>
          </a:p>
          <a:p>
            <a:pPr algn="ctr"/>
            <a:r>
              <a:rPr lang="zh-CN" alt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压力不大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236518" y="3418609"/>
            <a:ext cx="2815937" cy="23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646958" y="4417437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操作帖子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在基础课中我们学习简单手工代码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71599"/>
            <a:ext cx="9798628" cy="5078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驱动：</a:t>
            </a:r>
            <a:r>
              <a:rPr lang="en-US" smtClean="0"/>
              <a:t>https</a:t>
            </a:r>
            <a:r>
              <a:rPr lang="en-US"/>
              <a:t>://github.com/go-sql-driver/mysql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今天我们介绍和引入</a:t>
            </a:r>
            <a:r>
              <a:rPr lang="en-US" altLang="zh-CN" smtClean="0"/>
              <a:t>Gorm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github</a:t>
            </a:r>
            <a:r>
              <a:rPr lang="zh-CN" altLang="en-US" smtClean="0"/>
              <a:t>地址</a:t>
            </a:r>
            <a:r>
              <a:rPr lang="en-US" altLang="zh-CN" smtClean="0"/>
              <a:t>:</a:t>
            </a:r>
            <a:r>
              <a:rPr lang="en-US" smtClean="0"/>
              <a:t>  </a:t>
            </a:r>
          </a:p>
          <a:p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/>
              <a:t> </a:t>
            </a:r>
            <a:r>
              <a:rPr lang="en-US"/>
              <a:t>http://</a:t>
            </a:r>
            <a:r>
              <a:rPr lang="en-US"/>
              <a:t>gorm.io</a:t>
            </a:r>
            <a:r>
              <a:rPr lang="en-US" smtClean="0"/>
              <a:t>/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安装</a:t>
            </a:r>
            <a:endParaRPr lang="en-US" altLang="zh-CN" smtClean="0"/>
          </a:p>
          <a:p>
            <a:r>
              <a:rPr lang="zh-CN" altLang="en-US" smtClean="0"/>
              <a:t>在项目目录下执行</a:t>
            </a:r>
            <a:endParaRPr lang="en-US" altLang="zh-CN" smtClean="0"/>
          </a:p>
          <a:p>
            <a:r>
              <a:rPr lang="en-US" smtClean="0"/>
              <a:t> #go </a:t>
            </a:r>
            <a:r>
              <a:rPr lang="en-US"/>
              <a:t>get -</a:t>
            </a:r>
            <a:r>
              <a:rPr lang="en-US"/>
              <a:t>u </a:t>
            </a:r>
            <a:r>
              <a:rPr lang="en-US"/>
              <a:t>github.com/go-sql-driver/mysql</a:t>
            </a:r>
          </a:p>
          <a:p>
            <a:r>
              <a:rPr lang="en-US" smtClean="0"/>
              <a:t>  #go </a:t>
            </a:r>
            <a:r>
              <a:rPr lang="en-US"/>
              <a:t>get -</a:t>
            </a:r>
            <a:r>
              <a:rPr lang="en-US"/>
              <a:t>u 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、接下来请自行安装和运行</a:t>
            </a:r>
            <a:r>
              <a:rPr lang="en-US" altLang="zh-CN" smtClean="0"/>
              <a:t>mysql</a:t>
            </a:r>
            <a:r>
              <a:rPr lang="zh-CN" altLang="en-US" smtClean="0"/>
              <a:t>服务（这里略）</a:t>
            </a:r>
            <a:endParaRPr lang="en-US" altLang="zh-CN" smtClean="0"/>
          </a:p>
          <a:p>
            <a:r>
              <a:rPr lang="en-US" smtClean="0"/>
              <a:t>2</a:t>
            </a:r>
            <a:r>
              <a:rPr lang="zh-CN" altLang="en-US" smtClean="0"/>
              <a:t>、课程中使用</a:t>
            </a:r>
            <a:r>
              <a:rPr lang="en-US" altLang="zh-CN" smtClean="0"/>
              <a:t>navicat</a:t>
            </a:r>
            <a:r>
              <a:rPr lang="zh-CN" altLang="en-US" smtClean="0"/>
              <a:t>作为客户端演示工具（请自行安装）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测试连接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文档地址：</a:t>
            </a:r>
            <a:r>
              <a:rPr lang="en-US" sz="2400" smtClean="0"/>
              <a:t>http</a:t>
            </a:r>
            <a:r>
              <a:rPr lang="en-US" sz="2400"/>
              <a:t>://</a:t>
            </a:r>
            <a:r>
              <a:rPr lang="en-US" sz="2400" smtClean="0"/>
              <a:t>gorm.io/docs/connecting_to_the_database.html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参数文档：</a:t>
            </a:r>
            <a:r>
              <a:rPr lang="en-US" altLang="zh-CN" sz="2400"/>
              <a:t>https://github.com/go-sql-driver/mysql#parameters</a:t>
            </a:r>
            <a:endParaRPr lang="en-US" sz="2400"/>
          </a:p>
          <a:p>
            <a:r>
              <a:rPr lang="en-US" sz="2400"/>
              <a:t>db, err := gorm.Open("mysql", "root:123123@/test?charset=utf8&amp;parseTime=True&amp;loc=Local")</a:t>
            </a:r>
          </a:p>
          <a:p>
            <a:r>
              <a:rPr lang="en-US" sz="2400"/>
              <a:t>	defer db.Close()</a:t>
            </a:r>
            <a:endParaRPr 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9" y="3432502"/>
            <a:ext cx="7917866" cy="18594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9" y="5252338"/>
            <a:ext cx="7940728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创建一张表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7" y="2195902"/>
            <a:ext cx="8520955" cy="1326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3618" y="1454727"/>
            <a:ext cx="580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表名：</a:t>
            </a:r>
            <a:r>
              <a:rPr lang="en-US" altLang="zh-CN" smtClean="0"/>
              <a:t>topics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93618" y="4021154"/>
            <a:ext cx="580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然后随便 插入点数据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执行原始查询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60016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import </a:t>
            </a:r>
            <a:r>
              <a:rPr lang="en-US" altLang="zh-CN" sz="2400" smtClean="0"/>
              <a:t>(</a:t>
            </a:r>
            <a:endParaRPr lang="en-US" altLang="zh-CN" sz="2400"/>
          </a:p>
          <a:p>
            <a:r>
              <a:rPr lang="en-US" altLang="zh-CN" sz="2400"/>
              <a:t>	"github.com/jinzhu/gorm"</a:t>
            </a:r>
          </a:p>
          <a:p>
            <a:r>
              <a:rPr lang="en-US" altLang="zh-CN" sz="2400"/>
              <a:t>	_ "github.com/jinzhu/gorm/dialects/mysql"</a:t>
            </a:r>
          </a:p>
          <a:p>
            <a:r>
              <a:rPr lang="en-US" altLang="zh-CN" sz="2400"/>
              <a:t>)</a:t>
            </a:r>
          </a:p>
          <a:p>
            <a:r>
              <a:rPr lang="en-US" altLang="zh-CN" sz="2400" smtClean="0"/>
              <a:t>.....</a:t>
            </a:r>
            <a:endParaRPr lang="en-US" altLang="zh-CN" sz="2400"/>
          </a:p>
          <a:p>
            <a:endParaRPr lang="en-US" altLang="zh-CN" sz="2400" smtClean="0"/>
          </a:p>
          <a:p>
            <a:r>
              <a:rPr lang="en-US" altLang="zh-CN" sz="2400" smtClean="0"/>
              <a:t>db</a:t>
            </a:r>
            <a:r>
              <a:rPr lang="en-US" altLang="zh-CN" sz="2400"/>
              <a:t>, _ := gorm.Open("mysql", "root:123123@/gin?charset=utf8&amp;parseTime=True&amp;loc=Local")</a:t>
            </a:r>
          </a:p>
          <a:p>
            <a:r>
              <a:rPr lang="en-US" altLang="zh-CN" sz="2400"/>
              <a:t>	rows,_:=db.Raw("select topic_id,topic_title from topics").Rows()</a:t>
            </a:r>
          </a:p>
          <a:p>
            <a:r>
              <a:rPr lang="en-US" altLang="zh-CN" sz="2400"/>
              <a:t>	for rows.Next(){</a:t>
            </a:r>
          </a:p>
          <a:p>
            <a:r>
              <a:rPr lang="en-US" altLang="zh-CN" sz="2400"/>
              <a:t>		var t_id int</a:t>
            </a:r>
          </a:p>
          <a:p>
            <a:r>
              <a:rPr lang="en-US" altLang="zh-CN" sz="2400"/>
              <a:t>		var t_title string</a:t>
            </a:r>
          </a:p>
          <a:p>
            <a:r>
              <a:rPr lang="en-US" altLang="zh-CN" sz="2400"/>
              <a:t>		rows.Scan(&amp;t_id,&amp;t_title)</a:t>
            </a:r>
          </a:p>
          <a:p>
            <a:r>
              <a:rPr lang="en-US" altLang="zh-CN" sz="2400"/>
              <a:t>		fmt.Println(t_id,t_title)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	defer db.Close()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16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258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要不要用,场景一：</vt:lpstr>
      <vt:lpstr>要不要用,场景二</vt:lpstr>
      <vt:lpstr>在基础课中我们学习简单手工代码</vt:lpstr>
      <vt:lpstr>测试连接</vt:lpstr>
      <vt:lpstr>创建一张表</vt:lpstr>
      <vt:lpstr>执行原始查询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1160</cp:revision>
  <dcterms:created xsi:type="dcterms:W3CDTF">2016-05-22T15:40:23Z</dcterms:created>
  <dcterms:modified xsi:type="dcterms:W3CDTF">2019-02-21T09:23:16Z</dcterms:modified>
</cp:coreProperties>
</file>