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05" r:id="rId3"/>
    <p:sldId id="328" r:id="rId4"/>
    <p:sldId id="340" r:id="rId5"/>
    <p:sldId id="341" r:id="rId6"/>
    <p:sldId id="346" r:id="rId7"/>
    <p:sldId id="347" r:id="rId8"/>
    <p:sldId id="342" r:id="rId9"/>
    <p:sldId id="344" r:id="rId10"/>
    <p:sldId id="34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etcd-io/etcd/releas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复习</a:t>
            </a:r>
            <a:r>
              <a:rPr lang="zh-CN" altLang="en-US" dirty="0" smtClean="0">
                <a:solidFill>
                  <a:schemeClr val="bg1"/>
                </a:solidFill>
              </a:rPr>
              <a:t>课：运行第一个服务（</a:t>
            </a:r>
            <a:r>
              <a:rPr lang="en-US" altLang="zh-CN" dirty="0" err="1" smtClean="0">
                <a:solidFill>
                  <a:schemeClr val="bg1"/>
                </a:solidFill>
              </a:rPr>
              <a:t>grpc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36" y="0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etcd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36" y="1101436"/>
            <a:ext cx="11529784" cy="5576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github.com/etcd-io/etcd/releases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大家请下载对应的版本 （科学上网 更快一些）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36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功能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36" y="1101436"/>
            <a:ext cx="11529784" cy="5576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go get github.com/micro/go-micro/v2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目前是 </a:t>
            </a:r>
            <a:r>
              <a:rPr lang="en-US" altLang="zh-CN" dirty="0" smtClean="0">
                <a:solidFill>
                  <a:schemeClr val="bg1"/>
                </a:solidFill>
              </a:rPr>
              <a:t>2.4 </a:t>
            </a:r>
            <a:r>
              <a:rPr lang="zh-CN" altLang="en-US" dirty="0" smtClean="0">
                <a:solidFill>
                  <a:schemeClr val="bg1"/>
                </a:solidFill>
              </a:rPr>
              <a:t>版本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安装工具</a:t>
            </a:r>
            <a:r>
              <a:rPr lang="en-US" altLang="zh-CN" dirty="0" err="1" smtClean="0">
                <a:solidFill>
                  <a:schemeClr val="bg1"/>
                </a:solidFill>
              </a:rPr>
              <a:t>protobuf</a:t>
            </a:r>
            <a:r>
              <a:rPr lang="zh-CN" altLang="en-US" dirty="0" smtClean="0">
                <a:solidFill>
                  <a:schemeClr val="bg1"/>
                </a:solidFill>
              </a:rPr>
              <a:t>相关工具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go </a:t>
            </a:r>
            <a:r>
              <a:rPr lang="en-US" altLang="zh-CN" dirty="0">
                <a:solidFill>
                  <a:schemeClr val="bg1"/>
                </a:solidFill>
              </a:rPr>
              <a:t>get -u </a:t>
            </a:r>
            <a:r>
              <a:rPr lang="en-US" altLang="zh-CN" dirty="0" smtClean="0">
                <a:solidFill>
                  <a:schemeClr val="bg1"/>
                </a:solidFill>
              </a:rPr>
              <a:t>github.com/</a:t>
            </a:r>
            <a:r>
              <a:rPr lang="en-US" altLang="zh-CN" dirty="0" err="1" smtClean="0">
                <a:solidFill>
                  <a:schemeClr val="bg1"/>
                </a:solidFill>
              </a:rPr>
              <a:t>golang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protobuf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protoc</a:t>
            </a:r>
            <a:r>
              <a:rPr lang="en-US" altLang="zh-CN" dirty="0" smtClean="0">
                <a:solidFill>
                  <a:schemeClr val="bg1"/>
                </a:solidFill>
              </a:rPr>
              <a:t>-gen-go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go-micro</a:t>
            </a:r>
            <a:r>
              <a:rPr lang="zh-CN" altLang="en-US" dirty="0" smtClean="0">
                <a:solidFill>
                  <a:schemeClr val="bg1"/>
                </a:solidFill>
              </a:rPr>
              <a:t>自己的生成工具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go </a:t>
            </a:r>
            <a:r>
              <a:rPr lang="en-US" altLang="zh-CN" dirty="0">
                <a:solidFill>
                  <a:schemeClr val="bg1"/>
                </a:solidFill>
              </a:rPr>
              <a:t>get github.com/micro/</a:t>
            </a:r>
            <a:r>
              <a:rPr lang="en-US" altLang="zh-CN" dirty="0" err="1">
                <a:solidFill>
                  <a:schemeClr val="bg1"/>
                </a:solidFill>
              </a:rPr>
              <a:t>protoc</a:t>
            </a:r>
            <a:r>
              <a:rPr lang="en-US" altLang="zh-CN" dirty="0">
                <a:solidFill>
                  <a:schemeClr val="bg1"/>
                </a:solidFill>
              </a:rPr>
              <a:t>-gen-micro/v2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proto</a:t>
            </a:r>
            <a:r>
              <a:rPr lang="zh-CN" altLang="en-US" dirty="0" smtClean="0">
                <a:solidFill>
                  <a:schemeClr val="bg1"/>
                </a:solidFill>
              </a:rPr>
              <a:t>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syntax = "proto3";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package  Users;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service </a:t>
            </a:r>
            <a:r>
              <a:rPr lang="en-US" altLang="zh-CN" dirty="0" err="1">
                <a:solidFill>
                  <a:schemeClr val="bg1"/>
                </a:solidFill>
              </a:rPr>
              <a:t>UserService</a:t>
            </a:r>
            <a:r>
              <a:rPr lang="en-US" altLang="zh-CN" dirty="0">
                <a:solidFill>
                  <a:schemeClr val="bg1"/>
                </a:solidFill>
              </a:rPr>
              <a:t> {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rpc</a:t>
            </a:r>
            <a:r>
              <a:rPr lang="en-US" altLang="zh-CN" dirty="0">
                <a:solidFill>
                  <a:schemeClr val="bg1"/>
                </a:solidFill>
              </a:rPr>
              <a:t> Test(</a:t>
            </a:r>
            <a:r>
              <a:rPr lang="en-US" altLang="zh-CN" dirty="0" err="1">
                <a:solidFill>
                  <a:schemeClr val="bg1"/>
                </a:solidFill>
              </a:rPr>
              <a:t>UserRequest</a:t>
            </a:r>
            <a:r>
              <a:rPr lang="en-US" altLang="zh-CN" dirty="0">
                <a:solidFill>
                  <a:schemeClr val="bg1"/>
                </a:solidFill>
              </a:rPr>
              <a:t>) returns (</a:t>
            </a:r>
            <a:r>
              <a:rPr lang="en-US" altLang="zh-CN" dirty="0" err="1">
                <a:solidFill>
                  <a:schemeClr val="bg1"/>
                </a:solidFill>
              </a:rPr>
              <a:t>UserResponse</a:t>
            </a:r>
            <a:r>
              <a:rPr lang="en-US" altLang="zh-CN" dirty="0">
                <a:solidFill>
                  <a:schemeClr val="bg1"/>
                </a:solidFill>
              </a:rPr>
              <a:t>) {}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message </a:t>
            </a:r>
            <a:r>
              <a:rPr lang="en-US" altLang="zh-CN" dirty="0" err="1">
                <a:solidFill>
                  <a:schemeClr val="bg1"/>
                </a:solidFill>
              </a:rPr>
              <a:t>UserRequest</a:t>
            </a:r>
            <a:r>
              <a:rPr lang="en-US" altLang="zh-CN" dirty="0">
                <a:solidFill>
                  <a:schemeClr val="bg1"/>
                </a:solidFill>
              </a:rPr>
              <a:t> {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string id = 1;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message </a:t>
            </a:r>
            <a:r>
              <a:rPr lang="en-US" altLang="zh-CN" dirty="0" err="1">
                <a:solidFill>
                  <a:schemeClr val="bg1"/>
                </a:solidFill>
              </a:rPr>
              <a:t>UserResponse</a:t>
            </a:r>
            <a:r>
              <a:rPr lang="en-US" altLang="zh-CN" dirty="0">
                <a:solidFill>
                  <a:schemeClr val="bg1"/>
                </a:solidFill>
              </a:rPr>
              <a:t> {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string ret = 2;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代码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type </a:t>
            </a:r>
            <a:r>
              <a:rPr lang="en-US" altLang="zh-CN" dirty="0" err="1">
                <a:solidFill>
                  <a:schemeClr val="bg1"/>
                </a:solidFill>
              </a:rPr>
              <a:t>UserService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struct</a:t>
            </a:r>
            <a:r>
              <a:rPr lang="en-US" altLang="zh-CN" dirty="0">
                <a:solidFill>
                  <a:schemeClr val="bg1"/>
                </a:solidFill>
              </a:rPr>
              <a:t>{}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(g *</a:t>
            </a:r>
            <a:r>
              <a:rPr lang="en-US" altLang="zh-CN" dirty="0" err="1">
                <a:solidFill>
                  <a:schemeClr val="bg1"/>
                </a:solidFill>
              </a:rPr>
              <a:t>UserService</a:t>
            </a:r>
            <a:r>
              <a:rPr lang="en-US" altLang="zh-CN" dirty="0">
                <a:solidFill>
                  <a:schemeClr val="bg1"/>
                </a:solidFill>
              </a:rPr>
              <a:t>) Test(</a:t>
            </a:r>
            <a:r>
              <a:rPr lang="en-US" altLang="zh-CN" dirty="0" err="1">
                <a:solidFill>
                  <a:schemeClr val="bg1"/>
                </a:solidFill>
              </a:rPr>
              <a:t>ctx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context.Context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req</a:t>
            </a:r>
            <a:r>
              <a:rPr lang="en-US" altLang="zh-CN" dirty="0">
                <a:solidFill>
                  <a:schemeClr val="bg1"/>
                </a:solidFill>
              </a:rPr>
              <a:t> *</a:t>
            </a:r>
            <a:r>
              <a:rPr lang="en-US" altLang="zh-CN" dirty="0" err="1">
                <a:solidFill>
                  <a:schemeClr val="bg1"/>
                </a:solidFill>
              </a:rPr>
              <a:t>Users.UserRequest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rsp</a:t>
            </a:r>
            <a:r>
              <a:rPr lang="en-US" altLang="zh-CN" dirty="0">
                <a:solidFill>
                  <a:schemeClr val="bg1"/>
                </a:solidFill>
              </a:rPr>
              <a:t> *</a:t>
            </a:r>
            <a:r>
              <a:rPr lang="en-US" altLang="zh-CN" dirty="0" err="1">
                <a:solidFill>
                  <a:schemeClr val="bg1"/>
                </a:solidFill>
              </a:rPr>
              <a:t>Users.UserResponse</a:t>
            </a:r>
            <a:r>
              <a:rPr lang="en-US" altLang="zh-CN" dirty="0">
                <a:solidFill>
                  <a:schemeClr val="bg1"/>
                </a:solidFill>
              </a:rPr>
              <a:t>) error {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rsp.Ret</a:t>
            </a:r>
            <a:r>
              <a:rPr lang="en-US" altLang="zh-CN" dirty="0">
                <a:solidFill>
                  <a:schemeClr val="bg1"/>
                </a:solidFill>
              </a:rPr>
              <a:t>="users"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return nil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生成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135" y="1729946"/>
            <a:ext cx="11106665" cy="4447017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protoc</a:t>
            </a:r>
            <a:r>
              <a:rPr lang="en-US" altLang="zh-CN" dirty="0">
                <a:solidFill>
                  <a:schemeClr val="bg1"/>
                </a:solidFill>
              </a:rPr>
              <a:t> --</a:t>
            </a:r>
            <a:r>
              <a:rPr lang="en-US" altLang="zh-CN" dirty="0" err="1" smtClean="0">
                <a:solidFill>
                  <a:schemeClr val="bg1"/>
                </a:solidFill>
              </a:rPr>
              <a:t>proto_path</a:t>
            </a:r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en-US" altLang="zh-CN" dirty="0" err="1" smtClean="0">
                <a:solidFill>
                  <a:schemeClr val="bg1"/>
                </a:solidFill>
              </a:rPr>
              <a:t>src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protos</a:t>
            </a: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en-US" altLang="zh-CN" dirty="0">
                <a:solidFill>
                  <a:schemeClr val="bg1"/>
                </a:solidFill>
              </a:rPr>
              <a:t>--</a:t>
            </a:r>
            <a:r>
              <a:rPr lang="en-US" altLang="zh-CN" dirty="0" err="1" smtClean="0">
                <a:solidFill>
                  <a:schemeClr val="bg1"/>
                </a:solidFill>
              </a:rPr>
              <a:t>micro_out</a:t>
            </a:r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en-US" altLang="zh-CN" dirty="0" err="1" smtClean="0">
                <a:solidFill>
                  <a:schemeClr val="bg1"/>
                </a:solidFill>
              </a:rPr>
              <a:t>src</a:t>
            </a:r>
            <a:r>
              <a:rPr lang="en-US" altLang="zh-CN" dirty="0" smtClean="0">
                <a:solidFill>
                  <a:schemeClr val="bg1"/>
                </a:solidFill>
              </a:rPr>
              <a:t>/Users </a:t>
            </a:r>
            <a:r>
              <a:rPr lang="en-US" altLang="zh-CN" dirty="0">
                <a:solidFill>
                  <a:schemeClr val="bg1"/>
                </a:solidFill>
              </a:rPr>
              <a:t>--</a:t>
            </a:r>
            <a:r>
              <a:rPr lang="en-US" altLang="zh-CN" dirty="0" err="1" smtClean="0">
                <a:solidFill>
                  <a:schemeClr val="bg1"/>
                </a:solidFill>
              </a:rPr>
              <a:t>go_out</a:t>
            </a:r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en-US" altLang="zh-CN" dirty="0" err="1" smtClean="0">
                <a:solidFill>
                  <a:schemeClr val="bg1"/>
                </a:solidFill>
              </a:rPr>
              <a:t>src</a:t>
            </a:r>
            <a:r>
              <a:rPr lang="en-US" altLang="zh-CN" dirty="0" smtClean="0">
                <a:solidFill>
                  <a:schemeClr val="bg1"/>
                </a:solidFill>
              </a:rPr>
              <a:t>/Users   </a:t>
            </a:r>
            <a:r>
              <a:rPr lang="en-US" altLang="zh-CN" dirty="0" err="1" smtClean="0">
                <a:solidFill>
                  <a:schemeClr val="bg1"/>
                </a:solidFill>
              </a:rPr>
              <a:t>Users.proto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运行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135" y="1729946"/>
            <a:ext cx="11106665" cy="44470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service := </a:t>
            </a:r>
            <a:r>
              <a:rPr lang="en-US" altLang="zh-CN" dirty="0" err="1">
                <a:solidFill>
                  <a:schemeClr val="bg1"/>
                </a:solidFill>
              </a:rPr>
              <a:t>micro.NewService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micro.Name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en-US" altLang="zh-CN" dirty="0" err="1">
                <a:solidFill>
                  <a:schemeClr val="bg1"/>
                </a:solidFill>
              </a:rPr>
              <a:t>UserService</a:t>
            </a:r>
            <a:r>
              <a:rPr lang="en-US" altLang="zh-CN" dirty="0">
                <a:solidFill>
                  <a:schemeClr val="bg1"/>
                </a:solidFill>
              </a:rPr>
              <a:t>"),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)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service.Init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Users.RegisterUserServiceHandler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service.Server</a:t>
            </a:r>
            <a:r>
              <a:rPr lang="en-US" altLang="zh-CN" dirty="0">
                <a:solidFill>
                  <a:schemeClr val="bg1"/>
                </a:solidFill>
              </a:rPr>
              <a:t>(), new(</a:t>
            </a:r>
            <a:r>
              <a:rPr lang="en-US" altLang="zh-CN" dirty="0" err="1">
                <a:solidFill>
                  <a:schemeClr val="bg1"/>
                </a:solidFill>
              </a:rPr>
              <a:t>UserService</a:t>
            </a:r>
            <a:r>
              <a:rPr lang="en-US" altLang="zh-CN" dirty="0">
                <a:solidFill>
                  <a:schemeClr val="bg1"/>
                </a:solidFill>
              </a:rPr>
              <a:t>))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if err := </a:t>
            </a:r>
            <a:r>
              <a:rPr lang="en-US" altLang="zh-CN" dirty="0" err="1">
                <a:solidFill>
                  <a:schemeClr val="bg1"/>
                </a:solidFill>
              </a:rPr>
              <a:t>service.Run</a:t>
            </a:r>
            <a:r>
              <a:rPr lang="en-US" altLang="zh-CN" dirty="0">
                <a:solidFill>
                  <a:schemeClr val="bg1"/>
                </a:solidFill>
              </a:rPr>
              <a:t>(); err != nil {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fmt.Println</a:t>
            </a:r>
            <a:r>
              <a:rPr lang="en-US" altLang="zh-CN" dirty="0">
                <a:solidFill>
                  <a:schemeClr val="bg1"/>
                </a:solidFill>
              </a:rPr>
              <a:t>(err)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}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注意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7" y="2034231"/>
            <a:ext cx="11044531" cy="169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演示</Application>
  <PresentationFormat>自定义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复习课：运行第一个服务（grpc）</vt:lpstr>
      <vt:lpstr>etcd</vt:lpstr>
      <vt:lpstr>功能</vt:lpstr>
      <vt:lpstr>安装工具protobuf相关工具</vt:lpstr>
      <vt:lpstr>proto文件</vt:lpstr>
      <vt:lpstr>代码</vt:lpstr>
      <vt:lpstr>生成</vt:lpstr>
      <vt:lpstr>运行 </vt:lpstr>
      <vt:lpstr>注意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1529</cp:revision>
  <dcterms:created xsi:type="dcterms:W3CDTF">2016-05-22T15:40:00Z</dcterms:created>
  <dcterms:modified xsi:type="dcterms:W3CDTF">2020-05-23T05:33:30Z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