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21"/>
  </p:notesMasterIdLst>
  <p:sldIdLst>
    <p:sldId id="265" r:id="rId3"/>
    <p:sldId id="305" r:id="rId4"/>
    <p:sldId id="274" r:id="rId5"/>
    <p:sldId id="312" r:id="rId6"/>
    <p:sldId id="326" r:id="rId7"/>
    <p:sldId id="314" r:id="rId8"/>
    <p:sldId id="315" r:id="rId9"/>
    <p:sldId id="316" r:id="rId10"/>
    <p:sldId id="317" r:id="rId11"/>
    <p:sldId id="319" r:id="rId12"/>
    <p:sldId id="318" r:id="rId13"/>
    <p:sldId id="320" r:id="rId14"/>
    <p:sldId id="321" r:id="rId15"/>
    <p:sldId id="322" r:id="rId16"/>
    <p:sldId id="323" r:id="rId17"/>
    <p:sldId id="324" r:id="rId18"/>
    <p:sldId id="325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之消息队列篇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提高处理速度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9076" y="4512006"/>
            <a:ext cx="1797627" cy="122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商品服务</a:t>
            </a:r>
            <a:r>
              <a:rPr lang="en-US" altLang="zh-CN"/>
              <a:t>1</a:t>
            </a:r>
            <a:endParaRPr 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349168" y="1325563"/>
          <a:ext cx="4826004" cy="461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334"/>
                <a:gridCol w="804334"/>
                <a:gridCol w="804334"/>
                <a:gridCol w="804334"/>
                <a:gridCol w="804334"/>
                <a:gridCol w="804334"/>
              </a:tblGrid>
              <a:tr h="461673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6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5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4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11815"/>
              </p:ext>
            </p:extLst>
          </p:nvPr>
        </p:nvGraphicFramePr>
        <p:xfrm>
          <a:off x="9303176" y="1341871"/>
          <a:ext cx="911088" cy="43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088"/>
              </a:tblGrid>
              <a:tr h="430501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8917130" y="4595134"/>
            <a:ext cx="1797627" cy="122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</a:t>
            </a:r>
            <a:r>
              <a:rPr lang="zh-CN" altLang="en-US" smtClean="0"/>
              <a:t>服务</a:t>
            </a:r>
            <a:r>
              <a:rPr lang="en-US" altLang="zh-CN" smtClean="0"/>
              <a:t>2</a:t>
            </a:r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257800" y="5017698"/>
            <a:ext cx="1797627" cy="122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</a:t>
            </a:r>
            <a:r>
              <a:rPr lang="zh-CN" altLang="en-US" smtClean="0"/>
              <a:t>服务</a:t>
            </a:r>
            <a:r>
              <a:rPr lang="en-US" altLang="zh-CN" smtClean="0"/>
              <a:t>3</a:t>
            </a:r>
            <a:endParaRPr lang="en-US"/>
          </a:p>
        </p:txBody>
      </p:sp>
      <p:cxnSp>
        <p:nvCxnSpPr>
          <p:cNvPr id="7" name="直接箭头连接符 6"/>
          <p:cNvCxnSpPr>
            <a:endCxn id="9" idx="0"/>
          </p:cNvCxnSpPr>
          <p:nvPr/>
        </p:nvCxnSpPr>
        <p:spPr>
          <a:xfrm flipH="1">
            <a:off x="2867890" y="1870364"/>
            <a:ext cx="4042065" cy="264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317673" y="1850809"/>
            <a:ext cx="592282" cy="316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909955" y="1870364"/>
            <a:ext cx="3096490" cy="272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37934" y="3335482"/>
            <a:ext cx="32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同时取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2055" y="6109855"/>
            <a:ext cx="291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想象为</a:t>
            </a:r>
            <a:r>
              <a:rPr lang="en-US" altLang="zh-CN" smtClean="0">
                <a:solidFill>
                  <a:schemeClr val="bg1"/>
                </a:solidFill>
              </a:rPr>
              <a:t>N</a:t>
            </a:r>
            <a:r>
              <a:rPr lang="zh-CN" altLang="en-US" smtClean="0">
                <a:solidFill>
                  <a:schemeClr val="bg1"/>
                </a:solidFill>
              </a:rPr>
              <a:t>个死循环程序在同时 取消息队列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0326" y="2478687"/>
            <a:ext cx="1797627" cy="122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商品服务</a:t>
            </a:r>
            <a:r>
              <a:rPr lang="en-US" altLang="zh-CN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简单来说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、提高响应速度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、解耦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3</a:t>
            </a:r>
            <a:r>
              <a:rPr lang="zh-CN" altLang="en-US" smtClean="0">
                <a:solidFill>
                  <a:schemeClr val="bg1"/>
                </a:solidFill>
              </a:rPr>
              <a:t>、稳定性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故障处理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4</a:t>
            </a:r>
            <a:r>
              <a:rPr lang="zh-CN" altLang="en-US" smtClean="0">
                <a:solidFill>
                  <a:schemeClr val="bg1"/>
                </a:solidFill>
              </a:rPr>
              <a:t>、可扩展性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 smtClean="0">
                <a:solidFill>
                  <a:schemeClr val="bg1"/>
                </a:solidFill>
              </a:rPr>
              <a:t>、有序性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6</a:t>
            </a:r>
            <a:r>
              <a:rPr lang="zh-CN" altLang="en-US" smtClean="0">
                <a:solidFill>
                  <a:schemeClr val="bg1"/>
                </a:solidFill>
              </a:rPr>
              <a:t>、异步性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Redis</a:t>
            </a:r>
            <a:r>
              <a:rPr lang="zh-CN" altLang="en-US" smtClean="0">
                <a:solidFill>
                  <a:schemeClr val="bg1"/>
                </a:solidFill>
              </a:rPr>
              <a:t>里面实现消息队列方法</a:t>
            </a:r>
            <a:r>
              <a:rPr lang="en-US" altLang="zh-CN" smtClean="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716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redis</a:t>
            </a:r>
            <a:r>
              <a:rPr lang="zh-CN" altLang="en-US" smtClean="0">
                <a:solidFill>
                  <a:schemeClr val="bg1"/>
                </a:solidFill>
              </a:rPr>
              <a:t>里面有个 类型 ：</a:t>
            </a:r>
            <a:r>
              <a:rPr lang="en-US" altLang="zh-CN" smtClean="0">
                <a:solidFill>
                  <a:schemeClr val="bg1"/>
                </a:solidFill>
              </a:rPr>
              <a:t>list</a:t>
            </a:r>
            <a:r>
              <a:rPr lang="zh-CN" altLang="en-US" smtClean="0">
                <a:solidFill>
                  <a:schemeClr val="bg1"/>
                </a:solidFill>
              </a:rPr>
              <a:t>。 天然可以用来实现一定程度上的消息队列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但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不仅仅是消息队列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18885"/>
              </p:ext>
            </p:extLst>
          </p:nvPr>
        </p:nvGraphicFramePr>
        <p:xfrm>
          <a:off x="1709881" y="351482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44336" y="2847109"/>
            <a:ext cx="118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头部（左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  <a:r>
              <a:rPr lang="zh-CN" altLang="en-US" smtClean="0">
                <a:solidFill>
                  <a:schemeClr val="bg1"/>
                </a:solidFill>
              </a:rPr>
              <a:t>）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59981" y="2912752"/>
            <a:ext cx="118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尾部（右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  <a:r>
              <a:rPr lang="zh-CN" altLang="en-US" smtClean="0">
                <a:solidFill>
                  <a:schemeClr val="bg1"/>
                </a:solidFill>
              </a:rPr>
              <a:t>）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基本命令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716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redis</a:t>
            </a:r>
            <a:r>
              <a:rPr lang="zh-CN" altLang="en-US" smtClean="0">
                <a:solidFill>
                  <a:schemeClr val="bg1"/>
                </a:solidFill>
              </a:rPr>
              <a:t>里面有个 类型 ：</a:t>
            </a:r>
            <a:r>
              <a:rPr lang="en-US" altLang="zh-CN" smtClean="0">
                <a:solidFill>
                  <a:schemeClr val="bg1"/>
                </a:solidFill>
              </a:rPr>
              <a:t>list</a:t>
            </a:r>
            <a:r>
              <a:rPr lang="zh-CN" altLang="en-US" smtClean="0">
                <a:solidFill>
                  <a:schemeClr val="bg1"/>
                </a:solidFill>
              </a:rPr>
              <a:t>。 天然可以用来实现一定程度上的消息队列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#lpush orders  pn001   </a:t>
            </a:r>
            <a:r>
              <a:rPr lang="zh-CN" altLang="en-US" smtClean="0">
                <a:solidFill>
                  <a:schemeClr val="bg1"/>
                </a:solidFill>
              </a:rPr>
              <a:t>理解为 往</a:t>
            </a:r>
            <a:r>
              <a:rPr lang="en-US" altLang="zh-CN" smtClean="0">
                <a:solidFill>
                  <a:schemeClr val="bg1"/>
                </a:solidFill>
              </a:rPr>
              <a:t>orders</a:t>
            </a:r>
            <a:r>
              <a:rPr lang="zh-CN" altLang="en-US" smtClean="0">
                <a:solidFill>
                  <a:schemeClr val="bg1"/>
                </a:solidFill>
              </a:rPr>
              <a:t>里面插入一个订单号 </a:t>
            </a:r>
            <a:r>
              <a:rPr lang="en-US" altLang="zh-CN" smtClean="0">
                <a:solidFill>
                  <a:schemeClr val="bg1"/>
                </a:solidFill>
              </a:rPr>
              <a:t>pn001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#lpush orders pn002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 smtClean="0">
                <a:solidFill>
                  <a:schemeClr val="bg1"/>
                </a:solidFill>
              </a:rPr>
              <a:t>处理端就可以疯狗般取到这个 订单号，然后读取数据库 找到这个订单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号包含哪些商品，且哪些商品要减库存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05929"/>
              </p:ext>
            </p:extLst>
          </p:nvPr>
        </p:nvGraphicFramePr>
        <p:xfrm>
          <a:off x="961736" y="5133109"/>
          <a:ext cx="44727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355"/>
                <a:gridCol w="2236355"/>
              </a:tblGrid>
              <a:tr h="259233">
                <a:tc>
                  <a:txBody>
                    <a:bodyPr/>
                    <a:lstStyle/>
                    <a:p>
                      <a:r>
                        <a:rPr lang="en-US" smtClean="0"/>
                        <a:t>pn002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pn001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5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基本命令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195" y="1332201"/>
            <a:ext cx="10657609" cy="716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查看所有数据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lrange orders 0 -1   (-1 </a:t>
            </a:r>
            <a:r>
              <a:rPr lang="zh-CN" altLang="en-US" smtClean="0">
                <a:solidFill>
                  <a:schemeClr val="bg1"/>
                </a:solidFill>
              </a:rPr>
              <a:t>是最后一个 </a:t>
            </a:r>
            <a:r>
              <a:rPr lang="en-US" altLang="zh-CN" smtClean="0">
                <a:solidFill>
                  <a:schemeClr val="bg1"/>
                </a:solidFill>
              </a:rPr>
              <a:t>,-2 </a:t>
            </a:r>
            <a:r>
              <a:rPr lang="zh-CN" altLang="en-US" smtClean="0">
                <a:solidFill>
                  <a:schemeClr val="bg1"/>
                </a:solidFill>
              </a:rPr>
              <a:t>倒数第二个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结果就是</a:t>
            </a:r>
            <a:r>
              <a:rPr lang="en-US" altLang="zh-CN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pn002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pn001</a:t>
            </a: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注意顺序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基本命令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505209" cy="46135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有</a:t>
            </a:r>
            <a:r>
              <a:rPr lang="en-US" altLang="zh-CN" smtClean="0">
                <a:solidFill>
                  <a:schemeClr val="bg1"/>
                </a:solidFill>
              </a:rPr>
              <a:t>lpush  </a:t>
            </a:r>
            <a:r>
              <a:rPr lang="zh-CN" altLang="en-US" smtClean="0">
                <a:solidFill>
                  <a:schemeClr val="bg1"/>
                </a:solidFill>
              </a:rPr>
              <a:t>肯定有</a:t>
            </a:r>
            <a:r>
              <a:rPr lang="en-US" altLang="zh-CN" smtClean="0">
                <a:solidFill>
                  <a:schemeClr val="bg1"/>
                </a:solidFill>
              </a:rPr>
              <a:t>rpush (</a:t>
            </a:r>
            <a:r>
              <a:rPr lang="zh-CN" altLang="en-US" smtClean="0">
                <a:solidFill>
                  <a:schemeClr val="bg1"/>
                </a:solidFill>
              </a:rPr>
              <a:t>从尾部开始插入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b="1" smtClean="0">
                <a:solidFill>
                  <a:schemeClr val="bg1"/>
                </a:solidFill>
              </a:rPr>
              <a:t>rpush orders pn003</a:t>
            </a:r>
            <a:endParaRPr lang="en-US" altLang="zh-CN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lrange orders 0 -1    </a:t>
            </a: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mtClean="0">
                <a:solidFill>
                  <a:schemeClr val="bg1"/>
                </a:solidFill>
              </a:rPr>
              <a:t>结果就是</a:t>
            </a:r>
            <a:r>
              <a:rPr lang="en-US" altLang="zh-CN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pn002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pn001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pn003</a:t>
            </a: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注意顺序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59289"/>
              </p:ext>
            </p:extLst>
          </p:nvPr>
        </p:nvGraphicFramePr>
        <p:xfrm>
          <a:off x="3798454" y="5133109"/>
          <a:ext cx="44727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03"/>
                <a:gridCol w="1490903"/>
                <a:gridCol w="1490903"/>
              </a:tblGrid>
              <a:tr h="259233">
                <a:tc>
                  <a:txBody>
                    <a:bodyPr/>
                    <a:lstStyle/>
                    <a:p>
                      <a:r>
                        <a:rPr lang="en-US" smtClean="0"/>
                        <a:t>pn002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pn001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pn003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3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基本命令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505209" cy="46135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BRPOP  key timeout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弹出（移除）列表中的最后一个元素</a:t>
            </a:r>
            <a:r>
              <a:rPr lang="en-US" altLang="zh-CN" smtClean="0">
                <a:solidFill>
                  <a:schemeClr val="bg1"/>
                </a:solidFill>
              </a:rPr>
              <a:t>,</a:t>
            </a:r>
            <a:r>
              <a:rPr lang="zh-CN" altLang="en-US" smtClean="0">
                <a:solidFill>
                  <a:schemeClr val="bg1"/>
                </a:solidFill>
              </a:rPr>
              <a:t>没有则阻塞，直至</a:t>
            </a:r>
            <a:r>
              <a:rPr lang="en-US" altLang="zh-CN" smtClean="0">
                <a:solidFill>
                  <a:schemeClr val="bg1"/>
                </a:solidFill>
              </a:rPr>
              <a:t>timeout</a:t>
            </a: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同样，有</a:t>
            </a:r>
            <a:r>
              <a:rPr lang="en-US" altLang="zh-CN" smtClean="0">
                <a:solidFill>
                  <a:schemeClr val="bg1"/>
                </a:solidFill>
              </a:rPr>
              <a:t>BLPOP (</a:t>
            </a:r>
            <a:r>
              <a:rPr lang="zh-CN" altLang="en-US" smtClean="0">
                <a:solidFill>
                  <a:schemeClr val="bg1"/>
                </a:solidFill>
              </a:rPr>
              <a:t>请各位自行了解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mtClean="0">
                <a:solidFill>
                  <a:schemeClr val="bg1"/>
                </a:solidFill>
              </a:rPr>
              <a:t>返回值有两个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key</a:t>
            </a:r>
            <a:r>
              <a:rPr lang="zh-CN" altLang="en-US" smtClean="0">
                <a:solidFill>
                  <a:schemeClr val="bg1"/>
                </a:solidFill>
              </a:rPr>
              <a:t>本身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、弹出的值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6992"/>
              </p:ext>
            </p:extLst>
          </p:nvPr>
        </p:nvGraphicFramePr>
        <p:xfrm>
          <a:off x="1387764" y="4792902"/>
          <a:ext cx="12619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pn003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67170"/>
              </p:ext>
            </p:extLst>
          </p:nvPr>
        </p:nvGraphicFramePr>
        <p:xfrm>
          <a:off x="2849418" y="4810220"/>
          <a:ext cx="12619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pn002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2589"/>
              </p:ext>
            </p:extLst>
          </p:nvPr>
        </p:nvGraphicFramePr>
        <p:xfrm>
          <a:off x="4158672" y="4810220"/>
          <a:ext cx="12619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pn001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8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死</a:t>
            </a:r>
            <a:r>
              <a:rPr lang="zh-CN" altLang="en-US" smtClean="0">
                <a:solidFill>
                  <a:schemeClr val="bg1"/>
                </a:solidFill>
              </a:rPr>
              <a:t>循环程序怎么写？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505209" cy="4613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function start(redis $redis_client)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    while(true) 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        $res = $redis_client-&gt;brPop(["orders"],10);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        if($res &amp;&amp; $res[0])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        </a:t>
            </a:r>
            <a:r>
              <a:rPr lang="en-US" altLang="zh-CN" sz="1600" smtClean="0">
                <a:solidFill>
                  <a:schemeClr val="bg1"/>
                </a:solidFill>
              </a:rPr>
              <a:t>{</a:t>
            </a:r>
            <a:endParaRPr lang="en-US" altLang="zh-CN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            echo "order_no=".$res[1]." done".PHP_EOL;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            usleep(500*1000); //</a:t>
            </a:r>
            <a:r>
              <a:rPr lang="zh-CN" altLang="en-US" sz="1600">
                <a:solidFill>
                  <a:schemeClr val="bg1"/>
                </a:solidFill>
              </a:rPr>
              <a:t>休眠</a:t>
            </a:r>
            <a:r>
              <a:rPr lang="en-US" altLang="zh-CN" sz="1600">
                <a:solidFill>
                  <a:schemeClr val="bg1"/>
                </a:solidFill>
              </a:rPr>
              <a:t>500</a:t>
            </a:r>
            <a:r>
              <a:rPr lang="zh-CN" altLang="en-US" sz="1600">
                <a:solidFill>
                  <a:schemeClr val="bg1"/>
                </a:solidFill>
              </a:rPr>
              <a:t>毫秒</a:t>
            </a:r>
          </a:p>
          <a:p>
            <a:pPr marL="0" indent="0">
              <a:buNone/>
            </a:pPr>
            <a:r>
              <a:rPr lang="zh-CN" altLang="en-US" sz="1600">
                <a:solidFill>
                  <a:schemeClr val="bg1"/>
                </a:solidFill>
              </a:rPr>
              <a:t>            </a:t>
            </a:r>
            <a:r>
              <a:rPr lang="en-US" altLang="zh-CN" sz="1600">
                <a:solidFill>
                  <a:schemeClr val="bg1"/>
                </a:solidFill>
              </a:rPr>
              <a:t>echo "restart ".PHP_EOL;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        else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            continue;</a:t>
            </a:r>
          </a:p>
          <a:p>
            <a:pPr marL="0" indent="0">
              <a:buNone/>
            </a:pPr>
            <a:endParaRPr lang="en-US" altLang="zh-CN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endParaRPr lang="en-US" altLang="zh-CN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17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消息队列作用、</a:t>
            </a:r>
            <a:r>
              <a:rPr lang="en-US" altLang="zh-CN" smtClean="0">
                <a:solidFill>
                  <a:schemeClr val="bg1"/>
                </a:solidFill>
              </a:rPr>
              <a:t>list</a:t>
            </a:r>
            <a:r>
              <a:rPr lang="zh-CN" altLang="en-US" smtClean="0">
                <a:solidFill>
                  <a:schemeClr val="bg1"/>
                </a:solidFill>
              </a:rPr>
              <a:t>类型实现最简单的队列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本课程适合的同学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49" y="1928429"/>
            <a:ext cx="4598124" cy="38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本课程适合的同学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、对</a:t>
            </a:r>
            <a:r>
              <a:rPr lang="en-US" altLang="zh-CN" smtClean="0">
                <a:solidFill>
                  <a:schemeClr val="bg1"/>
                </a:solidFill>
              </a:rPr>
              <a:t>Linux</a:t>
            </a:r>
            <a:r>
              <a:rPr lang="zh-CN" altLang="en-US" smtClean="0">
                <a:solidFill>
                  <a:schemeClr val="bg1"/>
                </a:solidFill>
              </a:rPr>
              <a:t>有所了解，能自行安装最简单的</a:t>
            </a:r>
            <a:r>
              <a:rPr lang="en-US" altLang="zh-CN" smtClean="0">
                <a:solidFill>
                  <a:schemeClr val="bg1"/>
                </a:solidFill>
              </a:rPr>
              <a:t>redis</a:t>
            </a:r>
            <a:r>
              <a:rPr lang="zh-CN" altLang="en-US" smtClean="0">
                <a:solidFill>
                  <a:schemeClr val="bg1"/>
                </a:solidFill>
              </a:rPr>
              <a:t>环境 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、从事</a:t>
            </a:r>
            <a:r>
              <a:rPr lang="en-US" altLang="zh-CN" smtClean="0">
                <a:solidFill>
                  <a:schemeClr val="bg1"/>
                </a:solidFill>
              </a:rPr>
              <a:t>web</a:t>
            </a:r>
            <a:r>
              <a:rPr lang="zh-CN" altLang="en-US" smtClean="0">
                <a:solidFill>
                  <a:schemeClr val="bg1"/>
                </a:solidFill>
              </a:rPr>
              <a:t>开发相关的同学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3</a:t>
            </a:r>
            <a:r>
              <a:rPr lang="zh-CN" altLang="en-US" smtClean="0">
                <a:solidFill>
                  <a:schemeClr val="bg1"/>
                </a:solidFill>
              </a:rPr>
              <a:t>、不抗拒查看文档进行知识恶补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4</a:t>
            </a:r>
            <a:r>
              <a:rPr lang="zh-CN" altLang="en-US" smtClean="0">
                <a:solidFill>
                  <a:schemeClr val="bg1"/>
                </a:solidFill>
              </a:rPr>
              <a:t>、不抗拒课程中用“其他语言”演示原理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 smtClean="0">
                <a:solidFill>
                  <a:schemeClr val="bg1"/>
                </a:solidFill>
              </a:rPr>
              <a:t>、有课后主观能动性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本课程的侧重点是功能、业务，非运维角度。本课程是不是一条条</a:t>
            </a:r>
            <a:r>
              <a:rPr lang="zh-CN" altLang="en-US" smtClean="0">
                <a:solidFill>
                  <a:schemeClr val="bg1"/>
                </a:solidFill>
              </a:rPr>
              <a:t>命令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过</a:t>
            </a:r>
            <a:r>
              <a:rPr lang="zh-CN" altLang="en-US" smtClean="0">
                <a:solidFill>
                  <a:schemeClr val="bg1"/>
                </a:solidFill>
              </a:rPr>
              <a:t>的风格</a:t>
            </a:r>
            <a:r>
              <a:rPr lang="zh-CN" altLang="en-US" smtClean="0">
                <a:solidFill>
                  <a:schemeClr val="bg1"/>
                </a:solidFill>
              </a:rPr>
              <a:t>。</a:t>
            </a:r>
            <a:endParaRPr lang="zh-CN" altLang="en-US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演示环境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windows+php7.2 </a:t>
            </a: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redis (centos+docker)</a:t>
            </a: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3</a:t>
            </a:r>
            <a:r>
              <a:rPr lang="zh-CN" altLang="en-US" smtClean="0">
                <a:solidFill>
                  <a:schemeClr val="bg1"/>
                </a:solidFill>
              </a:rPr>
              <a:t>、前端网页（</a:t>
            </a:r>
            <a:r>
              <a:rPr lang="en-US" altLang="zh-CN" smtClean="0">
                <a:solidFill>
                  <a:schemeClr val="bg1"/>
                </a:solidFill>
              </a:rPr>
              <a:t>php</a:t>
            </a:r>
            <a:r>
              <a:rPr lang="zh-CN" altLang="en-US" smtClean="0">
                <a:solidFill>
                  <a:schemeClr val="bg1"/>
                </a:solidFill>
              </a:rPr>
              <a:t>内置服务器启动</a:t>
            </a:r>
            <a:r>
              <a:rPr lang="zh-CN" altLang="en-US" smtClean="0">
                <a:solidFill>
                  <a:schemeClr val="bg1"/>
                </a:solidFill>
              </a:rPr>
              <a:t>）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4</a:t>
            </a:r>
            <a:r>
              <a:rPr lang="zh-CN" altLang="en-US" smtClean="0">
                <a:solidFill>
                  <a:schemeClr val="bg1"/>
                </a:solidFill>
              </a:rPr>
              <a:t>、后端服务</a:t>
            </a:r>
            <a:r>
              <a:rPr lang="en-US" altLang="zh-CN" smtClean="0">
                <a:solidFill>
                  <a:schemeClr val="bg1"/>
                </a:solidFill>
              </a:rPr>
              <a:t>(php cli</a:t>
            </a:r>
            <a:r>
              <a:rPr lang="zh-CN" altLang="en-US" smtClean="0">
                <a:solidFill>
                  <a:schemeClr val="bg1"/>
                </a:solidFill>
              </a:rPr>
              <a:t>模式运行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  <a:endParaRPr lang="zh-CN" altLang="en-US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看图说话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7268" y="2532165"/>
            <a:ext cx="1797627" cy="122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订单</a:t>
            </a:r>
            <a:r>
              <a:rPr lang="en-US" altLang="zh-CN" smtClean="0"/>
              <a:t>API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0" y="2644147"/>
            <a:ext cx="1024837" cy="1002164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3" idx="3"/>
            <a:endCxn id="6" idx="1"/>
          </p:cNvCxnSpPr>
          <p:nvPr/>
        </p:nvCxnSpPr>
        <p:spPr>
          <a:xfrm>
            <a:off x="1226127" y="3145229"/>
            <a:ext cx="861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175968" y="2603293"/>
            <a:ext cx="1704109" cy="1083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订单数据入库、库存减</a:t>
            </a:r>
            <a:r>
              <a:rPr lang="en-US" altLang="zh-CN"/>
              <a:t>x</a:t>
            </a:r>
            <a:endParaRPr 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884895" y="3104376"/>
            <a:ext cx="1291073" cy="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803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系统大一点（有逼格点）就会分开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80786" y="2571317"/>
            <a:ext cx="1797627" cy="122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订单</a:t>
            </a:r>
            <a:r>
              <a:rPr lang="en-US" altLang="zh-CN" smtClean="0"/>
              <a:t>API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0" y="2644147"/>
            <a:ext cx="1024837" cy="1002164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3" idx="3"/>
            <a:endCxn id="6" idx="1"/>
          </p:cNvCxnSpPr>
          <p:nvPr/>
        </p:nvCxnSpPr>
        <p:spPr>
          <a:xfrm>
            <a:off x="1226127" y="3145229"/>
            <a:ext cx="954659" cy="3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180786" y="4995170"/>
            <a:ext cx="1704109" cy="1083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订单数据入库</a:t>
            </a:r>
            <a:r>
              <a:rPr lang="en-US" altLang="zh-CN" smtClean="0"/>
              <a:t> </a:t>
            </a:r>
            <a:endParaRPr lang="en-US"/>
          </a:p>
        </p:txBody>
      </p:sp>
      <p:cxnSp>
        <p:nvCxnSpPr>
          <p:cNvPr id="22" name="直接箭头连接符 21"/>
          <p:cNvCxnSpPr>
            <a:stCxn id="6" idx="2"/>
            <a:endCxn id="16" idx="0"/>
          </p:cNvCxnSpPr>
          <p:nvPr/>
        </p:nvCxnSpPr>
        <p:spPr>
          <a:xfrm flipH="1">
            <a:off x="3032841" y="3797444"/>
            <a:ext cx="46759" cy="11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7891895" y="4995169"/>
            <a:ext cx="1704109" cy="1083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库存操作</a:t>
            </a: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891895" y="2205221"/>
            <a:ext cx="1797627" cy="122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商品</a:t>
            </a:r>
            <a:r>
              <a:rPr lang="en-US" altLang="zh-CN" smtClean="0"/>
              <a:t>API</a:t>
            </a:r>
            <a:endParaRPr lang="en-US"/>
          </a:p>
        </p:txBody>
      </p:sp>
      <p:sp>
        <p:nvSpPr>
          <p:cNvPr id="4" name="右箭头 3"/>
          <p:cNvSpPr/>
          <p:nvPr/>
        </p:nvSpPr>
        <p:spPr>
          <a:xfrm>
            <a:off x="4891522" y="2818285"/>
            <a:ext cx="2066496" cy="501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8707581" y="3431348"/>
            <a:ext cx="0" cy="138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135061" y="2347499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调用外部</a:t>
            </a:r>
            <a:r>
              <a:rPr lang="en-US" altLang="zh-CN" smtClean="0">
                <a:solidFill>
                  <a:schemeClr val="bg1"/>
                </a:solidFill>
              </a:rPr>
              <a:t>API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61290" y="1887258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它压力有多大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91895" y="1553475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它压力</a:t>
            </a:r>
            <a:r>
              <a:rPr lang="zh-CN" altLang="en-US" smtClean="0">
                <a:solidFill>
                  <a:srgbClr val="FF0000"/>
                </a:solidFill>
              </a:rPr>
              <a:t>也有</a:t>
            </a:r>
            <a:r>
              <a:rPr lang="zh-CN" altLang="en-US" smtClean="0">
                <a:solidFill>
                  <a:schemeClr val="bg1"/>
                </a:solidFill>
              </a:rPr>
              <a:t>多大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出故障了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7268" y="2532165"/>
            <a:ext cx="1797627" cy="122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订单</a:t>
            </a:r>
            <a:r>
              <a:rPr lang="en-US" altLang="zh-CN" smtClean="0"/>
              <a:t>API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0" y="2644147"/>
            <a:ext cx="1024837" cy="1002164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3" idx="3"/>
            <a:endCxn id="6" idx="1"/>
          </p:cNvCxnSpPr>
          <p:nvPr/>
        </p:nvCxnSpPr>
        <p:spPr>
          <a:xfrm>
            <a:off x="1226127" y="3145229"/>
            <a:ext cx="861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180786" y="4995170"/>
            <a:ext cx="1704109" cy="1083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订单数据入库</a:t>
            </a:r>
            <a:r>
              <a:rPr lang="en-US" altLang="zh-CN" smtClean="0"/>
              <a:t> </a:t>
            </a:r>
            <a:endParaRPr lang="en-US"/>
          </a:p>
        </p:txBody>
      </p:sp>
      <p:cxnSp>
        <p:nvCxnSpPr>
          <p:cNvPr id="22" name="直接箭头连接符 21"/>
          <p:cNvCxnSpPr>
            <a:stCxn id="6" idx="2"/>
            <a:endCxn id="16" idx="0"/>
          </p:cNvCxnSpPr>
          <p:nvPr/>
        </p:nvCxnSpPr>
        <p:spPr>
          <a:xfrm>
            <a:off x="2986082" y="3758292"/>
            <a:ext cx="46759" cy="123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7891895" y="4995169"/>
            <a:ext cx="1704109" cy="1083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库存操作</a:t>
            </a: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891895" y="2205221"/>
            <a:ext cx="1797627" cy="122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商品</a:t>
            </a:r>
            <a:r>
              <a:rPr lang="en-US" altLang="zh-CN" smtClean="0"/>
              <a:t>API</a:t>
            </a:r>
            <a:endParaRPr lang="en-US"/>
          </a:p>
        </p:txBody>
      </p:sp>
      <p:sp>
        <p:nvSpPr>
          <p:cNvPr id="4" name="右箭头 3"/>
          <p:cNvSpPr/>
          <p:nvPr/>
        </p:nvSpPr>
        <p:spPr>
          <a:xfrm>
            <a:off x="4891522" y="2818285"/>
            <a:ext cx="2066496" cy="501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8707581" y="3431348"/>
            <a:ext cx="0" cy="138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汇总连接 6"/>
          <p:cNvSpPr/>
          <p:nvPr/>
        </p:nvSpPr>
        <p:spPr>
          <a:xfrm>
            <a:off x="5205193" y="2532165"/>
            <a:ext cx="1330036" cy="1247807"/>
          </a:xfrm>
          <a:prstGeom prst="flowChartSummingJuncti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55811" y="1517926"/>
            <a:ext cx="157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难道告诉用户下单失败吗？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如果有个消息队列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7268" y="3072496"/>
            <a:ext cx="1797627" cy="122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订单</a:t>
            </a:r>
            <a:r>
              <a:rPr lang="en-US" altLang="zh-CN" smtClean="0"/>
              <a:t>API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0" y="3184478"/>
            <a:ext cx="1024837" cy="1002164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3" idx="3"/>
            <a:endCxn id="6" idx="1"/>
          </p:cNvCxnSpPr>
          <p:nvPr/>
        </p:nvCxnSpPr>
        <p:spPr>
          <a:xfrm>
            <a:off x="1226127" y="3685560"/>
            <a:ext cx="861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180786" y="5535501"/>
            <a:ext cx="1704109" cy="1083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订单数据入库</a:t>
            </a:r>
            <a:r>
              <a:rPr lang="en-US" altLang="zh-CN" smtClean="0"/>
              <a:t> </a:t>
            </a:r>
            <a:endParaRPr lang="en-US"/>
          </a:p>
        </p:txBody>
      </p:sp>
      <p:cxnSp>
        <p:nvCxnSpPr>
          <p:cNvPr id="22" name="直接箭头连接符 21"/>
          <p:cNvCxnSpPr>
            <a:stCxn id="6" idx="2"/>
            <a:endCxn id="16" idx="0"/>
          </p:cNvCxnSpPr>
          <p:nvPr/>
        </p:nvCxnSpPr>
        <p:spPr>
          <a:xfrm>
            <a:off x="2986082" y="4298623"/>
            <a:ext cx="46759" cy="123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9684326" y="5513494"/>
            <a:ext cx="1704109" cy="1083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库存操作</a:t>
            </a: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9720695" y="2755944"/>
            <a:ext cx="1797627" cy="122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商品服务</a:t>
            </a:r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0536381" y="3982071"/>
            <a:ext cx="0" cy="138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05262"/>
              </p:ext>
            </p:extLst>
          </p:nvPr>
        </p:nvGraphicFramePr>
        <p:xfrm>
          <a:off x="4349168" y="1325563"/>
          <a:ext cx="4826004" cy="461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334"/>
                <a:gridCol w="804334"/>
                <a:gridCol w="804334"/>
                <a:gridCol w="804334"/>
                <a:gridCol w="804334"/>
                <a:gridCol w="804334"/>
              </a:tblGrid>
              <a:tr h="461673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6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5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4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smtClean="0"/>
                        <a:t>订单</a:t>
                      </a:r>
                      <a:r>
                        <a:rPr lang="en-US" altLang="zh-CN" b="0" smtClean="0"/>
                        <a:t>2</a:t>
                      </a:r>
                      <a:endParaRPr lang="en-US" b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16152"/>
              </p:ext>
            </p:extLst>
          </p:nvPr>
        </p:nvGraphicFramePr>
        <p:xfrm>
          <a:off x="3451865" y="1325563"/>
          <a:ext cx="866060" cy="48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60"/>
              </a:tblGrid>
              <a:tr h="48245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x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96672"/>
              </p:ext>
            </p:extLst>
          </p:nvPr>
        </p:nvGraphicFramePr>
        <p:xfrm>
          <a:off x="8399167" y="3255059"/>
          <a:ext cx="911088" cy="43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088"/>
              </a:tblGrid>
              <a:tr h="430501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订单</a:t>
                      </a:r>
                      <a:r>
                        <a:rPr lang="en-US" altLang="zh-CN" smtClean="0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7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7041</TotalTime>
  <Words>633</Words>
  <Application>Microsoft Office PowerPoint</Application>
  <PresentationFormat>宽屏</PresentationFormat>
  <Paragraphs>163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消息队列作用、list类型实现最简单的队列 </vt:lpstr>
      <vt:lpstr>本课程适合的同学</vt:lpstr>
      <vt:lpstr>本课程适合的同学</vt:lpstr>
      <vt:lpstr>演示环境</vt:lpstr>
      <vt:lpstr>看图说话</vt:lpstr>
      <vt:lpstr>系统大一点（有逼格点）就会分开</vt:lpstr>
      <vt:lpstr>出故障了</vt:lpstr>
      <vt:lpstr>如果有个消息队列</vt:lpstr>
      <vt:lpstr>提高处理速度</vt:lpstr>
      <vt:lpstr>简单来说</vt:lpstr>
      <vt:lpstr>Redis里面实现消息队列方法1</vt:lpstr>
      <vt:lpstr>基本命令</vt:lpstr>
      <vt:lpstr>基本命令</vt:lpstr>
      <vt:lpstr>基本命令</vt:lpstr>
      <vt:lpstr>基本命令</vt:lpstr>
      <vt:lpstr>死循环程序怎么写？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982</cp:revision>
  <dcterms:created xsi:type="dcterms:W3CDTF">2016-05-22T15:40:23Z</dcterms:created>
  <dcterms:modified xsi:type="dcterms:W3CDTF">2018-09-08T14:32:37Z</dcterms:modified>
</cp:coreProperties>
</file>