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37" r:id="rId5"/>
    <p:sldId id="347" r:id="rId6"/>
    <p:sldId id="346" r:id="rId7"/>
    <p:sldId id="339" r:id="rId8"/>
    <p:sldId id="34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redis5 Stream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r>
              <a:rPr lang="en-US" altLang="zh-CN" smtClean="0">
                <a:solidFill>
                  <a:schemeClr val="bg1"/>
                </a:solidFill>
              </a:rPr>
              <a:t>(3) </a:t>
            </a:r>
            <a:r>
              <a:rPr lang="en-US" altLang="zh-CN" smtClean="0">
                <a:solidFill>
                  <a:schemeClr val="bg1"/>
                </a:solidFill>
              </a:rPr>
              <a:t>: </a:t>
            </a:r>
            <a:r>
              <a:rPr lang="zh-CN" altLang="en-US" smtClean="0">
                <a:solidFill>
                  <a:schemeClr val="bg1"/>
                </a:solidFill>
              </a:rPr>
              <a:t>异常处理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xpending</a:t>
            </a:r>
            <a:r>
              <a:rPr lang="zh-CN" altLang="en-US" smtClean="0">
                <a:solidFill>
                  <a:schemeClr val="bg1"/>
                </a:solidFill>
              </a:rPr>
              <a:t>读取未处理消息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上节课的</a:t>
            </a:r>
            <a:r>
              <a:rPr lang="zh-CN" altLang="en-US">
                <a:solidFill>
                  <a:schemeClr val="bg1"/>
                </a:solidFill>
              </a:rPr>
              <a:t>业务</a:t>
            </a:r>
            <a:r>
              <a:rPr lang="zh-CN" altLang="en-US" smtClean="0">
                <a:solidFill>
                  <a:schemeClr val="bg1"/>
                </a:solidFill>
              </a:rPr>
              <a:t>结构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5518" y="2066795"/>
            <a:ext cx="1267691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后端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935182" y="3355268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863445" y="31168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96391" y="2576480"/>
            <a:ext cx="2286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96000" y="2576480"/>
            <a:ext cx="263236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96391" y="2746945"/>
            <a:ext cx="13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注册用户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46818" y="2379804"/>
            <a:ext cx="23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 用</a:t>
            </a:r>
            <a:r>
              <a:rPr lang="en-US" altLang="zh-CN" smtClean="0">
                <a:solidFill>
                  <a:schemeClr val="bg1"/>
                </a:solidFill>
              </a:rPr>
              <a:t>userid,</a:t>
            </a:r>
            <a:r>
              <a:rPr lang="zh-CN" altLang="en-US" smtClean="0">
                <a:solidFill>
                  <a:schemeClr val="bg1"/>
                </a:solidFill>
              </a:rPr>
              <a:t>插入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，做发送邮件准备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5182" y="30871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注册成功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代码结构图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6847609" y="3377443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</a:p>
          <a:p>
            <a:pPr algn="ctr"/>
            <a:r>
              <a:rPr lang="zh-CN" altLang="en-US" smtClean="0"/>
              <a:t>死循环程序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2378" y="1946547"/>
            <a:ext cx="2408958" cy="18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78083" y="2702969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入库成功后，执行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xadd  </a:t>
            </a:r>
            <a:r>
              <a:rPr lang="en-US" smtClean="0">
                <a:solidFill>
                  <a:schemeClr val="bg1"/>
                </a:solidFill>
              </a:rPr>
              <a:t>newusers  </a:t>
            </a:r>
            <a:r>
              <a:rPr lang="en-US" smtClean="0">
                <a:solidFill>
                  <a:schemeClr val="bg1"/>
                </a:solidFill>
              </a:rPr>
              <a:t>xxoo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3409" y="5666049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、检测组是否创建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73982" y="5666049"/>
            <a:ext cx="281487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xreadgroup </a:t>
            </a:r>
            <a:r>
              <a:rPr lang="zh-CN" altLang="en-US" smtClean="0">
                <a:solidFill>
                  <a:schemeClr val="bg1"/>
                </a:solidFill>
              </a:rPr>
              <a:t>死循环监听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84328" y="5666049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、处理完后</a:t>
            </a:r>
            <a:r>
              <a:rPr lang="en-US" altLang="zh-CN" smtClean="0">
                <a:solidFill>
                  <a:schemeClr val="bg1"/>
                </a:solidFill>
              </a:rPr>
              <a:t>XACK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6" idx="4"/>
          </p:cNvCxnSpPr>
          <p:nvPr/>
        </p:nvCxnSpPr>
        <p:spPr>
          <a:xfrm flipH="1">
            <a:off x="4707082" y="4562007"/>
            <a:ext cx="2966605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</p:cNvCxnSpPr>
          <p:nvPr/>
        </p:nvCxnSpPr>
        <p:spPr>
          <a:xfrm flipH="1">
            <a:off x="7673686" y="4562007"/>
            <a:ext cx="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>
          <a:xfrm>
            <a:off x="7673687" y="4562007"/>
            <a:ext cx="3070513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上下箭头 18"/>
          <p:cNvSpPr/>
          <p:nvPr/>
        </p:nvSpPr>
        <p:spPr>
          <a:xfrm rot="18836569">
            <a:off x="6079187" y="2227286"/>
            <a:ext cx="547255" cy="12816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问题来了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1219" y="14759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</a:p>
          <a:p>
            <a:pPr algn="ctr"/>
            <a:r>
              <a:rPr lang="zh-CN" altLang="en-US" smtClean="0"/>
              <a:t>死循环程序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9859" y="3784648"/>
            <a:ext cx="281487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xreadgroup </a:t>
            </a:r>
            <a:r>
              <a:rPr lang="zh-CN" altLang="en-US" smtClean="0">
                <a:solidFill>
                  <a:schemeClr val="bg1"/>
                </a:solidFill>
              </a:rPr>
              <a:t>死循环监听</a:t>
            </a:r>
            <a:endParaRPr lang="en-US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410692" y="2660471"/>
            <a:ext cx="2966605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</p:cNvCxnSpPr>
          <p:nvPr/>
        </p:nvCxnSpPr>
        <p:spPr>
          <a:xfrm flipH="1">
            <a:off x="5377296" y="2660471"/>
            <a:ext cx="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5377297" y="2660471"/>
            <a:ext cx="443172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0347" y="376751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、检测组是否创建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9259" y="583617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导致没法</a:t>
            </a:r>
            <a:r>
              <a:rPr lang="en-US" altLang="zh-CN" smtClean="0">
                <a:solidFill>
                  <a:schemeClr val="bg1"/>
                </a:solidFill>
              </a:rPr>
              <a:t>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13230" y="3784648"/>
            <a:ext cx="1848678" cy="858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这里如果发生异常</a:t>
            </a:r>
            <a:endParaRPr lang="en-US"/>
          </a:p>
        </p:txBody>
      </p:sp>
      <p:cxnSp>
        <p:nvCxnSpPr>
          <p:cNvPr id="12" name="直接箭头连接符 11"/>
          <p:cNvCxnSpPr>
            <a:stCxn id="3" idx="4"/>
          </p:cNvCxnSpPr>
          <p:nvPr/>
        </p:nvCxnSpPr>
        <p:spPr>
          <a:xfrm>
            <a:off x="9637569" y="4642683"/>
            <a:ext cx="0" cy="119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关键部分代码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10510346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写个随机代码 用来 随机触发异常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     </a:t>
            </a:r>
            <a:r>
              <a:rPr lang="en-US" sz="2400">
                <a:solidFill>
                  <a:schemeClr val="bg1"/>
                </a:solidFill>
              </a:rPr>
              <a:t>if(rand(1,100)%2==0</a:t>
            </a:r>
            <a:r>
              <a:rPr lang="en-US" sz="2400">
                <a:solidFill>
                  <a:schemeClr val="bg1"/>
                </a:solidFill>
              </a:rPr>
              <a:t>)  </a:t>
            </a:r>
            <a:r>
              <a:rPr lang="en-US" sz="2400" smtClean="0">
                <a:solidFill>
                  <a:schemeClr val="bg1"/>
                </a:solidFill>
              </a:rPr>
              <a:t>{  //</a:t>
            </a:r>
            <a:r>
              <a:rPr lang="zh-CN" altLang="en-US" sz="2400" smtClean="0">
                <a:solidFill>
                  <a:schemeClr val="bg1"/>
                </a:solidFill>
              </a:rPr>
              <a:t>这里为随机触发异常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            $redis-&gt;xAck(xKey, groupName, [$id]);</a:t>
            </a:r>
          </a:p>
          <a:p>
            <a:r>
              <a:rPr lang="en-US" sz="2400">
                <a:solidFill>
                  <a:schemeClr val="bg1"/>
                </a:solidFill>
              </a:rPr>
              <a:t>                echo "sendmail with userid=".$fieldList["userid"].PHP_EOL;</a:t>
            </a:r>
          </a:p>
          <a:p>
            <a:r>
              <a:rPr lang="en-US" sz="2400">
                <a:solidFill>
                  <a:schemeClr val="bg1"/>
                </a:solidFill>
              </a:rPr>
              <a:t>            }</a:t>
            </a:r>
          </a:p>
          <a:p>
            <a:r>
              <a:rPr lang="en-US" sz="2400">
                <a:solidFill>
                  <a:schemeClr val="bg1"/>
                </a:solidFill>
              </a:rPr>
              <a:t>            else{</a:t>
            </a:r>
          </a:p>
          <a:p>
            <a:r>
              <a:rPr lang="en-US" sz="2400">
                <a:solidFill>
                  <a:schemeClr val="bg1"/>
                </a:solidFill>
              </a:rPr>
              <a:t>                //</a:t>
            </a:r>
            <a:r>
              <a:rPr lang="zh-CN" altLang="en-US" sz="2400">
                <a:solidFill>
                  <a:schemeClr val="bg1"/>
                </a:solidFill>
              </a:rPr>
              <a:t>表示发生了异常 </a:t>
            </a:r>
            <a:r>
              <a:rPr lang="en-US" altLang="zh-CN" sz="2400">
                <a:solidFill>
                  <a:schemeClr val="bg1"/>
                </a:solidFill>
              </a:rPr>
              <a:t>,【</a:t>
            </a:r>
            <a:r>
              <a:rPr lang="zh-CN" altLang="en-US" sz="2400">
                <a:solidFill>
                  <a:schemeClr val="bg1"/>
                </a:solidFill>
              </a:rPr>
              <a:t>此时不能</a:t>
            </a:r>
            <a:r>
              <a:rPr lang="en-US" sz="2400">
                <a:solidFill>
                  <a:schemeClr val="bg1"/>
                </a:solidFill>
              </a:rPr>
              <a:t>ACK】</a:t>
            </a:r>
          </a:p>
          <a:p>
            <a:r>
              <a:rPr lang="en-US" sz="2400">
                <a:solidFill>
                  <a:schemeClr val="bg1"/>
                </a:solidFill>
              </a:rPr>
              <a:t>                echo "error with userid=".$fieldList["userid"].PHP_EOL;  //</a:t>
            </a:r>
            <a:r>
              <a:rPr lang="zh-CN" altLang="en-US" sz="2400">
                <a:solidFill>
                  <a:schemeClr val="bg1"/>
                </a:solidFill>
              </a:rPr>
              <a:t>报错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           </a:t>
            </a:r>
            <a:r>
              <a:rPr lang="en-US" altLang="zh-CN" sz="2400">
                <a:solidFill>
                  <a:schemeClr val="bg1"/>
                </a:solidFill>
              </a:rPr>
              <a:t>}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49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49" y="852756"/>
            <a:ext cx="10405153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专门的命令来获取</a:t>
            </a:r>
            <a:r>
              <a:rPr lang="en-US" altLang="zh-CN" sz="2400" smtClean="0">
                <a:solidFill>
                  <a:schemeClr val="bg1"/>
                </a:solidFill>
              </a:rPr>
              <a:t>pending-list</a:t>
            </a:r>
            <a:r>
              <a:rPr lang="zh-CN" altLang="en-US" sz="2400" smtClean="0">
                <a:solidFill>
                  <a:schemeClr val="bg1"/>
                </a:solidFill>
              </a:rPr>
              <a:t>中的内容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xpending newusers sendmail - + 10 c1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>
                <a:solidFill>
                  <a:schemeClr val="bg1"/>
                </a:solidFill>
              </a:rPr>
              <a:t>将</a:t>
            </a:r>
            <a:r>
              <a:rPr lang="zh-CN" altLang="en-US" sz="2400" smtClean="0">
                <a:solidFill>
                  <a:schemeClr val="bg1"/>
                </a:solidFill>
              </a:rPr>
              <a:t>会得到一个列表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、消息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、 消费者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zh-CN" altLang="en-US" sz="2400" smtClean="0">
                <a:solidFill>
                  <a:schemeClr val="bg1"/>
                </a:solidFill>
              </a:rPr>
              <a:t>名称（消息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zh-CN" altLang="en-US" sz="2400">
                <a:solidFill>
                  <a:schemeClr val="bg1"/>
                </a:solidFill>
              </a:rPr>
              <a:t>当前</a:t>
            </a:r>
            <a:r>
              <a:rPr lang="zh-CN" altLang="en-US" sz="2400" smtClean="0">
                <a:solidFill>
                  <a:schemeClr val="bg1"/>
                </a:solidFill>
              </a:rPr>
              <a:t>所有者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3</a:t>
            </a:r>
            <a:r>
              <a:rPr lang="zh-CN" altLang="en-US" sz="2400" smtClean="0">
                <a:solidFill>
                  <a:schemeClr val="bg1"/>
                </a:solidFill>
              </a:rPr>
              <a:t>、自</a:t>
            </a:r>
            <a:r>
              <a:rPr lang="zh-CN" altLang="en-US" sz="2400">
                <a:solidFill>
                  <a:schemeClr val="bg1"/>
                </a:solidFill>
              </a:rPr>
              <a:t>上次将此消息传递</a:t>
            </a:r>
            <a:r>
              <a:rPr lang="zh-CN" altLang="en-US" sz="2400">
                <a:solidFill>
                  <a:schemeClr val="bg1"/>
                </a:solidFill>
              </a:rPr>
              <a:t>给</a:t>
            </a:r>
            <a:r>
              <a:rPr lang="zh-CN" altLang="en-US" sz="2400" smtClean="0">
                <a:solidFill>
                  <a:schemeClr val="bg1"/>
                </a:solidFill>
              </a:rPr>
              <a:t>此消费者经过</a:t>
            </a:r>
            <a:r>
              <a:rPr lang="zh-CN" altLang="en-US" sz="2400">
                <a:solidFill>
                  <a:schemeClr val="bg1"/>
                </a:solidFill>
              </a:rPr>
              <a:t>的毫秒数。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4</a:t>
            </a:r>
            <a:r>
              <a:rPr lang="zh-CN" altLang="en-US" sz="2400" smtClean="0">
                <a:solidFill>
                  <a:schemeClr val="bg1"/>
                </a:solidFill>
              </a:rPr>
              <a:t>、此</a:t>
            </a:r>
            <a:r>
              <a:rPr lang="zh-CN" altLang="en-US" sz="2400">
                <a:solidFill>
                  <a:schemeClr val="bg1"/>
                </a:solidFill>
              </a:rPr>
              <a:t>消息的</a:t>
            </a:r>
            <a:r>
              <a:rPr lang="zh-CN" altLang="en-US" sz="2400">
                <a:solidFill>
                  <a:schemeClr val="bg1"/>
                </a:solidFill>
              </a:rPr>
              <a:t>传递</a:t>
            </a:r>
            <a:r>
              <a:rPr lang="zh-CN" altLang="en-US" sz="2400" smtClean="0">
                <a:solidFill>
                  <a:schemeClr val="bg1"/>
                </a:solidFill>
              </a:rPr>
              <a:t>次数（如果你使用</a:t>
            </a:r>
            <a:r>
              <a:rPr lang="en-US" altLang="zh-CN" sz="2400">
                <a:solidFill>
                  <a:schemeClr val="bg1"/>
                </a:solidFill>
              </a:rPr>
              <a:t>xreadgroup group sendmail c1 streams </a:t>
            </a:r>
            <a:r>
              <a:rPr lang="en-US" altLang="zh-CN" sz="2400">
                <a:solidFill>
                  <a:schemeClr val="bg1"/>
                </a:solidFill>
              </a:rPr>
              <a:t>newusers </a:t>
            </a:r>
            <a:r>
              <a:rPr lang="en-US" altLang="zh-CN" sz="2400">
                <a:solidFill>
                  <a:schemeClr val="bg1"/>
                </a:solidFill>
              </a:rPr>
              <a:t>0</a:t>
            </a:r>
            <a:r>
              <a:rPr lang="en-US" altLang="zh-CN" sz="2400" smtClean="0">
                <a:solidFill>
                  <a:schemeClr val="bg1"/>
                </a:solidFill>
              </a:rPr>
              <a:t>  ,</a:t>
            </a:r>
            <a:r>
              <a:rPr lang="zh-CN" altLang="en-US" sz="2400" smtClean="0">
                <a:solidFill>
                  <a:schemeClr val="bg1"/>
                </a:solidFill>
              </a:rPr>
              <a:t>该值会加</a:t>
            </a:r>
            <a:r>
              <a:rPr lang="en-US" altLang="zh-CN" sz="2400" smtClean="0">
                <a:solidFill>
                  <a:schemeClr val="bg1"/>
                </a:solidFill>
              </a:rPr>
              <a:t>1,</a:t>
            </a:r>
            <a:r>
              <a:rPr lang="zh-CN" altLang="en-US" sz="2400" smtClean="0">
                <a:solidFill>
                  <a:schemeClr val="bg1"/>
                </a:solidFill>
              </a:rPr>
              <a:t>第三项的时间会重新计算）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13143</TotalTime>
  <Words>298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redis5 Stream类型(3) : 异常处理、xpending读取未处理消息</vt:lpstr>
      <vt:lpstr>上节课的业务结构</vt:lpstr>
      <vt:lpstr>代码结构图</vt:lpstr>
      <vt:lpstr>问题来了</vt:lpstr>
      <vt:lpstr>关键部分代码</vt:lpstr>
      <vt:lpstr>命令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1208</cp:revision>
  <dcterms:created xsi:type="dcterms:W3CDTF">2016-05-22T15:40:23Z</dcterms:created>
  <dcterms:modified xsi:type="dcterms:W3CDTF">2018-11-11T14:50:05Z</dcterms:modified>
</cp:coreProperties>
</file>