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4"/>
  </p:notesMasterIdLst>
  <p:sldIdLst>
    <p:sldId id="265" r:id="rId3"/>
    <p:sldId id="305" r:id="rId4"/>
    <p:sldId id="355" r:id="rId5"/>
    <p:sldId id="356" r:id="rId6"/>
    <p:sldId id="351" r:id="rId7"/>
    <p:sldId id="352" r:id="rId8"/>
    <p:sldId id="358" r:id="rId9"/>
    <p:sldId id="359" r:id="rId10"/>
    <p:sldId id="357" r:id="rId11"/>
    <p:sldId id="354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5" d="100"/>
          <a:sy n="75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redis</a:t>
            </a:r>
            <a:r>
              <a:rPr lang="zh-CN" altLang="en-US" sz="480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业务</a:t>
            </a:r>
            <a:r>
              <a:rPr lang="zh-CN" altLang="en-US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实战 </a:t>
            </a:r>
            <a:endParaRPr lang="zh-CN" altLang="en-US" sz="480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之队列篇</a:t>
            </a:r>
            <a:endParaRPr lang="en-US" altLang="zh-CN" sz="4800" smtClean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>
                <a:solidFill>
                  <a:schemeClr val="bg1"/>
                </a:solidFill>
              </a:rPr>
              <a:t>学技术讲究的是套路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mtClean="0">
                <a:solidFill>
                  <a:schemeClr val="bg1"/>
                </a:solidFill>
              </a:rPr>
              <a:t>讲师</a:t>
            </a:r>
            <a:r>
              <a:rPr lang="zh-CN" altLang="en-US" dirty="0" smtClean="0">
                <a:solidFill>
                  <a:schemeClr val="bg1"/>
                </a:solidFill>
              </a:rPr>
              <a:t>：沈逸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思路如下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67199" y="1468565"/>
            <a:ext cx="1271156" cy="723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Redis</a:t>
            </a:r>
            <a:r>
              <a:rPr lang="zh-CN" altLang="en-US" smtClean="0"/>
              <a:t>服务</a:t>
            </a:r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228601" y="3490880"/>
            <a:ext cx="1433945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PHP</a:t>
            </a:r>
            <a:r>
              <a:rPr lang="zh-CN" altLang="en-US" smtClean="0"/>
              <a:t>网站</a:t>
            </a:r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3758439" y="5541523"/>
            <a:ext cx="1859511" cy="1316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消费者</a:t>
            </a:r>
            <a:r>
              <a:rPr lang="en-US" altLang="zh-CN" smtClean="0"/>
              <a:t>c1</a:t>
            </a:r>
          </a:p>
          <a:p>
            <a:pPr algn="ctr"/>
            <a:r>
              <a:rPr lang="en-US" smtClean="0"/>
              <a:t>(</a:t>
            </a:r>
            <a:r>
              <a:rPr lang="zh-CN" altLang="en-US" smtClean="0"/>
              <a:t>发送邮件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3732877" y="3294332"/>
            <a:ext cx="1878276" cy="692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组</a:t>
            </a:r>
            <a:r>
              <a:rPr lang="en-US" altLang="zh-CN" smtClean="0"/>
              <a:t>:sendmail</a:t>
            </a:r>
            <a:endParaRPr 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702378" y="1948070"/>
            <a:ext cx="2545546" cy="185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672015" y="2192482"/>
            <a:ext cx="230762" cy="110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4672015" y="3987134"/>
            <a:ext cx="16180" cy="155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7355840" y="5445760"/>
            <a:ext cx="2468880" cy="975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进入</a:t>
            </a:r>
            <a:r>
              <a:rPr lang="en-US" smtClean="0"/>
              <a:t>pending</a:t>
            </a:r>
          </a:p>
          <a:p>
            <a:pPr algn="ctr"/>
            <a:r>
              <a:rPr lang="en-US" smtClean="0"/>
              <a:t>(</a:t>
            </a:r>
            <a:r>
              <a:rPr lang="zh-CN" altLang="en-US" smtClean="0"/>
              <a:t>不</a:t>
            </a:r>
            <a:r>
              <a:rPr lang="en-US" altLang="zh-CN" smtClean="0"/>
              <a:t>ACK</a:t>
            </a:r>
            <a:r>
              <a:rPr lang="en-US" smtClean="0"/>
              <a:t>)</a:t>
            </a:r>
          </a:p>
          <a:p>
            <a:pPr algn="ctr"/>
            <a:r>
              <a:rPr lang="zh-CN" altLang="en-US" smtClean="0"/>
              <a:t>同时</a:t>
            </a:r>
            <a:r>
              <a:rPr lang="en-US" altLang="zh-CN" smtClean="0"/>
              <a:t>xclaim c2</a:t>
            </a:r>
            <a:endParaRPr lang="en-US"/>
          </a:p>
        </p:txBody>
      </p:sp>
      <p:cxnSp>
        <p:nvCxnSpPr>
          <p:cNvPr id="13" name="直接箭头连接符 12"/>
          <p:cNvCxnSpPr>
            <a:stCxn id="7" idx="6"/>
            <a:endCxn id="12" idx="2"/>
          </p:cNvCxnSpPr>
          <p:nvPr/>
        </p:nvCxnSpPr>
        <p:spPr>
          <a:xfrm flipV="1">
            <a:off x="5617950" y="5933440"/>
            <a:ext cx="1737890" cy="266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9585844" y="2324256"/>
            <a:ext cx="1859511" cy="1316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消费者</a:t>
            </a:r>
            <a:r>
              <a:rPr lang="en-US" altLang="zh-CN" smtClean="0"/>
              <a:t>c2</a:t>
            </a:r>
            <a:endParaRPr lang="en-US" altLang="zh-CN" smtClean="0"/>
          </a:p>
          <a:p>
            <a:pPr algn="ctr"/>
            <a:r>
              <a:rPr lang="en-US" smtClean="0"/>
              <a:t>(</a:t>
            </a:r>
            <a:r>
              <a:rPr lang="zh-CN" altLang="en-US" smtClean="0"/>
              <a:t>赠送积分</a:t>
            </a:r>
            <a:r>
              <a:rPr lang="en-US" smtClean="0"/>
              <a:t>)</a:t>
            </a:r>
            <a:endParaRPr lang="en-US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9022080" y="3640733"/>
            <a:ext cx="802640" cy="190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300720" y="1468565"/>
            <a:ext cx="247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注意</a:t>
            </a:r>
            <a:r>
              <a:rPr lang="en-US" altLang="zh-CN" smtClean="0">
                <a:solidFill>
                  <a:schemeClr val="bg1"/>
                </a:solidFill>
              </a:rPr>
              <a:t>c2</a:t>
            </a:r>
            <a:r>
              <a:rPr lang="zh-CN" altLang="en-US" smtClean="0">
                <a:solidFill>
                  <a:schemeClr val="bg1"/>
                </a:solidFill>
              </a:rPr>
              <a:t>的</a:t>
            </a:r>
            <a:r>
              <a:rPr lang="en-US" altLang="zh-CN" smtClean="0">
                <a:solidFill>
                  <a:schemeClr val="bg1"/>
                </a:solidFill>
              </a:rPr>
              <a:t>xreadgruop </a:t>
            </a:r>
            <a:r>
              <a:rPr lang="zh-CN" altLang="en-US" smtClean="0">
                <a:solidFill>
                  <a:schemeClr val="bg1"/>
                </a:solidFill>
              </a:rPr>
              <a:t>不是 </a:t>
            </a:r>
            <a:r>
              <a:rPr lang="en-US" altLang="zh-CN" smtClean="0">
                <a:solidFill>
                  <a:schemeClr val="bg1"/>
                </a:solidFill>
              </a:rPr>
              <a:t>&gt; </a:t>
            </a:r>
            <a:r>
              <a:rPr lang="zh-CN" altLang="en-US" smtClean="0">
                <a:solidFill>
                  <a:schemeClr val="bg1"/>
                </a:solidFill>
              </a:rPr>
              <a:t>而是 </a:t>
            </a:r>
            <a:r>
              <a:rPr lang="en-US" altLang="zh-CN" smtClean="0">
                <a:solidFill>
                  <a:schemeClr val="bg1"/>
                </a:solidFill>
              </a:rPr>
              <a:t>0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欢迎加入我们的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程序员在囧途教育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zh-CN" altLang="en-US" smtClean="0">
                <a:solidFill>
                  <a:schemeClr val="bg1"/>
                </a:solidFill>
              </a:rPr>
              <a:t>主群：</a:t>
            </a:r>
            <a:r>
              <a:rPr lang="en-US" altLang="zh-CN">
                <a:solidFill>
                  <a:schemeClr val="bg1"/>
                </a:solidFill>
              </a:rPr>
              <a:t>606976586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234" y="2232103"/>
            <a:ext cx="10515600" cy="1325563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/>
            </a:r>
            <a:br>
              <a:rPr lang="en-US" altLang="zh-CN" smtClean="0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/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zh-CN" altLang="en-US" smtClean="0">
                <a:solidFill>
                  <a:schemeClr val="bg1"/>
                </a:solidFill>
              </a:rPr>
              <a:t> </a:t>
            </a:r>
            <a:r>
              <a:rPr lang="en-US" altLang="zh-CN" smtClean="0">
                <a:solidFill>
                  <a:schemeClr val="bg1"/>
                </a:solidFill>
              </a:rPr>
              <a:t> </a:t>
            </a:r>
            <a:r>
              <a:rPr lang="zh-CN" altLang="en-US" smtClean="0">
                <a:solidFill>
                  <a:schemeClr val="bg1"/>
                </a:solidFill>
              </a:rPr>
              <a:t>附加课</a:t>
            </a:r>
            <a:r>
              <a:rPr lang="en-US" altLang="zh-CN" smtClean="0">
                <a:solidFill>
                  <a:schemeClr val="bg1"/>
                </a:solidFill>
              </a:rPr>
              <a:t>:swoole</a:t>
            </a:r>
            <a:r>
              <a:rPr lang="zh-CN" altLang="en-US" smtClean="0">
                <a:solidFill>
                  <a:schemeClr val="bg1"/>
                </a:solidFill>
              </a:rPr>
              <a:t>协</a:t>
            </a:r>
            <a:r>
              <a:rPr lang="zh-CN" altLang="en-US">
                <a:solidFill>
                  <a:schemeClr val="bg1"/>
                </a:solidFill>
              </a:rPr>
              <a:t>程</a:t>
            </a:r>
            <a:r>
              <a:rPr lang="zh-CN" altLang="en-US">
                <a:solidFill>
                  <a:schemeClr val="bg1"/>
                </a:solidFill>
              </a:rPr>
              <a:t>监听</a:t>
            </a:r>
            <a:r>
              <a:rPr lang="en-US" altLang="zh-CN" smtClean="0">
                <a:solidFill>
                  <a:schemeClr val="bg1"/>
                </a:solidFill>
              </a:rPr>
              <a:t>Stream</a:t>
            </a:r>
            <a:r>
              <a:rPr lang="zh-CN" altLang="en-US" smtClean="0">
                <a:solidFill>
                  <a:schemeClr val="bg1"/>
                </a:solidFill>
              </a:rPr>
              <a:t>多任务队列、串行方式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看图</a:t>
            </a:r>
            <a:r>
              <a:rPr lang="en-US" altLang="zh-CN" smtClean="0">
                <a:solidFill>
                  <a:schemeClr val="bg1"/>
                </a:solidFill>
              </a:rPr>
              <a:t>(</a:t>
            </a:r>
            <a:r>
              <a:rPr lang="zh-CN" altLang="en-US" smtClean="0">
                <a:solidFill>
                  <a:schemeClr val="bg1"/>
                </a:solidFill>
              </a:rPr>
              <a:t>依然是用户注册</a:t>
            </a:r>
            <a:r>
              <a:rPr lang="en-US" altLang="zh-CN" smtClean="0">
                <a:solidFill>
                  <a:schemeClr val="bg1"/>
                </a:solidFill>
              </a:rPr>
              <a:t>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67199" y="1468565"/>
            <a:ext cx="1271156" cy="723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Redis</a:t>
            </a:r>
            <a:r>
              <a:rPr lang="zh-CN" altLang="en-US" smtClean="0"/>
              <a:t>服务</a:t>
            </a:r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228601" y="3490880"/>
            <a:ext cx="1433945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PHP</a:t>
            </a:r>
            <a:r>
              <a:rPr lang="zh-CN" altLang="en-US" smtClean="0"/>
              <a:t>网站</a:t>
            </a:r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5538355" y="5653283"/>
            <a:ext cx="1859511" cy="1316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消费者</a:t>
            </a:r>
            <a:r>
              <a:rPr lang="en-US" altLang="zh-CN" smtClean="0"/>
              <a:t>c1</a:t>
            </a:r>
          </a:p>
          <a:p>
            <a:pPr algn="ctr"/>
            <a:r>
              <a:rPr lang="en-US" smtClean="0"/>
              <a:t>(</a:t>
            </a:r>
            <a:r>
              <a:rPr lang="zh-CN" altLang="en-US" smtClean="0"/>
              <a:t>发送邮件</a:t>
            </a:r>
            <a:r>
              <a:rPr lang="en-US" smtClean="0"/>
              <a:t>)</a:t>
            </a:r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702378" y="1948070"/>
            <a:ext cx="2545546" cy="185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66323" y="2552098"/>
            <a:ext cx="2566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入库成功后，执行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bg1"/>
                </a:solidFill>
              </a:rPr>
              <a:t>xadd  newusers  xxoo 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" name="直接箭头连接符 6"/>
          <p:cNvCxnSpPr>
            <a:stCxn id="6" idx="0"/>
            <a:endCxn id="26" idx="4"/>
          </p:cNvCxnSpPr>
          <p:nvPr/>
        </p:nvCxnSpPr>
        <p:spPr>
          <a:xfrm flipH="1" flipV="1">
            <a:off x="6201245" y="3634945"/>
            <a:ext cx="266866" cy="201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262107" y="2942143"/>
            <a:ext cx="1878276" cy="692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组</a:t>
            </a:r>
            <a:r>
              <a:rPr lang="en-US" altLang="zh-CN" smtClean="0"/>
              <a:t>:sendmail</a:t>
            </a:r>
            <a:endParaRPr lang="en-US"/>
          </a:p>
        </p:txBody>
      </p:sp>
      <p:cxnSp>
        <p:nvCxnSpPr>
          <p:cNvPr id="30" name="直接箭头连接符 29"/>
          <p:cNvCxnSpPr>
            <a:stCxn id="26" idx="0"/>
          </p:cNvCxnSpPr>
          <p:nvPr/>
        </p:nvCxnSpPr>
        <p:spPr>
          <a:xfrm flipH="1" flipV="1">
            <a:off x="5128465" y="2192482"/>
            <a:ext cx="1072780" cy="74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569200" y="3962400"/>
            <a:ext cx="2103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上节课我们用</a:t>
            </a:r>
            <a:r>
              <a:rPr lang="en-US" altLang="zh-CN" smtClean="0">
                <a:solidFill>
                  <a:schemeClr val="bg1"/>
                </a:solidFill>
              </a:rPr>
              <a:t>swoole</a:t>
            </a:r>
            <a:r>
              <a:rPr lang="zh-CN" altLang="en-US" smtClean="0">
                <a:solidFill>
                  <a:schemeClr val="bg1"/>
                </a:solidFill>
              </a:rPr>
              <a:t>协程实现了基本姿势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03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实战里面一般是多任务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67199" y="1468565"/>
            <a:ext cx="1271156" cy="723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Redis</a:t>
            </a:r>
            <a:r>
              <a:rPr lang="zh-CN" altLang="en-US" smtClean="0"/>
              <a:t>服务</a:t>
            </a:r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228601" y="3490880"/>
            <a:ext cx="1433945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PHP</a:t>
            </a:r>
            <a:r>
              <a:rPr lang="zh-CN" altLang="en-US" smtClean="0"/>
              <a:t>网站</a:t>
            </a:r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3758439" y="5541523"/>
            <a:ext cx="1859511" cy="1316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消费者</a:t>
            </a:r>
            <a:r>
              <a:rPr lang="en-US" altLang="zh-CN" smtClean="0"/>
              <a:t>c1</a:t>
            </a:r>
          </a:p>
          <a:p>
            <a:pPr algn="ctr"/>
            <a:r>
              <a:rPr lang="en-US" smtClean="0"/>
              <a:t>(</a:t>
            </a:r>
            <a:r>
              <a:rPr lang="zh-CN" altLang="en-US" smtClean="0"/>
              <a:t>发送邮件</a:t>
            </a:r>
            <a:r>
              <a:rPr lang="en-US" smtClean="0"/>
              <a:t>)</a:t>
            </a:r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702378" y="1948070"/>
            <a:ext cx="2545546" cy="185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66323" y="2552098"/>
            <a:ext cx="2566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入库成功后，执行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bg1"/>
                </a:solidFill>
              </a:rPr>
              <a:t>xadd  newusers  xxoo 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" name="直接箭头连接符 6"/>
          <p:cNvCxnSpPr>
            <a:stCxn id="6" idx="0"/>
            <a:endCxn id="26" idx="4"/>
          </p:cNvCxnSpPr>
          <p:nvPr/>
        </p:nvCxnSpPr>
        <p:spPr>
          <a:xfrm flipH="1" flipV="1">
            <a:off x="4599217" y="3983507"/>
            <a:ext cx="88978" cy="155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660079" y="3290705"/>
            <a:ext cx="1878276" cy="692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组</a:t>
            </a:r>
            <a:r>
              <a:rPr lang="en-US" altLang="zh-CN" smtClean="0"/>
              <a:t>:sendmail</a:t>
            </a:r>
            <a:endParaRPr lang="en-US"/>
          </a:p>
        </p:txBody>
      </p:sp>
      <p:cxnSp>
        <p:nvCxnSpPr>
          <p:cNvPr id="30" name="直接箭头连接符 29"/>
          <p:cNvCxnSpPr>
            <a:stCxn id="26" idx="0"/>
            <a:endCxn id="3" idx="2"/>
          </p:cNvCxnSpPr>
          <p:nvPr/>
        </p:nvCxnSpPr>
        <p:spPr>
          <a:xfrm flipV="1">
            <a:off x="4599217" y="2192482"/>
            <a:ext cx="303560" cy="1098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7957359" y="3490880"/>
            <a:ext cx="2129444" cy="86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组</a:t>
            </a:r>
            <a:r>
              <a:rPr lang="en-US" altLang="zh-CN" smtClean="0"/>
              <a:t>:sendscore</a:t>
            </a:r>
            <a:endParaRPr lang="en-US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5538355" y="2192482"/>
            <a:ext cx="3483726" cy="129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8462519" y="5533829"/>
            <a:ext cx="1859511" cy="1316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消费者</a:t>
            </a:r>
            <a:r>
              <a:rPr lang="en-US" altLang="zh-CN" smtClean="0"/>
              <a:t>c2</a:t>
            </a:r>
            <a:endParaRPr lang="en-US" altLang="zh-CN" smtClean="0"/>
          </a:p>
          <a:p>
            <a:pPr algn="ctr"/>
            <a:r>
              <a:rPr lang="en-US" smtClean="0"/>
              <a:t>(</a:t>
            </a:r>
            <a:r>
              <a:rPr lang="zh-CN" altLang="en-US" smtClean="0"/>
              <a:t>赠送积分</a:t>
            </a:r>
            <a:r>
              <a:rPr lang="en-US" smtClean="0"/>
              <a:t>)</a:t>
            </a:r>
            <a:endParaRPr lang="en-US"/>
          </a:p>
        </p:txBody>
      </p:sp>
      <p:cxnSp>
        <p:nvCxnSpPr>
          <p:cNvPr id="20" name="直接箭头连接符 19"/>
          <p:cNvCxnSpPr>
            <a:stCxn id="19" idx="0"/>
          </p:cNvCxnSpPr>
          <p:nvPr/>
        </p:nvCxnSpPr>
        <p:spPr>
          <a:xfrm flipH="1" flipV="1">
            <a:off x="9122095" y="4353961"/>
            <a:ext cx="270180" cy="117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84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上节课代码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194" y="976044"/>
            <a:ext cx="11225886" cy="37856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2400" smtClean="0">
              <a:solidFill>
                <a:schemeClr val="bg1"/>
              </a:solidFill>
            </a:endParaRPr>
          </a:p>
          <a:p>
            <a:r>
              <a:rPr lang="en-US" altLang="zh-CN" sz="2400" smtClean="0">
                <a:solidFill>
                  <a:schemeClr val="bg1"/>
                </a:solidFill>
              </a:rPr>
              <a:t>go(function</a:t>
            </a:r>
            <a:r>
              <a:rPr lang="en-US" altLang="zh-CN" sz="2400">
                <a:solidFill>
                  <a:schemeClr val="bg1"/>
                </a:solidFill>
              </a:rPr>
              <a:t>(){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$redis=new Redis();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$redis-&gt;connect("192.168.222.139",6379);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lisStream("sendmail","c1",$redis);</a:t>
            </a:r>
          </a:p>
          <a:p>
            <a:r>
              <a:rPr lang="en-US" altLang="zh-CN" sz="2400" smtClean="0">
                <a:solidFill>
                  <a:schemeClr val="bg1"/>
                </a:solidFill>
              </a:rPr>
              <a:t>});</a:t>
            </a:r>
          </a:p>
          <a:p>
            <a:r>
              <a:rPr lang="zh-CN" altLang="en-US" sz="2400" smtClean="0">
                <a:solidFill>
                  <a:schemeClr val="bg1"/>
                </a:solidFill>
              </a:rPr>
              <a:t>不过其实并没有真正协程化，我们所使用的</a:t>
            </a:r>
            <a:r>
              <a:rPr lang="en-US" altLang="zh-CN" sz="2400" smtClean="0">
                <a:solidFill>
                  <a:schemeClr val="bg1"/>
                </a:solidFill>
              </a:rPr>
              <a:t>Redis(phpredis)</a:t>
            </a:r>
            <a:r>
              <a:rPr lang="zh-CN" altLang="en-US" sz="2400" smtClean="0">
                <a:solidFill>
                  <a:schemeClr val="bg1"/>
                </a:solidFill>
              </a:rPr>
              <a:t>扩展需要协程化后才能运行</a:t>
            </a:r>
            <a:endParaRPr lang="en-US" altLang="zh-CN" sz="2400" smtClean="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0" y="4298875"/>
            <a:ext cx="8688409" cy="19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0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改造</a:t>
            </a:r>
            <a:r>
              <a:rPr lang="en-US" altLang="zh-CN" smtClean="0">
                <a:solidFill>
                  <a:schemeClr val="bg1"/>
                </a:solidFill>
              </a:rPr>
              <a:t>1</a:t>
            </a:r>
            <a:r>
              <a:rPr lang="zh-CN" altLang="en-US" smtClean="0">
                <a:solidFill>
                  <a:schemeClr val="bg1"/>
                </a:solidFill>
              </a:rPr>
              <a:t>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194" y="975360"/>
            <a:ext cx="11733886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//</a:t>
            </a:r>
            <a:r>
              <a:rPr lang="zh-CN" altLang="en-US">
                <a:solidFill>
                  <a:schemeClr val="bg1"/>
                </a:solidFill>
              </a:rPr>
              <a:t>初始化组</a:t>
            </a:r>
          </a:p>
          <a:p>
            <a:r>
              <a:rPr lang="en-US" altLang="zh-CN">
                <a:solidFill>
                  <a:schemeClr val="bg1"/>
                </a:solidFill>
              </a:rPr>
              <a:t>$initRedis=new Redis();</a:t>
            </a:r>
          </a:p>
          <a:p>
            <a:r>
              <a:rPr lang="en-US" altLang="zh-CN">
                <a:solidFill>
                  <a:schemeClr val="bg1"/>
                </a:solidFill>
              </a:rPr>
              <a:t>$initRedis-&gt;connect("192.168.222.139",6379);</a:t>
            </a:r>
          </a:p>
          <a:p>
            <a:r>
              <a:rPr lang="en-US" altLang="zh-CN">
                <a:solidFill>
                  <a:schemeClr val="bg1"/>
                </a:solidFill>
              </a:rPr>
              <a:t>initGroup("sendmail",$initRedis);</a:t>
            </a:r>
          </a:p>
          <a:p>
            <a:r>
              <a:rPr lang="en-US" altLang="zh-CN">
                <a:solidFill>
                  <a:schemeClr val="bg1"/>
                </a:solidFill>
              </a:rPr>
              <a:t>initGroup("sendscore",$initRedis);</a:t>
            </a:r>
          </a:p>
          <a:p>
            <a:r>
              <a:rPr lang="en-US" altLang="zh-CN">
                <a:solidFill>
                  <a:schemeClr val="bg1"/>
                </a:solidFill>
              </a:rPr>
              <a:t>$initRedis-&gt;close();// </a:t>
            </a:r>
            <a:r>
              <a:rPr lang="zh-CN" altLang="en-US">
                <a:solidFill>
                  <a:schemeClr val="bg1"/>
                </a:solidFill>
              </a:rPr>
              <a:t>上面两个执行完成后 </a:t>
            </a:r>
            <a:r>
              <a:rPr lang="zh-CN" altLang="en-US">
                <a:solidFill>
                  <a:schemeClr val="bg1"/>
                </a:solidFill>
              </a:rPr>
              <a:t>连接</a:t>
            </a:r>
            <a:r>
              <a:rPr lang="zh-CN" altLang="en-US" smtClean="0">
                <a:solidFill>
                  <a:schemeClr val="bg1"/>
                </a:solidFill>
              </a:rPr>
              <a:t>关闭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7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改造</a:t>
            </a:r>
            <a:r>
              <a:rPr lang="en-US" altLang="zh-CN" smtClean="0">
                <a:solidFill>
                  <a:schemeClr val="bg1"/>
                </a:solidFill>
              </a:rPr>
              <a:t>2</a:t>
            </a:r>
            <a:r>
              <a:rPr lang="zh-CN" altLang="en-US" smtClean="0">
                <a:solidFill>
                  <a:schemeClr val="bg1"/>
                </a:solidFill>
              </a:rPr>
              <a:t>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194" y="975360"/>
            <a:ext cx="11733886" cy="39703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Swoole\Runtime::enableCoroutine();</a:t>
            </a:r>
          </a:p>
          <a:p>
            <a:r>
              <a:rPr lang="en-US" altLang="zh-CN">
                <a:solidFill>
                  <a:schemeClr val="bg1"/>
                </a:solidFill>
              </a:rPr>
              <a:t>go(function(){</a:t>
            </a:r>
          </a:p>
          <a:p>
            <a:r>
              <a:rPr lang="en-US" altLang="zh-CN">
                <a:solidFill>
                  <a:schemeClr val="bg1"/>
                </a:solidFill>
              </a:rPr>
              <a:t>   $redis=new Redis();</a:t>
            </a:r>
          </a:p>
          <a:p>
            <a:r>
              <a:rPr lang="en-US" altLang="zh-CN">
                <a:solidFill>
                  <a:schemeClr val="bg1"/>
                </a:solidFill>
              </a:rPr>
              <a:t>   $redis-&gt;connect("192.168.222.139",6379);</a:t>
            </a:r>
          </a:p>
          <a:p>
            <a:r>
              <a:rPr lang="en-US" altLang="zh-CN">
                <a:solidFill>
                  <a:schemeClr val="bg1"/>
                </a:solidFill>
              </a:rPr>
              <a:t>    lisStream("sendmail","c1",$redis);</a:t>
            </a:r>
          </a:p>
          <a:p>
            <a:r>
              <a:rPr lang="en-US" altLang="zh-CN">
                <a:solidFill>
                  <a:schemeClr val="bg1"/>
                </a:solidFill>
              </a:rPr>
              <a:t>});</a:t>
            </a: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</a:t>
            </a:r>
          </a:p>
          <a:p>
            <a:r>
              <a:rPr lang="en-US" altLang="zh-CN">
                <a:solidFill>
                  <a:schemeClr val="bg1"/>
                </a:solidFill>
              </a:rPr>
              <a:t>go(function(){ //</a:t>
            </a:r>
            <a:r>
              <a:rPr lang="zh-CN" altLang="en-US">
                <a:solidFill>
                  <a:schemeClr val="bg1"/>
                </a:solidFill>
              </a:rPr>
              <a:t>发送虚拟币</a:t>
            </a:r>
          </a:p>
          <a:p>
            <a:r>
              <a:rPr lang="zh-CN" altLang="en-US">
                <a:solidFill>
                  <a:schemeClr val="bg1"/>
                </a:solidFill>
              </a:rPr>
              <a:t>    </a:t>
            </a:r>
            <a:r>
              <a:rPr lang="en-US" altLang="zh-CN">
                <a:solidFill>
                  <a:schemeClr val="bg1"/>
                </a:solidFill>
              </a:rPr>
              <a:t>$redis=new Redis();</a:t>
            </a:r>
          </a:p>
          <a:p>
            <a:r>
              <a:rPr lang="en-US" altLang="zh-CN">
                <a:solidFill>
                  <a:schemeClr val="bg1"/>
                </a:solidFill>
              </a:rPr>
              <a:t>    $redis-&gt;connect("192.168.222.139",6379);</a:t>
            </a:r>
          </a:p>
          <a:p>
            <a:r>
              <a:rPr lang="en-US" altLang="zh-CN">
                <a:solidFill>
                  <a:schemeClr val="bg1"/>
                </a:solidFill>
              </a:rPr>
              <a:t>    lisStream("sendscore","c2",$redis);</a:t>
            </a:r>
          </a:p>
          <a:p>
            <a:r>
              <a:rPr lang="en-US" altLang="zh-CN">
                <a:solidFill>
                  <a:schemeClr val="bg1"/>
                </a:solidFill>
              </a:rPr>
              <a:t>});</a:t>
            </a:r>
          </a:p>
          <a:p>
            <a:r>
              <a:rPr lang="en-US" altLang="zh-CN">
                <a:solidFill>
                  <a:schemeClr val="bg1"/>
                </a:solidFill>
              </a:rPr>
              <a:t> 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6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针对控制台输出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194" y="975360"/>
            <a:ext cx="11733886" cy="36933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use Swoole\Coroutine as co;</a:t>
            </a:r>
          </a:p>
          <a:p>
            <a:r>
              <a:rPr lang="en-US" altLang="zh-CN">
                <a:solidFill>
                  <a:schemeClr val="bg1"/>
                </a:solidFill>
              </a:rPr>
              <a:t>function setLog($str){</a:t>
            </a:r>
          </a:p>
          <a:p>
            <a:r>
              <a:rPr lang="en-US" altLang="zh-CN">
                <a:solidFill>
                  <a:schemeClr val="bg1"/>
                </a:solidFill>
              </a:rPr>
              <a:t>    $file = __DIR__ . "/my.log";</a:t>
            </a:r>
          </a:p>
          <a:p>
            <a:r>
              <a:rPr lang="en-US" altLang="zh-CN">
                <a:solidFill>
                  <a:schemeClr val="bg1"/>
                </a:solidFill>
              </a:rPr>
              <a:t>    go(function()use($file,$str){</a:t>
            </a:r>
          </a:p>
          <a:p>
            <a:r>
              <a:rPr lang="en-US" altLang="zh-CN">
                <a:solidFill>
                  <a:schemeClr val="bg1"/>
                </a:solidFill>
              </a:rPr>
              <a:t>        $r = co::fwrite(STDOUT, $str, 0);</a:t>
            </a:r>
          </a:p>
          <a:p>
            <a:r>
              <a:rPr lang="en-US" altLang="zh-CN">
                <a:solidFill>
                  <a:schemeClr val="bg1"/>
                </a:solidFill>
              </a:rPr>
              <a:t>    });</a:t>
            </a: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}</a:t>
            </a: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>
                <a:solidFill>
                  <a:schemeClr val="bg1"/>
                </a:solidFill>
              </a:rPr>
              <a:t>文档：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https://wiki.swoole.com/wiki/page/832.html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3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继续需求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67199" y="1468565"/>
            <a:ext cx="1271156" cy="723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Redis</a:t>
            </a:r>
            <a:r>
              <a:rPr lang="zh-CN" altLang="en-US" smtClean="0"/>
              <a:t>服务</a:t>
            </a:r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228601" y="3490880"/>
            <a:ext cx="1433945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PHP</a:t>
            </a:r>
            <a:r>
              <a:rPr lang="zh-CN" altLang="en-US" smtClean="0"/>
              <a:t>网站</a:t>
            </a:r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3758439" y="5541523"/>
            <a:ext cx="1859511" cy="1316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消费者</a:t>
            </a:r>
            <a:r>
              <a:rPr lang="en-US" altLang="zh-CN" smtClean="0"/>
              <a:t>c1</a:t>
            </a:r>
          </a:p>
          <a:p>
            <a:pPr algn="ctr"/>
            <a:r>
              <a:rPr lang="en-US" smtClean="0"/>
              <a:t>(</a:t>
            </a:r>
            <a:r>
              <a:rPr lang="zh-CN" altLang="en-US" smtClean="0"/>
              <a:t>发送邮件</a:t>
            </a:r>
            <a:r>
              <a:rPr lang="en-US" smtClean="0"/>
              <a:t>)</a:t>
            </a:r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702378" y="1948070"/>
            <a:ext cx="2545546" cy="185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66323" y="2552098"/>
            <a:ext cx="2566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入库成功后，执行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bg1"/>
                </a:solidFill>
              </a:rPr>
              <a:t>xadd  newusers  xxoo 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" name="直接箭头连接符 6"/>
          <p:cNvCxnSpPr>
            <a:stCxn id="6" idx="0"/>
            <a:endCxn id="26" idx="4"/>
          </p:cNvCxnSpPr>
          <p:nvPr/>
        </p:nvCxnSpPr>
        <p:spPr>
          <a:xfrm flipH="1" flipV="1">
            <a:off x="4672015" y="3987134"/>
            <a:ext cx="16180" cy="155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732877" y="3294332"/>
            <a:ext cx="1878276" cy="692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组</a:t>
            </a:r>
            <a:r>
              <a:rPr lang="en-US" altLang="zh-CN" smtClean="0"/>
              <a:t>:sendmail</a:t>
            </a:r>
            <a:endParaRPr lang="en-US"/>
          </a:p>
        </p:txBody>
      </p:sp>
      <p:cxnSp>
        <p:nvCxnSpPr>
          <p:cNvPr id="30" name="直接箭头连接符 29"/>
          <p:cNvCxnSpPr>
            <a:stCxn id="26" idx="0"/>
            <a:endCxn id="3" idx="2"/>
          </p:cNvCxnSpPr>
          <p:nvPr/>
        </p:nvCxnSpPr>
        <p:spPr>
          <a:xfrm flipV="1">
            <a:off x="4672015" y="2192482"/>
            <a:ext cx="230762" cy="110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9928399" y="2552098"/>
            <a:ext cx="2129444" cy="86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组</a:t>
            </a:r>
            <a:r>
              <a:rPr lang="en-US" altLang="zh-CN" smtClean="0"/>
              <a:t>:sendscore</a:t>
            </a:r>
            <a:endParaRPr 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5752917" y="3294332"/>
            <a:ext cx="4310449" cy="282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10198332" y="5615109"/>
            <a:ext cx="1859511" cy="1316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消费者</a:t>
            </a:r>
            <a:r>
              <a:rPr lang="en-US" altLang="zh-CN" smtClean="0"/>
              <a:t>c2</a:t>
            </a:r>
            <a:endParaRPr lang="en-US" altLang="zh-CN" smtClean="0"/>
          </a:p>
          <a:p>
            <a:pPr algn="ctr"/>
            <a:r>
              <a:rPr lang="en-US" smtClean="0"/>
              <a:t>(</a:t>
            </a:r>
            <a:r>
              <a:rPr lang="zh-CN" altLang="en-US" smtClean="0"/>
              <a:t>赠送积分</a:t>
            </a:r>
            <a:r>
              <a:rPr lang="en-US" smtClean="0"/>
              <a:t>)</a:t>
            </a:r>
            <a:endParaRPr lang="en-US"/>
          </a:p>
        </p:txBody>
      </p:sp>
      <p:cxnSp>
        <p:nvCxnSpPr>
          <p:cNvPr id="20" name="直接箭头连接符 19"/>
          <p:cNvCxnSpPr>
            <a:stCxn id="19" idx="0"/>
            <a:endCxn id="15" idx="4"/>
          </p:cNvCxnSpPr>
          <p:nvPr/>
        </p:nvCxnSpPr>
        <p:spPr>
          <a:xfrm flipH="1" flipV="1">
            <a:off x="10993121" y="3415178"/>
            <a:ext cx="134967" cy="219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350000" y="3987134"/>
            <a:ext cx="2265680" cy="64633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important:</a:t>
            </a:r>
            <a:r>
              <a:rPr lang="zh-CN" altLang="en-US" smtClean="0">
                <a:solidFill>
                  <a:schemeClr val="bg1"/>
                </a:solidFill>
              </a:rPr>
              <a:t>发送邮件后，才能赠送积分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36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15547</TotalTime>
  <Words>410</Words>
  <Application>Microsoft Office PowerPoint</Application>
  <PresentationFormat>宽屏</PresentationFormat>
  <Paragraphs>101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   附加课:swoole协程监听Stream多任务队列、串行方式</vt:lpstr>
      <vt:lpstr>看图(依然是用户注册)</vt:lpstr>
      <vt:lpstr>实战里面一般是多任务</vt:lpstr>
      <vt:lpstr>上节课代码</vt:lpstr>
      <vt:lpstr>改造1 </vt:lpstr>
      <vt:lpstr>改造2 </vt:lpstr>
      <vt:lpstr>针对控制台输出</vt:lpstr>
      <vt:lpstr>继续需求</vt:lpstr>
      <vt:lpstr>思路如下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1307</cp:revision>
  <dcterms:created xsi:type="dcterms:W3CDTF">2016-05-22T15:40:23Z</dcterms:created>
  <dcterms:modified xsi:type="dcterms:W3CDTF">2018-12-14T15:36:01Z</dcterms:modified>
</cp:coreProperties>
</file>