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314" r:id="rId5"/>
    <p:sldId id="321" r:id="rId6"/>
    <p:sldId id="322" r:id="rId7"/>
    <p:sldId id="323" r:id="rId8"/>
    <p:sldId id="324" r:id="rId9"/>
    <p:sldId id="325" r:id="rId10"/>
    <p:sldId id="32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之消息队列篇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构建延迟队列：新闻延迟发布示例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900064" cy="10079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上节</a:t>
            </a:r>
            <a:r>
              <a:rPr lang="zh-CN" altLang="en-US" smtClean="0">
                <a:solidFill>
                  <a:schemeClr val="bg1"/>
                </a:solidFill>
              </a:rPr>
              <a:t>课的结构图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6254" y="4722667"/>
            <a:ext cx="1953491" cy="150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web</a:t>
            </a:r>
            <a:r>
              <a:rPr lang="zh-CN" altLang="en-US" smtClean="0"/>
              <a:t>网站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16186" y="685802"/>
            <a:ext cx="1802824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  <a:r>
              <a:rPr lang="zh-CN" altLang="en-US" smtClean="0"/>
              <a:t>服务端</a:t>
            </a:r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8624456" y="3632076"/>
            <a:ext cx="2275608" cy="1433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一个死循环程序</a:t>
            </a:r>
            <a:endParaRPr lang="en-US" altLang="zh-CN" smtClean="0"/>
          </a:p>
          <a:p>
            <a:pPr algn="ctr"/>
            <a:r>
              <a:rPr lang="zh-CN" altLang="en-US" smtClean="0"/>
              <a:t>定期</a:t>
            </a:r>
            <a:r>
              <a:rPr lang="en-US" altLang="zh-CN" smtClean="0"/>
              <a:t>brpop</a:t>
            </a:r>
            <a:r>
              <a:rPr lang="zh-CN" altLang="en-US" smtClean="0"/>
              <a:t>一个数据</a:t>
            </a:r>
            <a:endParaRPr lang="en-US" altLang="zh-CN" smtClean="0"/>
          </a:p>
          <a:p>
            <a:pPr algn="ctr"/>
            <a:r>
              <a:rPr lang="zh-CN" altLang="en-US" smtClean="0"/>
              <a:t>然后</a:t>
            </a:r>
            <a:r>
              <a:rPr lang="zh-CN" altLang="en-US" smtClean="0">
                <a:solidFill>
                  <a:srgbClr val="C00000"/>
                </a:solidFill>
              </a:rPr>
              <a:t>做处理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98951"/>
              </p:ext>
            </p:extLst>
          </p:nvPr>
        </p:nvGraphicFramePr>
        <p:xfrm>
          <a:off x="3471137" y="1200873"/>
          <a:ext cx="4763658" cy="39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43"/>
                <a:gridCol w="793943"/>
                <a:gridCol w="793943"/>
                <a:gridCol w="793943"/>
                <a:gridCol w="793943"/>
                <a:gridCol w="793943"/>
              </a:tblGrid>
              <a:tr h="399327"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4" idx="7"/>
          </p:cNvCxnSpPr>
          <p:nvPr/>
        </p:nvCxnSpPr>
        <p:spPr>
          <a:xfrm flipV="1">
            <a:off x="1833663" y="1859973"/>
            <a:ext cx="2291528" cy="308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96291" y="379268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只顾塞数据到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里即可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377545" y="1600200"/>
            <a:ext cx="2057400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71164" y="249596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取数据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18" y="2865293"/>
            <a:ext cx="910886" cy="4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什么是延迟队列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977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打个比方：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</a:t>
            </a:r>
            <a:r>
              <a:rPr lang="zh-CN" altLang="en-US" smtClean="0">
                <a:solidFill>
                  <a:schemeClr val="bg1"/>
                </a:solidFill>
              </a:rPr>
              <a:t>新闻</a:t>
            </a:r>
            <a:r>
              <a:rPr lang="zh-CN" altLang="en-US">
                <a:solidFill>
                  <a:schemeClr val="bg1"/>
                </a:solidFill>
              </a:rPr>
              <a:t>延迟</a:t>
            </a:r>
            <a:r>
              <a:rPr lang="zh-CN" altLang="en-US" smtClean="0">
                <a:solidFill>
                  <a:schemeClr val="bg1"/>
                </a:solidFill>
              </a:rPr>
              <a:t>发布</a:t>
            </a:r>
            <a:endParaRPr lang="en-US" altLang="zh-CN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常见的新闻表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05" y="1415328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仅仅为了演示简单，就几个字段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94457"/>
              </p:ext>
            </p:extLst>
          </p:nvPr>
        </p:nvGraphicFramePr>
        <p:xfrm>
          <a:off x="838200" y="2444557"/>
          <a:ext cx="5448300" cy="302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50"/>
                <a:gridCol w="2724150"/>
              </a:tblGrid>
              <a:tr h="60421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字段名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new_id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自增主键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新闻标题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news_pubtime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新闻发布时间</a:t>
                      </a:r>
                      <a:endParaRPr lang="en-US"/>
                    </a:p>
                  </a:txBody>
                  <a:tcPr/>
                </a:tc>
              </a:tr>
              <a:tr h="604212">
                <a:tc>
                  <a:txBody>
                    <a:bodyPr/>
                    <a:lstStyle/>
                    <a:p>
                      <a:r>
                        <a:rPr lang="en-US" smtClean="0"/>
                        <a:t>news_ispub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bit</a:t>
                      </a:r>
                      <a:r>
                        <a:rPr lang="zh-CN" altLang="en-US" smtClean="0"/>
                        <a:t>型。是否发布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90509" y="2132301"/>
            <a:ext cx="3117273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所谓的延迟发布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其中一个做法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、并非不入库，而是直接插入数据库了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、只不过</a:t>
            </a:r>
            <a:r>
              <a:rPr lang="en-US" altLang="zh-CN" smtClean="0">
                <a:solidFill>
                  <a:schemeClr val="bg1"/>
                </a:solidFill>
              </a:rPr>
              <a:t>news_ispub</a:t>
            </a:r>
            <a:r>
              <a:rPr lang="zh-CN" altLang="en-US" smtClean="0">
                <a:solidFill>
                  <a:schemeClr val="bg1"/>
                </a:solidFill>
              </a:rPr>
              <a:t>这个字段值是</a:t>
            </a:r>
            <a:r>
              <a:rPr lang="en-US" altLang="zh-CN" smtClean="0">
                <a:solidFill>
                  <a:schemeClr val="bg1"/>
                </a:solidFill>
              </a:rPr>
              <a:t>false/0</a:t>
            </a:r>
          </a:p>
        </p:txBody>
      </p:sp>
    </p:spTree>
    <p:extLst>
      <p:ext uri="{BB962C8B-B14F-4D97-AF65-F5344CB8AC3E}">
        <p14:creationId xmlns:p14="http://schemas.microsoft.com/office/powerpoint/2010/main" val="334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回顾下</a:t>
            </a:r>
            <a:r>
              <a:rPr lang="en-US" altLang="zh-CN" smtClean="0">
                <a:solidFill>
                  <a:schemeClr val="bg1"/>
                </a:solidFill>
              </a:rPr>
              <a:t>《</a:t>
            </a:r>
            <a:r>
              <a:rPr lang="zh-CN" altLang="en-US" smtClean="0">
                <a:solidFill>
                  <a:schemeClr val="bg1"/>
                </a:solidFill>
              </a:rPr>
              <a:t>缓存篇</a:t>
            </a:r>
            <a:r>
              <a:rPr lang="en-US" altLang="zh-CN" smtClean="0">
                <a:solidFill>
                  <a:schemeClr val="bg1"/>
                </a:solidFill>
              </a:rPr>
              <a:t>》</a:t>
            </a:r>
            <a:r>
              <a:rPr lang="zh-CN" altLang="en-US" smtClean="0">
                <a:solidFill>
                  <a:schemeClr val="bg1"/>
                </a:solidFill>
              </a:rPr>
              <a:t>中讲到的</a:t>
            </a:r>
            <a:r>
              <a:rPr lang="en-US" altLang="zh-CN" smtClean="0">
                <a:solidFill>
                  <a:schemeClr val="bg1"/>
                </a:solidFill>
              </a:rPr>
              <a:t>Sorted Set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59177"/>
              </p:ext>
            </p:extLst>
          </p:nvPr>
        </p:nvGraphicFramePr>
        <p:xfrm>
          <a:off x="670791" y="253807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newspub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这里放时间戳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这里放新闻</a:t>
                      </a:r>
                      <a:r>
                        <a:rPr lang="en-US" altLang="zh-CN" smtClean="0"/>
                        <a:t>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基本流程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1" y="4809912"/>
            <a:ext cx="891617" cy="93734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792682" y="1690688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入库，</a:t>
            </a:r>
            <a:r>
              <a:rPr lang="en-US" altLang="zh-CN" smtClean="0"/>
              <a:t>ispub</a:t>
            </a:r>
            <a:r>
              <a:rPr lang="zh-CN" altLang="en-US" smtClean="0"/>
              <a:t>字段置为</a:t>
            </a:r>
            <a:r>
              <a:rPr lang="en-US" altLang="zh-CN" smtClean="0"/>
              <a:t>false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392382" y="2784764"/>
            <a:ext cx="2317173" cy="183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66799" y="3460174"/>
            <a:ext cx="237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展示</a:t>
            </a:r>
            <a:r>
              <a:rPr lang="en-US" altLang="zh-CN" smtClean="0">
                <a:solidFill>
                  <a:schemeClr val="bg1"/>
                </a:solidFill>
              </a:rPr>
              <a:t>SQL</a:t>
            </a:r>
          </a:p>
          <a:p>
            <a:r>
              <a:rPr lang="zh-CN" altLang="en-US" smtClean="0">
                <a:solidFill>
                  <a:schemeClr val="bg1"/>
                </a:solidFill>
              </a:rPr>
              <a:t>譬如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  <a:r>
              <a:rPr lang="en-US" smtClean="0">
                <a:solidFill>
                  <a:schemeClr val="bg1"/>
                </a:solidFill>
              </a:rPr>
              <a:t>select * from news  were </a:t>
            </a:r>
            <a:r>
              <a:rPr lang="en-US" smtClean="0">
                <a:solidFill>
                  <a:schemeClr val="bg1"/>
                </a:solidFill>
              </a:rPr>
              <a:t>ispub=1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47513" y="1293669"/>
            <a:ext cx="1806287" cy="2166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</a:p>
          <a:p>
            <a:pPr algn="ctr"/>
            <a:r>
              <a:rPr lang="en-US" smtClean="0"/>
              <a:t>(Sorted Set)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58000" y="2523476"/>
            <a:ext cx="2441864" cy="26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15200" y="2202873"/>
            <a:ext cx="134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把时间戳和</a:t>
            </a:r>
            <a:r>
              <a:rPr lang="en-US" altLang="zh-CN" smtClean="0">
                <a:solidFill>
                  <a:schemeClr val="bg1"/>
                </a:solidFill>
              </a:rPr>
              <a:t>ID</a:t>
            </a:r>
            <a:r>
              <a:rPr lang="zh-CN" altLang="en-US" smtClean="0">
                <a:solidFill>
                  <a:schemeClr val="bg1"/>
                </a:solidFill>
              </a:rPr>
              <a:t>塞入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9823" y="4681827"/>
            <a:ext cx="3252354" cy="122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死循环程序</a:t>
            </a:r>
            <a:endParaRPr lang="en-US" altLang="zh-CN" smtClean="0"/>
          </a:p>
          <a:p>
            <a:pPr algn="ctr"/>
            <a:r>
              <a:rPr lang="zh-CN" altLang="en-US" smtClean="0"/>
              <a:t>定时从</a:t>
            </a:r>
            <a:r>
              <a:rPr lang="en-US" altLang="zh-CN" smtClean="0"/>
              <a:t>zSet</a:t>
            </a:r>
            <a:r>
              <a:rPr lang="zh-CN" altLang="en-US" smtClean="0"/>
              <a:t>中去获取</a:t>
            </a:r>
            <a:endParaRPr lang="en-US" altLang="zh-CN" smtClean="0"/>
          </a:p>
          <a:p>
            <a:pPr algn="ctr"/>
            <a:r>
              <a:rPr lang="zh-CN" altLang="en-US" smtClean="0"/>
              <a:t>接近当前时间戳的值，然后更新数据库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315200" y="3241964"/>
            <a:ext cx="1891145" cy="12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回顾</a:t>
            </a:r>
            <a:r>
              <a:rPr lang="zh-CN" altLang="en-US" smtClean="0">
                <a:solidFill>
                  <a:schemeClr val="bg1"/>
                </a:solidFill>
              </a:rPr>
              <a:t>一下</a:t>
            </a:r>
            <a:r>
              <a:rPr lang="en-US" altLang="zh-CN" smtClean="0">
                <a:solidFill>
                  <a:schemeClr val="bg1"/>
                </a:solidFill>
              </a:rPr>
              <a:t>zSet</a:t>
            </a:r>
            <a:r>
              <a:rPr lang="zh-CN" altLang="en-US" smtClean="0">
                <a:solidFill>
                  <a:schemeClr val="bg1"/>
                </a:solidFill>
              </a:rPr>
              <a:t>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977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ZRANGEBYSCORE key min max [WITHSCORES] [LIMIT </a:t>
            </a:r>
            <a:r>
              <a:rPr lang="en-US" altLang="zh-CN" smtClean="0">
                <a:solidFill>
                  <a:schemeClr val="bg1"/>
                </a:solidFill>
              </a:rPr>
              <a:t>offset </a:t>
            </a:r>
            <a:r>
              <a:rPr lang="en-US" altLang="zh-CN">
                <a:solidFill>
                  <a:schemeClr val="bg1"/>
                </a:solidFill>
              </a:rPr>
              <a:t>count]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注意排序是按照</a:t>
            </a:r>
            <a:r>
              <a:rPr lang="en-US" altLang="zh-CN" smtClean="0">
                <a:solidFill>
                  <a:schemeClr val="bg1"/>
                </a:solidFill>
              </a:rPr>
              <a:t>score </a:t>
            </a:r>
            <a:r>
              <a:rPr lang="zh-CN" altLang="en-US" smtClean="0">
                <a:solidFill>
                  <a:schemeClr val="bg1"/>
                </a:solidFill>
              </a:rPr>
              <a:t>从小到大排序的</a:t>
            </a:r>
            <a:r>
              <a:rPr lang="en-US" altLang="zh-CN" smtClean="0">
                <a:solidFill>
                  <a:schemeClr val="bg1"/>
                </a:solidFill>
              </a:rPr>
              <a:t>,</a:t>
            </a:r>
            <a:r>
              <a:rPr lang="zh-CN" altLang="en-US" smtClean="0">
                <a:solidFill>
                  <a:schemeClr val="bg1"/>
                </a:solidFill>
              </a:rPr>
              <a:t>这也是我们</a:t>
            </a:r>
            <a:r>
              <a:rPr lang="zh-CN" altLang="en-US" smtClean="0">
                <a:solidFill>
                  <a:schemeClr val="bg1"/>
                </a:solidFill>
              </a:rPr>
              <a:t>想要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其中</a:t>
            </a:r>
            <a:r>
              <a:rPr lang="en-US" altLang="zh-CN" smtClean="0">
                <a:solidFill>
                  <a:schemeClr val="bg1"/>
                </a:solidFill>
              </a:rPr>
              <a:t>min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max</a:t>
            </a:r>
            <a:r>
              <a:rPr lang="zh-CN" altLang="en-US" smtClean="0">
                <a:solidFill>
                  <a:schemeClr val="bg1"/>
                </a:solidFill>
              </a:rPr>
              <a:t>可以是 </a:t>
            </a:r>
            <a:r>
              <a:rPr lang="en-US" altLang="zh-CN" smtClean="0">
                <a:solidFill>
                  <a:schemeClr val="bg1"/>
                </a:solidFill>
              </a:rPr>
              <a:t>-inf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+inf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    -</a:t>
            </a:r>
            <a:r>
              <a:rPr lang="en-US" altLang="zh-CN">
                <a:solidFill>
                  <a:schemeClr val="bg1"/>
                </a:solidFill>
              </a:rPr>
              <a:t>inf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+inf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  <a:r>
              <a:rPr lang="zh-CN" altLang="en-US" smtClean="0">
                <a:solidFill>
                  <a:schemeClr val="bg1"/>
                </a:solidFill>
              </a:rPr>
              <a:t>表示分数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 smtClean="0">
                <a:solidFill>
                  <a:schemeClr val="bg1"/>
                </a:solidFill>
              </a:rPr>
              <a:t>最低值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 smtClean="0">
                <a:solidFill>
                  <a:schemeClr val="bg1"/>
                </a:solidFill>
              </a:rPr>
              <a:t>最高值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譬如</a:t>
            </a:r>
            <a:r>
              <a:rPr lang="en-US" altLang="zh-CN" smtClean="0">
                <a:solidFill>
                  <a:schemeClr val="bg1"/>
                </a:solidFill>
              </a:rPr>
              <a:t>:ZRANGEBYSCORE xxxoo </a:t>
            </a:r>
            <a:r>
              <a:rPr lang="en-US" altLang="zh-CN">
                <a:solidFill>
                  <a:schemeClr val="bg1"/>
                </a:solidFill>
              </a:rPr>
              <a:t>-inf 5000 WITHSCORES 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zh-CN" altLang="en-US" smtClean="0">
                <a:solidFill>
                  <a:schemeClr val="bg1"/>
                </a:solidFill>
              </a:rPr>
              <a:t>代表你不知道最低是多少，取值范围 是</a:t>
            </a:r>
            <a:r>
              <a:rPr lang="en-US" altLang="zh-CN" smtClean="0">
                <a:solidFill>
                  <a:schemeClr val="bg1"/>
                </a:solidFill>
              </a:rPr>
              <a:t>&lt;=5000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再譬如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zrangebyscore newspub -inf  </a:t>
            </a:r>
            <a:r>
              <a:rPr lang="zh-CN" altLang="en-US" smtClean="0">
                <a:solidFill>
                  <a:schemeClr val="bg1"/>
                </a:solidFill>
              </a:rPr>
              <a:t>当前时间戳值 </a:t>
            </a:r>
            <a:r>
              <a:rPr lang="en-US" altLang="zh-CN" smtClean="0">
                <a:solidFill>
                  <a:schemeClr val="bg1"/>
                </a:solidFill>
              </a:rPr>
              <a:t>limit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en-US" altLang="zh-CN" smtClean="0">
                <a:solidFill>
                  <a:schemeClr val="bg1"/>
                </a:solidFill>
              </a:rPr>
              <a:t>10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代表取小于等于 当前时间戳的 所有新闻，取</a:t>
            </a:r>
            <a:r>
              <a:rPr lang="en-US" altLang="zh-CN" smtClean="0">
                <a:solidFill>
                  <a:schemeClr val="bg1"/>
                </a:solidFill>
              </a:rPr>
              <a:t>10</a:t>
            </a:r>
            <a:r>
              <a:rPr lang="zh-CN" altLang="en-US" smtClean="0">
                <a:solidFill>
                  <a:schemeClr val="bg1"/>
                </a:solidFill>
              </a:rPr>
              <a:t>条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接上页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977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ZRANGEBYSCORE key min max [WITHSCORES] [LIMIT offset count]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(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其中</a:t>
            </a:r>
            <a:r>
              <a:rPr lang="en-US" altLang="zh-CN" smtClean="0">
                <a:solidFill>
                  <a:schemeClr val="bg1"/>
                </a:solidFill>
              </a:rPr>
              <a:t>min</a:t>
            </a:r>
            <a:r>
              <a:rPr lang="zh-CN" altLang="en-US" smtClean="0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max</a:t>
            </a:r>
            <a:r>
              <a:rPr lang="zh-CN" altLang="en-US" smtClean="0">
                <a:solidFill>
                  <a:schemeClr val="bg1"/>
                </a:solidFill>
              </a:rPr>
              <a:t>可以是 </a:t>
            </a:r>
            <a:r>
              <a:rPr lang="en-US" altLang="zh-CN" smtClean="0">
                <a:solidFill>
                  <a:schemeClr val="bg1"/>
                </a:solidFill>
              </a:rPr>
              <a:t>-inf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smtClean="0">
                <a:solidFill>
                  <a:schemeClr val="bg1"/>
                </a:solidFill>
              </a:rPr>
              <a:t>+inf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    -</a:t>
            </a:r>
            <a:r>
              <a:rPr lang="en-US" altLang="zh-CN">
                <a:solidFill>
                  <a:schemeClr val="bg1"/>
                </a:solidFill>
              </a:rPr>
              <a:t>inf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+inf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  <a:r>
              <a:rPr lang="zh-CN" altLang="en-US" smtClean="0">
                <a:solidFill>
                  <a:schemeClr val="bg1"/>
                </a:solidFill>
              </a:rPr>
              <a:t>表示分数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 smtClean="0">
                <a:solidFill>
                  <a:schemeClr val="bg1"/>
                </a:solidFill>
              </a:rPr>
              <a:t>最低值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 smtClean="0">
                <a:solidFill>
                  <a:schemeClr val="bg1"/>
                </a:solidFill>
              </a:rPr>
              <a:t>最高值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譬如</a:t>
            </a:r>
            <a:r>
              <a:rPr lang="en-US" altLang="zh-CN" smtClean="0">
                <a:solidFill>
                  <a:schemeClr val="bg1"/>
                </a:solidFill>
              </a:rPr>
              <a:t>:ZRANGEBYSCORE xxxoo </a:t>
            </a:r>
            <a:r>
              <a:rPr lang="en-US" altLang="zh-CN">
                <a:solidFill>
                  <a:schemeClr val="bg1"/>
                </a:solidFill>
              </a:rPr>
              <a:t>-inf 5000 WITHSCORES 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zh-CN" altLang="en-US" smtClean="0">
                <a:solidFill>
                  <a:schemeClr val="bg1"/>
                </a:solidFill>
              </a:rPr>
              <a:t>代表你不知道最低是多少，取值范围 是</a:t>
            </a:r>
            <a:r>
              <a:rPr lang="en-US" altLang="zh-CN" smtClean="0">
                <a:solidFill>
                  <a:schemeClr val="bg1"/>
                </a:solidFill>
              </a:rPr>
              <a:t>&lt;=5000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再譬如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zrangebyscore newspub -inf  </a:t>
            </a:r>
            <a:r>
              <a:rPr lang="zh-CN" altLang="en-US" smtClean="0">
                <a:solidFill>
                  <a:schemeClr val="bg1"/>
                </a:solidFill>
              </a:rPr>
              <a:t>当前时间戳值 </a:t>
            </a:r>
            <a:r>
              <a:rPr lang="en-US" altLang="zh-CN" smtClean="0">
                <a:solidFill>
                  <a:schemeClr val="bg1"/>
                </a:solidFill>
              </a:rPr>
              <a:t>withscores </a:t>
            </a:r>
            <a:r>
              <a:rPr lang="en-US" altLang="zh-CN">
                <a:solidFill>
                  <a:schemeClr val="bg1"/>
                </a:solidFill>
              </a:rPr>
              <a:t>limit 0 </a:t>
            </a:r>
            <a:r>
              <a:rPr lang="en-US" altLang="zh-CN" smtClean="0">
                <a:solidFill>
                  <a:schemeClr val="bg1"/>
                </a:solidFill>
              </a:rPr>
              <a:t>10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代表取小于等于 当前时间戳的 所有新闻，取</a:t>
            </a:r>
            <a:r>
              <a:rPr lang="en-US" altLang="zh-CN" smtClean="0">
                <a:solidFill>
                  <a:schemeClr val="bg1"/>
                </a:solidFill>
              </a:rPr>
              <a:t>10</a:t>
            </a:r>
            <a:r>
              <a:rPr lang="zh-CN" altLang="en-US" smtClean="0">
                <a:solidFill>
                  <a:schemeClr val="bg1"/>
                </a:solidFill>
              </a:rPr>
              <a:t>条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437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构建延迟队列：新闻延迟发布示例</vt:lpstr>
      <vt:lpstr>上节课的结构图</vt:lpstr>
      <vt:lpstr>什么是延迟队列</vt:lpstr>
      <vt:lpstr>常见的新闻表</vt:lpstr>
      <vt:lpstr>回顾下《缓存篇》中讲到的Sorted Set</vt:lpstr>
      <vt:lpstr>基本流程</vt:lpstr>
      <vt:lpstr>回顾一下zSet命令</vt:lpstr>
      <vt:lpstr>接上页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1031</cp:revision>
  <dcterms:created xsi:type="dcterms:W3CDTF">2016-05-22T15:40:23Z</dcterms:created>
  <dcterms:modified xsi:type="dcterms:W3CDTF">2018-09-22T04:22:14Z</dcterms:modified>
</cp:coreProperties>
</file>