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05" r:id="rId4"/>
    <p:sldId id="331" r:id="rId5"/>
    <p:sldId id="334" r:id="rId6"/>
    <p:sldId id="336" r:id="rId7"/>
    <p:sldId id="337" r:id="rId8"/>
    <p:sldId id="338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34" y="2232103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结合</a:t>
            </a:r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实现简易熔断器</a:t>
            </a:r>
            <a:r>
              <a:rPr lang="en-US" altLang="zh-CN" smtClean="0">
                <a:solidFill>
                  <a:schemeClr val="bg1"/>
                </a:solidFill>
              </a:rPr>
              <a:t>(3</a:t>
            </a:r>
            <a:r>
              <a:rPr lang="en-US" altLang="zh-CN" smtClean="0">
                <a:solidFill>
                  <a:schemeClr val="bg1"/>
                </a:solidFill>
              </a:rPr>
              <a:t>):</a:t>
            </a:r>
            <a:r>
              <a:rPr lang="zh-CN" altLang="en-US" smtClean="0">
                <a:solidFill>
                  <a:schemeClr val="bg1"/>
                </a:solidFill>
              </a:rPr>
              <a:t>实现半开状态的函数调用和切换 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上节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8991" y="1794597"/>
            <a:ext cx="2930235" cy="16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假设有个不断在运行的</a:t>
            </a:r>
            <a:endParaRPr lang="en-US" altLang="zh-CN" smtClean="0"/>
          </a:p>
          <a:p>
            <a:pPr algn="ctr"/>
            <a:r>
              <a:rPr lang="zh-CN" altLang="en-US" smtClean="0"/>
              <a:t>主程序</a:t>
            </a:r>
            <a:endParaRPr lang="en-US" smtClean="0"/>
          </a:p>
        </p:txBody>
      </p:sp>
      <p:sp>
        <p:nvSpPr>
          <p:cNvPr id="6" name="圆角矩形 5"/>
          <p:cNvSpPr/>
          <p:nvPr/>
        </p:nvSpPr>
        <p:spPr>
          <a:xfrm>
            <a:off x="9477811" y="2169102"/>
            <a:ext cx="1356880" cy="11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</a:rPr>
              <a:t>函数</a:t>
            </a:r>
            <a:r>
              <a:rPr lang="en-US" altLang="zh-CN" smtClean="0">
                <a:solidFill>
                  <a:srgbClr val="C00000"/>
                </a:solidFill>
              </a:rPr>
              <a:t>A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245" y="4532168"/>
            <a:ext cx="6026727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、主程序不直接调 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  <a:r>
              <a:rPr lang="zh-CN" altLang="en-US" smtClean="0">
                <a:solidFill>
                  <a:schemeClr val="bg1"/>
                </a:solidFill>
              </a:rPr>
              <a:t>，而是让熔断器调用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  <a:r>
              <a:rPr lang="zh-CN" altLang="en-US" smtClean="0">
                <a:solidFill>
                  <a:schemeClr val="bg1"/>
                </a:solidFill>
              </a:rPr>
              <a:t>如果有异常</a:t>
            </a:r>
            <a:r>
              <a:rPr lang="en-US" altLang="zh-CN" smtClean="0">
                <a:solidFill>
                  <a:schemeClr val="bg1"/>
                </a:solidFill>
              </a:rPr>
              <a:t>,</a:t>
            </a:r>
            <a:r>
              <a:rPr lang="zh-CN" altLang="en-US" smtClean="0">
                <a:solidFill>
                  <a:schemeClr val="bg1"/>
                </a:solidFill>
              </a:rPr>
              <a:t>熔断器记录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、超过一定次数，则熔断器打开，下次则调用备用函数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4</a:t>
            </a:r>
            <a:r>
              <a:rPr lang="zh-CN" altLang="en-US" smtClean="0">
                <a:solidFill>
                  <a:schemeClr val="bg1"/>
                </a:solidFill>
              </a:rPr>
              <a:t>、如果函数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  <a:r>
              <a:rPr lang="zh-CN" altLang="en-US" smtClean="0">
                <a:solidFill>
                  <a:schemeClr val="bg1"/>
                </a:solidFill>
              </a:rPr>
              <a:t>的</a:t>
            </a:r>
            <a:r>
              <a:rPr lang="en-US" altLang="zh-CN" smtClean="0">
                <a:solidFill>
                  <a:schemeClr val="bg1"/>
                </a:solidFill>
              </a:rPr>
              <a:t>BUG</a:t>
            </a:r>
            <a:r>
              <a:rPr lang="zh-CN" altLang="en-US" smtClean="0">
                <a:solidFill>
                  <a:schemeClr val="bg1"/>
                </a:solidFill>
              </a:rPr>
              <a:t>改好了，怎么恢复？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这</a:t>
            </a:r>
            <a:r>
              <a:rPr lang="zh-CN" altLang="en-US" smtClean="0">
                <a:solidFill>
                  <a:schemeClr val="bg1"/>
                </a:solidFill>
              </a:rPr>
              <a:t>是后面几课时的重点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5630357" y="2512218"/>
            <a:ext cx="1537855" cy="1083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熔断器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169226" y="2762683"/>
            <a:ext cx="2400301" cy="40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229043" y="3169011"/>
            <a:ext cx="1790266" cy="136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799371" y="4532168"/>
            <a:ext cx="1356880" cy="11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备用函数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三个状态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555" y="1361209"/>
            <a:ext cx="6535881" cy="50783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所以我们的熔断器要维持三种状态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、关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调用原函数，失败后计数器</a:t>
            </a:r>
            <a:r>
              <a:rPr lang="en-US" altLang="zh-CN" smtClean="0">
                <a:solidFill>
                  <a:schemeClr val="bg1"/>
                </a:solidFill>
              </a:rPr>
              <a:t>+1</a:t>
            </a:r>
            <a:r>
              <a:rPr lang="zh-CN" altLang="en-US" smtClean="0">
                <a:solidFill>
                  <a:schemeClr val="bg1"/>
                </a:solidFill>
              </a:rPr>
              <a:t>，并返回降级函数；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到一定阀值后，进入 “开”状态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</a:rPr>
              <a:t>开</a:t>
            </a:r>
            <a:endParaRPr lang="en-US" altLang="zh-CN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也就是 直接返回降级函数，不调用原函数 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但是我们也要给失败函数一些机会，于是出现半开状态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不过需要设定一个定时器（</a:t>
            </a:r>
            <a:r>
              <a:rPr lang="zh-CN" altLang="en-US" smtClean="0">
                <a:solidFill>
                  <a:srgbClr val="FF0000"/>
                </a:solidFill>
              </a:rPr>
              <a:t>上节课我们使用延迟队列来完成</a:t>
            </a:r>
            <a:r>
              <a:rPr lang="zh-CN" altLang="en-US" smtClean="0">
                <a:solidFill>
                  <a:schemeClr val="bg1"/>
                </a:solidFill>
              </a:rPr>
              <a:t>），一定时间后 才进入半开状态</a:t>
            </a:r>
            <a:endParaRPr lang="en-US" altLang="zh-CN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3829" y="1361209"/>
            <a:ext cx="3575407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半开状态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处理半开状态是 熔断器的核心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本课程实现一些简单的功能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、调用函数时 有一定数量的调用是进入的降级函数， 有一定数量进入的是真实函数调用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、如果依然有异常，则继续切换回开状态（注意：依然要</a:t>
            </a:r>
            <a:r>
              <a:rPr lang="zh-CN" altLang="en-US" smtClean="0">
                <a:solidFill>
                  <a:srgbClr val="FF0000"/>
                </a:solidFill>
              </a:rPr>
              <a:t>设置定时器</a:t>
            </a:r>
            <a:r>
              <a:rPr lang="zh-CN" altLang="en-US" smtClean="0">
                <a:solidFill>
                  <a:schemeClr val="bg1"/>
                </a:solidFill>
              </a:rPr>
              <a:t>，以便再次进入半开状态）</a:t>
            </a:r>
            <a:endParaRPr lang="en-US">
              <a:solidFill>
                <a:schemeClr val="bg1"/>
              </a:solidFill>
            </a:endParaRPr>
          </a:p>
          <a:p>
            <a:endParaRPr lang="en-US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随机决定调用方式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661" y="1597515"/>
            <a:ext cx="10294705" cy="31700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bg1"/>
                </a:solidFill>
              </a:rPr>
              <a:t>比较简单的方式</a:t>
            </a:r>
            <a:r>
              <a:rPr lang="en-US" altLang="zh-CN" sz="2000" smtClean="0">
                <a:solidFill>
                  <a:schemeClr val="bg1"/>
                </a:solidFill>
              </a:rPr>
              <a:t>(</a:t>
            </a:r>
            <a:r>
              <a:rPr lang="zh-CN" altLang="en-US" sz="2000" smtClean="0">
                <a:solidFill>
                  <a:schemeClr val="bg1"/>
                </a:solidFill>
              </a:rPr>
              <a:t>不考虑概率</a:t>
            </a:r>
            <a:r>
              <a:rPr lang="en-US" altLang="zh-CN" sz="2000" smtClean="0">
                <a:solidFill>
                  <a:schemeClr val="bg1"/>
                </a:solidFill>
              </a:rPr>
              <a:t>)</a:t>
            </a:r>
            <a:r>
              <a:rPr lang="zh-CN" altLang="en-US" sz="2000" smtClean="0">
                <a:solidFill>
                  <a:schemeClr val="bg1"/>
                </a:solidFill>
              </a:rPr>
              <a:t>是</a:t>
            </a:r>
            <a:r>
              <a:rPr lang="en-US" altLang="zh-CN" sz="2000" smtClean="0">
                <a:solidFill>
                  <a:schemeClr val="bg1"/>
                </a:solidFill>
              </a:rPr>
              <a:t>:</a:t>
            </a: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if(rand(0,100)%2==0){</a:t>
            </a:r>
          </a:p>
          <a:p>
            <a:r>
              <a:rPr lang="en-US" sz="2000">
                <a:solidFill>
                  <a:schemeClr val="bg1"/>
                </a:solidFill>
              </a:rPr>
              <a:t>      echo "</a:t>
            </a:r>
            <a:r>
              <a:rPr lang="zh-CN" altLang="en-US" sz="2000">
                <a:solidFill>
                  <a:schemeClr val="bg1"/>
                </a:solidFill>
              </a:rPr>
              <a:t>调用降级函数</a:t>
            </a:r>
            <a:r>
              <a:rPr lang="en-US" altLang="zh-CN" sz="2000">
                <a:solidFill>
                  <a:schemeClr val="bg1"/>
                </a:solidFill>
              </a:rPr>
              <a:t>";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}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en-US" sz="2000">
                <a:solidFill>
                  <a:schemeClr val="bg1"/>
                </a:solidFill>
              </a:rPr>
              <a:t>else</a:t>
            </a:r>
          </a:p>
          <a:p>
            <a:r>
              <a:rPr lang="en-US" sz="2000">
                <a:solidFill>
                  <a:schemeClr val="bg1"/>
                </a:solidFill>
              </a:rPr>
              <a:t>      echo "</a:t>
            </a:r>
            <a:r>
              <a:rPr lang="zh-CN" altLang="en-US" sz="2000">
                <a:solidFill>
                  <a:schemeClr val="bg1"/>
                </a:solidFill>
              </a:rPr>
              <a:t>调用原函数</a:t>
            </a:r>
            <a:r>
              <a:rPr lang="en-US" altLang="zh-CN" sz="2000">
                <a:solidFill>
                  <a:schemeClr val="bg1"/>
                </a:solidFill>
              </a:rPr>
              <a:t>";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注意点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25" y="1597515"/>
            <a:ext cx="10294705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bg1"/>
                </a:solidFill>
              </a:rPr>
              <a:t>熔断器在“关”的状态，记录错误次数 （</a:t>
            </a:r>
            <a:r>
              <a:rPr lang="en-US" altLang="zh-CN" sz="2000" smtClean="0">
                <a:solidFill>
                  <a:schemeClr val="bg1"/>
                </a:solidFill>
              </a:rPr>
              <a:t>zIncrBy circuit 1 news101</a:t>
            </a:r>
            <a:r>
              <a:rPr lang="zh-CN" altLang="en-US" sz="2000" smtClean="0">
                <a:solidFill>
                  <a:schemeClr val="bg1"/>
                </a:solidFill>
              </a:rPr>
              <a:t>）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</a:rPr>
              <a:t>、一旦错误次数达到阀值，切换到半开 </a:t>
            </a:r>
            <a:r>
              <a:rPr lang="en-US" altLang="zh-CN" sz="2000" smtClean="0">
                <a:solidFill>
                  <a:schemeClr val="bg1"/>
                </a:solidFill>
              </a:rPr>
              <a:t>(</a:t>
            </a:r>
            <a:r>
              <a:rPr lang="zh-CN" altLang="en-US" sz="2000" smtClean="0">
                <a:solidFill>
                  <a:schemeClr val="bg1"/>
                </a:solidFill>
              </a:rPr>
              <a:t>把对应的值设置为</a:t>
            </a:r>
            <a:r>
              <a:rPr lang="en-US" altLang="zh-CN" sz="2000" smtClean="0">
                <a:solidFill>
                  <a:schemeClr val="bg1"/>
                </a:solidFill>
              </a:rPr>
              <a:t>-1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、切换到半开状态后，之前记录的错误次数</a:t>
            </a:r>
            <a:r>
              <a:rPr lang="en-US" altLang="zh-CN" sz="2000" smtClean="0">
                <a:solidFill>
                  <a:schemeClr val="bg1"/>
                </a:solidFill>
              </a:rPr>
              <a:t>=0-</a:t>
            </a:r>
            <a:r>
              <a:rPr lang="zh-CN" altLang="en-US" sz="2000" smtClean="0">
                <a:solidFill>
                  <a:schemeClr val="bg1"/>
                </a:solidFill>
              </a:rPr>
              <a:t>阀值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</a:rPr>
              <a:t>、半开状态的下的调用，如果出错，则继续 记录错误次数（</a:t>
            </a:r>
            <a:r>
              <a:rPr lang="en-US" altLang="zh-CN" sz="2000" smtClean="0">
                <a:solidFill>
                  <a:schemeClr val="bg1"/>
                </a:solidFill>
              </a:rPr>
              <a:t>-</a:t>
            </a:r>
            <a:r>
              <a:rPr lang="zh-CN" altLang="en-US" sz="2000" smtClean="0">
                <a:solidFill>
                  <a:schemeClr val="bg1"/>
                </a:solidFill>
              </a:rPr>
              <a:t>阀值</a:t>
            </a:r>
            <a:r>
              <a:rPr lang="en-US" altLang="zh-CN" sz="2000" smtClean="0">
                <a:solidFill>
                  <a:schemeClr val="bg1"/>
                </a:solidFill>
              </a:rPr>
              <a:t>+1</a:t>
            </a:r>
            <a:r>
              <a:rPr lang="zh-CN" altLang="en-US" sz="2000" smtClean="0">
                <a:solidFill>
                  <a:schemeClr val="bg1"/>
                </a:solidFill>
              </a:rPr>
              <a:t>）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结构图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96000" y="1224719"/>
            <a:ext cx="1356880" cy="11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</a:rPr>
              <a:t>key=circuit</a:t>
            </a:r>
          </a:p>
          <a:p>
            <a:pPr algn="ctr"/>
            <a:r>
              <a:rPr lang="zh-CN" altLang="en-US" smtClean="0">
                <a:solidFill>
                  <a:srgbClr val="C00000"/>
                </a:solidFill>
              </a:rPr>
              <a:t>记录失败次数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658574"/>
            <a:ext cx="17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的</a:t>
            </a:r>
            <a:r>
              <a:rPr lang="en-US" altLang="zh-CN" smtClean="0">
                <a:solidFill>
                  <a:schemeClr val="bg1"/>
                </a:solidFill>
              </a:rPr>
              <a:t>zset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470880" y="1097107"/>
            <a:ext cx="1356880" cy="11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</a:rPr>
              <a:t>延迟队列</a:t>
            </a:r>
            <a:endParaRPr lang="en-US" altLang="zh-CN" smtClean="0">
              <a:solidFill>
                <a:srgbClr val="C00000"/>
              </a:solidFill>
            </a:endParaRPr>
          </a:p>
          <a:p>
            <a:pPr algn="ctr"/>
            <a:r>
              <a:rPr lang="zh-CN" altLang="en-US" smtClean="0">
                <a:solidFill>
                  <a:srgbClr val="C00000"/>
                </a:solidFill>
              </a:rPr>
              <a:t>切换到半开状态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28501" y="513939"/>
            <a:ext cx="199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把值设置为</a:t>
            </a:r>
            <a:r>
              <a:rPr lang="en-US" altLang="zh-CN" smtClean="0">
                <a:solidFill>
                  <a:schemeClr val="bg1"/>
                </a:solidFill>
              </a:rPr>
              <a:t>-3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226127" y="4577194"/>
            <a:ext cx="9715500" cy="8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15790" y="4546019"/>
            <a:ext cx="103909" cy="1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5965680" y="4530433"/>
            <a:ext cx="86591" cy="17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6687849" y="4520044"/>
            <a:ext cx="86591" cy="17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7452880" y="4520044"/>
            <a:ext cx="86591" cy="17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4309413" y="4556411"/>
            <a:ext cx="86591" cy="17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3598718" y="4556413"/>
            <a:ext cx="86591" cy="17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2745148" y="4556411"/>
            <a:ext cx="86591" cy="17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27468" y="511455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47050" y="511455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69219" y="511455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34250" y="511455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70001" y="5124950"/>
            <a:ext cx="39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-1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63636" y="5124950"/>
            <a:ext cx="4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-2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15477" y="5124950"/>
            <a:ext cx="44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-3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144616" y="3242937"/>
            <a:ext cx="789709" cy="6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11079</TotalTime>
  <Words>429</Words>
  <Application>Microsoft Office PowerPoint</Application>
  <PresentationFormat>宽屏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   结合redis实现简易熔断器(3):实现半开状态的函数调用和切换 </vt:lpstr>
      <vt:lpstr>上节</vt:lpstr>
      <vt:lpstr>三个状态</vt:lpstr>
      <vt:lpstr>随机决定调用方式</vt:lpstr>
      <vt:lpstr>注意点</vt:lpstr>
      <vt:lpstr>结构图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1113</cp:revision>
  <dcterms:created xsi:type="dcterms:W3CDTF">2016-05-22T15:40:23Z</dcterms:created>
  <dcterms:modified xsi:type="dcterms:W3CDTF">2018-10-21T05:34:14Z</dcterms:modified>
</cp:coreProperties>
</file>