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7"/>
  </p:notesMasterIdLst>
  <p:sldIdLst>
    <p:sldId id="265" r:id="rId3"/>
    <p:sldId id="305" r:id="rId4"/>
    <p:sldId id="336" r:id="rId5"/>
    <p:sldId id="337" r:id="rId6"/>
    <p:sldId id="338" r:id="rId7"/>
    <p:sldId id="346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之队列篇</a:t>
            </a:r>
            <a:endParaRPr lang="en-US" altLang="zh-CN" sz="4800" smtClean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学技术讲究的是套路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讲师</a:t>
            </a:r>
            <a:r>
              <a:rPr lang="zh-CN" altLang="en-US" dirty="0" smtClean="0">
                <a:solidFill>
                  <a:schemeClr val="bg1"/>
                </a:solidFill>
              </a:rPr>
              <a:t>：沈逸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循序渐进的测试下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834" y="1597515"/>
            <a:ext cx="10294705" cy="48936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>
                <a:solidFill>
                  <a:schemeClr val="bg1"/>
                </a:solidFill>
              </a:rPr>
              <a:t>创建组</a:t>
            </a:r>
            <a:endParaRPr lang="en-US" altLang="zh-CN" sz="2400" smtClean="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xgroup create </a:t>
            </a:r>
            <a:r>
              <a:rPr lang="en-US" sz="2400" smtClean="0">
                <a:solidFill>
                  <a:schemeClr val="bg1"/>
                </a:solidFill>
              </a:rPr>
              <a:t>newusers sendmail $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zh-CN" altLang="en-US" sz="2400" smtClean="0">
                <a:solidFill>
                  <a:schemeClr val="bg1"/>
                </a:solidFill>
              </a:rPr>
              <a:t>这代表创建一个组 </a:t>
            </a:r>
            <a:r>
              <a:rPr lang="en-US" altLang="zh-CN" sz="2400" smtClean="0">
                <a:solidFill>
                  <a:schemeClr val="bg1"/>
                </a:solidFill>
              </a:rPr>
              <a:t>sendmail, </a:t>
            </a:r>
            <a:r>
              <a:rPr lang="zh-CN" altLang="en-US" sz="2400" smtClean="0">
                <a:solidFill>
                  <a:schemeClr val="bg1"/>
                </a:solidFill>
              </a:rPr>
              <a:t>和</a:t>
            </a:r>
            <a:r>
              <a:rPr lang="en-US" altLang="zh-CN" sz="2400" smtClean="0">
                <a:solidFill>
                  <a:schemeClr val="bg1"/>
                </a:solidFill>
              </a:rPr>
              <a:t>stream</a:t>
            </a:r>
            <a:r>
              <a:rPr lang="zh-CN" altLang="en-US" sz="240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newusers</a:t>
            </a:r>
            <a:r>
              <a:rPr lang="zh-CN" altLang="en-US" sz="2400" smtClean="0">
                <a:solidFill>
                  <a:schemeClr val="bg1"/>
                </a:solidFill>
              </a:rPr>
              <a:t>关联</a:t>
            </a:r>
            <a:r>
              <a:rPr lang="zh-CN" altLang="en-US" sz="2400" smtClean="0">
                <a:solidFill>
                  <a:schemeClr val="bg1"/>
                </a:solidFill>
              </a:rPr>
              <a:t>，未来消费者取值则为</a:t>
            </a:r>
            <a:r>
              <a:rPr lang="en-US" altLang="zh-CN" sz="2400" smtClean="0">
                <a:solidFill>
                  <a:schemeClr val="bg1"/>
                </a:solidFill>
              </a:rPr>
              <a:t> </a:t>
            </a:r>
            <a:r>
              <a:rPr lang="zh-CN" altLang="en-US" sz="2400" smtClean="0">
                <a:solidFill>
                  <a:srgbClr val="FF0000"/>
                </a:solidFill>
              </a:rPr>
              <a:t>大于</a:t>
            </a:r>
            <a:r>
              <a:rPr lang="zh-CN" altLang="en-US" sz="2400" smtClean="0">
                <a:solidFill>
                  <a:schemeClr val="bg1"/>
                </a:solidFill>
              </a:rPr>
              <a:t> 该</a:t>
            </a:r>
            <a:r>
              <a:rPr lang="en-US" altLang="zh-CN" sz="2400" smtClean="0">
                <a:solidFill>
                  <a:schemeClr val="bg1"/>
                </a:solidFill>
              </a:rPr>
              <a:t>stream</a:t>
            </a:r>
            <a:r>
              <a:rPr lang="zh-CN" altLang="en-US" sz="2400" smtClean="0">
                <a:solidFill>
                  <a:schemeClr val="bg1"/>
                </a:solidFill>
              </a:rPr>
              <a:t>的最大</a:t>
            </a:r>
            <a:r>
              <a:rPr lang="zh-CN" altLang="en-US" sz="2400" smtClean="0">
                <a:solidFill>
                  <a:schemeClr val="bg1"/>
                </a:solidFill>
              </a:rPr>
              <a:t>值 </a:t>
            </a:r>
            <a:r>
              <a:rPr lang="en-US" altLang="zh-CN" sz="2400" smtClean="0">
                <a:solidFill>
                  <a:schemeClr val="bg1"/>
                </a:solidFill>
              </a:rPr>
              <a:t>(</a:t>
            </a:r>
            <a:r>
              <a:rPr lang="zh-CN" altLang="en-US" sz="2400" smtClean="0">
                <a:solidFill>
                  <a:schemeClr val="bg1"/>
                </a:solidFill>
              </a:rPr>
              <a:t>从尾部开始消费</a:t>
            </a:r>
            <a:r>
              <a:rPr lang="en-US" altLang="zh-CN" sz="2400" smtClean="0">
                <a:solidFill>
                  <a:schemeClr val="bg1"/>
                </a:solidFill>
              </a:rPr>
              <a:t>)</a:t>
            </a:r>
            <a:endParaRPr lang="en-US" altLang="zh-CN" sz="2400" smtClean="0">
              <a:solidFill>
                <a:schemeClr val="bg1"/>
              </a:solidFill>
            </a:endParaRPr>
          </a:p>
          <a:p>
            <a:endParaRPr lang="en-US" sz="2400" smtClean="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xgroup create newusers sendmail </a:t>
            </a:r>
            <a:r>
              <a:rPr lang="en-US" sz="2400" smtClean="0">
                <a:solidFill>
                  <a:schemeClr val="bg1"/>
                </a:solidFill>
              </a:rPr>
              <a:t>0</a:t>
            </a:r>
          </a:p>
          <a:p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zh-CN" altLang="en-US" sz="2400" smtClean="0">
                <a:solidFill>
                  <a:schemeClr val="bg1"/>
                </a:solidFill>
              </a:rPr>
              <a:t>取值为只要大于</a:t>
            </a:r>
            <a:r>
              <a:rPr lang="en-US" altLang="zh-CN" sz="2400" smtClean="0">
                <a:solidFill>
                  <a:schemeClr val="bg1"/>
                </a:solidFill>
              </a:rPr>
              <a:t>0 </a:t>
            </a:r>
            <a:r>
              <a:rPr lang="zh-CN" altLang="en-US" sz="2400" smtClean="0">
                <a:solidFill>
                  <a:schemeClr val="bg1"/>
                </a:solidFill>
              </a:rPr>
              <a:t>的</a:t>
            </a:r>
            <a:r>
              <a:rPr lang="en-US" altLang="zh-CN" sz="2400" smtClean="0">
                <a:solidFill>
                  <a:schemeClr val="bg1"/>
                </a:solidFill>
              </a:rPr>
              <a:t>ID</a:t>
            </a:r>
            <a:r>
              <a:rPr lang="zh-CN" altLang="en-US" sz="2400" smtClean="0">
                <a:solidFill>
                  <a:schemeClr val="bg1"/>
                </a:solidFill>
              </a:rPr>
              <a:t>即可取</a:t>
            </a:r>
            <a:r>
              <a:rPr lang="zh-CN" altLang="en-US" sz="2400" smtClean="0">
                <a:solidFill>
                  <a:schemeClr val="bg1"/>
                </a:solidFill>
              </a:rPr>
              <a:t>出 （从头开始消费）</a:t>
            </a:r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endParaRPr lang="en-US" sz="2400" smtClean="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 xinfo groups </a:t>
            </a:r>
            <a:r>
              <a:rPr lang="en-US" sz="2400" smtClean="0">
                <a:solidFill>
                  <a:schemeClr val="bg1"/>
                </a:solidFill>
              </a:rPr>
              <a:t>newusers </a:t>
            </a:r>
            <a:r>
              <a:rPr lang="zh-CN" altLang="en-US" sz="2400">
                <a:solidFill>
                  <a:schemeClr val="bg1"/>
                </a:solidFill>
              </a:rPr>
              <a:t>可以</a:t>
            </a:r>
            <a:r>
              <a:rPr lang="zh-CN" altLang="en-US" sz="2400" smtClean="0">
                <a:solidFill>
                  <a:schemeClr val="bg1"/>
                </a:solidFill>
              </a:rPr>
              <a:t>查看该</a:t>
            </a:r>
            <a:r>
              <a:rPr lang="en-US" altLang="zh-CN" sz="2400" smtClean="0">
                <a:solidFill>
                  <a:schemeClr val="bg1"/>
                </a:solidFill>
              </a:rPr>
              <a:t>stream</a:t>
            </a:r>
            <a:r>
              <a:rPr lang="zh-CN" altLang="en-US" sz="2400" smtClean="0">
                <a:solidFill>
                  <a:schemeClr val="bg1"/>
                </a:solidFill>
              </a:rPr>
              <a:t>下的关联</a:t>
            </a:r>
            <a:r>
              <a:rPr lang="en-US" altLang="zh-CN" sz="2400" smtClean="0">
                <a:solidFill>
                  <a:schemeClr val="bg1"/>
                </a:solidFill>
              </a:rPr>
              <a:t>group</a:t>
            </a:r>
            <a:endParaRPr lang="en-US" sz="2400" smtClean="0">
              <a:solidFill>
                <a:schemeClr val="bg1"/>
              </a:solidFill>
            </a:endParaRPr>
          </a:p>
          <a:p>
            <a:endParaRPr lang="en-US" sz="2400" smtClean="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smtClean="0">
                <a:solidFill>
                  <a:schemeClr val="bg1"/>
                </a:solidFill>
              </a:rPr>
              <a:t>xgroup destroy newusers sendmail </a:t>
            </a:r>
            <a:r>
              <a:rPr lang="zh-CN" altLang="en-US" sz="2400" smtClean="0">
                <a:solidFill>
                  <a:schemeClr val="bg1"/>
                </a:solidFill>
              </a:rPr>
              <a:t>可以删掉该</a:t>
            </a:r>
            <a:r>
              <a:rPr lang="en-US" altLang="zh-CN" sz="2400" smtClean="0">
                <a:solidFill>
                  <a:schemeClr val="bg1"/>
                </a:solidFill>
              </a:rPr>
              <a:t>stream</a:t>
            </a:r>
            <a:r>
              <a:rPr lang="zh-CN" altLang="en-US" sz="2400" smtClean="0">
                <a:solidFill>
                  <a:schemeClr val="bg1"/>
                </a:solidFill>
              </a:rPr>
              <a:t>下的组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8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循序渐进的测试下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6662" y="1576733"/>
            <a:ext cx="10294705" cy="45243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>
                <a:solidFill>
                  <a:schemeClr val="bg1"/>
                </a:solidFill>
              </a:rPr>
              <a:t>消费者读取</a:t>
            </a:r>
            <a:endParaRPr lang="en-US" altLang="zh-CN" sz="2400" smtClean="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zh-CN" altLang="en-US" sz="2400" smtClean="0">
                <a:solidFill>
                  <a:schemeClr val="bg1"/>
                </a:solidFill>
              </a:rPr>
              <a:t>此时需要使用</a:t>
            </a:r>
            <a:r>
              <a:rPr lang="en-US" altLang="zh-CN" sz="2400" smtClean="0">
                <a:solidFill>
                  <a:schemeClr val="bg1"/>
                </a:solidFill>
              </a:rPr>
              <a:t>xreadgroup</a:t>
            </a: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xreadgroup group sendmail shenyi count </a:t>
            </a:r>
            <a:r>
              <a:rPr lang="en-US" altLang="zh-CN" sz="2400" smtClean="0">
                <a:solidFill>
                  <a:schemeClr val="bg1"/>
                </a:solidFill>
              </a:rPr>
              <a:t>1 </a:t>
            </a:r>
            <a:r>
              <a:rPr lang="en-US" altLang="zh-CN" sz="2400">
                <a:solidFill>
                  <a:schemeClr val="bg1"/>
                </a:solidFill>
              </a:rPr>
              <a:t>streams newusers </a:t>
            </a:r>
            <a:r>
              <a:rPr lang="en-US" altLang="zh-CN" sz="2400" smtClean="0">
                <a:solidFill>
                  <a:schemeClr val="bg1"/>
                </a:solidFill>
              </a:rPr>
              <a:t>&gt;</a:t>
            </a:r>
            <a:endParaRPr lang="en-US" sz="240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>
                <a:solidFill>
                  <a:schemeClr val="bg1"/>
                </a:solidFill>
              </a:rPr>
              <a:t>这代表 </a:t>
            </a:r>
            <a:endParaRPr lang="en-US" altLang="zh-CN" sz="2400" smtClean="0">
              <a:solidFill>
                <a:schemeClr val="bg1"/>
              </a:solidFill>
            </a:endParaRPr>
          </a:p>
          <a:p>
            <a:r>
              <a:rPr lang="en-US" altLang="zh-CN" sz="2400" smtClean="0">
                <a:solidFill>
                  <a:schemeClr val="bg1"/>
                </a:solidFill>
              </a:rPr>
              <a:t>1</a:t>
            </a:r>
            <a:r>
              <a:rPr lang="zh-CN" altLang="en-US" sz="2400" smtClean="0">
                <a:solidFill>
                  <a:schemeClr val="bg1"/>
                </a:solidFill>
              </a:rPr>
              <a:t>、读取</a:t>
            </a:r>
            <a:r>
              <a:rPr lang="en-US" altLang="zh-CN" sz="2400" smtClean="0">
                <a:solidFill>
                  <a:schemeClr val="bg1"/>
                </a:solidFill>
              </a:rPr>
              <a:t>group=sendmail </a:t>
            </a:r>
            <a:r>
              <a:rPr lang="zh-CN" altLang="en-US" sz="2400" smtClean="0">
                <a:solidFill>
                  <a:schemeClr val="bg1"/>
                </a:solidFill>
              </a:rPr>
              <a:t>、</a:t>
            </a:r>
            <a:r>
              <a:rPr lang="en-US" altLang="zh-CN" sz="2400" smtClean="0">
                <a:solidFill>
                  <a:schemeClr val="bg1"/>
                </a:solidFill>
              </a:rPr>
              <a:t>stream=newusers </a:t>
            </a:r>
            <a:r>
              <a:rPr lang="zh-CN" altLang="en-US" sz="2400" smtClean="0">
                <a:solidFill>
                  <a:schemeClr val="bg1"/>
                </a:solidFill>
              </a:rPr>
              <a:t>的数据</a:t>
            </a:r>
            <a:r>
              <a:rPr lang="en-US" altLang="zh-CN" sz="2400" smtClean="0">
                <a:solidFill>
                  <a:schemeClr val="bg1"/>
                </a:solidFill>
              </a:rPr>
              <a:t>,count</a:t>
            </a:r>
            <a:r>
              <a:rPr lang="zh-CN" altLang="en-US" sz="2400" smtClean="0">
                <a:solidFill>
                  <a:schemeClr val="bg1"/>
                </a:solidFill>
              </a:rPr>
              <a:t>是</a:t>
            </a:r>
            <a:r>
              <a:rPr lang="en-US" altLang="zh-CN" sz="2400" smtClean="0">
                <a:solidFill>
                  <a:schemeClr val="bg1"/>
                </a:solidFill>
              </a:rPr>
              <a:t>1</a:t>
            </a:r>
            <a:endParaRPr lang="en-US" altLang="zh-CN" sz="2400" smtClean="0">
              <a:solidFill>
                <a:schemeClr val="bg1"/>
              </a:solidFill>
            </a:endParaRPr>
          </a:p>
          <a:p>
            <a:r>
              <a:rPr lang="en-US" altLang="zh-CN" sz="2400" smtClean="0">
                <a:solidFill>
                  <a:schemeClr val="bg1"/>
                </a:solidFill>
              </a:rPr>
              <a:t>2</a:t>
            </a:r>
            <a:r>
              <a:rPr lang="zh-CN" altLang="en-US" sz="2400" smtClean="0">
                <a:solidFill>
                  <a:schemeClr val="bg1"/>
                </a:solidFill>
              </a:rPr>
              <a:t>、消费者 </a:t>
            </a:r>
            <a:r>
              <a:rPr lang="en-US" altLang="zh-CN" sz="2400" smtClean="0">
                <a:solidFill>
                  <a:schemeClr val="bg1"/>
                </a:solidFill>
              </a:rPr>
              <a:t>= shenyi </a:t>
            </a:r>
          </a:p>
          <a:p>
            <a:r>
              <a:rPr lang="en-US" altLang="zh-CN" sz="2400" smtClean="0">
                <a:solidFill>
                  <a:schemeClr val="bg1"/>
                </a:solidFill>
              </a:rPr>
              <a:t>3</a:t>
            </a:r>
            <a:r>
              <a:rPr lang="zh-CN" altLang="en-US" sz="2400" smtClean="0">
                <a:solidFill>
                  <a:schemeClr val="bg1"/>
                </a:solidFill>
              </a:rPr>
              <a:t>、</a:t>
            </a:r>
            <a:r>
              <a:rPr lang="en-US" altLang="zh-CN" sz="2400" smtClean="0">
                <a:solidFill>
                  <a:schemeClr val="bg1"/>
                </a:solidFill>
              </a:rPr>
              <a:t>&gt; </a:t>
            </a:r>
            <a:r>
              <a:rPr lang="zh-CN" altLang="en-US" sz="2400" smtClean="0">
                <a:solidFill>
                  <a:schemeClr val="bg1"/>
                </a:solidFill>
              </a:rPr>
              <a:t>也是个特殊符号，好比就是取最新消息（没有被其他消费者消费过）</a:t>
            </a:r>
            <a:endParaRPr lang="en-US" altLang="zh-CN" sz="2400" smtClean="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 smtClean="0">
                <a:solidFill>
                  <a:schemeClr val="bg1"/>
                </a:solidFill>
              </a:rPr>
              <a:t>这时我们使用</a:t>
            </a:r>
            <a:r>
              <a:rPr lang="en-US" altLang="zh-CN" sz="2400" smtClean="0">
                <a:solidFill>
                  <a:schemeClr val="bg1"/>
                </a:solidFill>
              </a:rPr>
              <a:t>xinfo groups newusers </a:t>
            </a:r>
            <a:r>
              <a:rPr lang="zh-CN" altLang="en-US" sz="2400" smtClean="0">
                <a:solidFill>
                  <a:schemeClr val="bg1"/>
                </a:solidFill>
              </a:rPr>
              <a:t>可以看到消费者有</a:t>
            </a:r>
            <a:r>
              <a:rPr lang="en-US" altLang="zh-CN" sz="2400" smtClean="0">
                <a:solidFill>
                  <a:schemeClr val="bg1"/>
                </a:solidFill>
              </a:rPr>
              <a:t>1</a:t>
            </a:r>
            <a:r>
              <a:rPr lang="zh-CN" altLang="en-US" sz="2400" smtClean="0">
                <a:solidFill>
                  <a:schemeClr val="bg1"/>
                </a:solidFill>
              </a:rPr>
              <a:t>个</a:t>
            </a:r>
            <a:endParaRPr lang="en-US" altLang="zh-CN" sz="2400" smtClean="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循序渐进的测试下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834" y="1597515"/>
            <a:ext cx="10294705" cy="37856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>
                <a:solidFill>
                  <a:schemeClr val="bg1"/>
                </a:solidFill>
              </a:rPr>
              <a:t>我们再来个消费者</a:t>
            </a:r>
            <a:endParaRPr lang="en-US" altLang="zh-CN" sz="2400" smtClean="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xreadgroup group sendmail </a:t>
            </a:r>
            <a:r>
              <a:rPr lang="en-US" altLang="zh-CN" sz="2400" smtClean="0">
                <a:solidFill>
                  <a:schemeClr val="bg1"/>
                </a:solidFill>
              </a:rPr>
              <a:t>zhangsan </a:t>
            </a:r>
            <a:r>
              <a:rPr lang="en-US" altLang="zh-CN" sz="2400" smtClean="0">
                <a:solidFill>
                  <a:schemeClr val="bg1"/>
                </a:solidFill>
              </a:rPr>
              <a:t>count 1 streams </a:t>
            </a:r>
            <a:r>
              <a:rPr lang="en-US" altLang="zh-CN" sz="2400">
                <a:solidFill>
                  <a:schemeClr val="bg1"/>
                </a:solidFill>
              </a:rPr>
              <a:t>newusers </a:t>
            </a:r>
            <a:r>
              <a:rPr lang="en-US" altLang="zh-CN" sz="2400" smtClean="0">
                <a:solidFill>
                  <a:schemeClr val="bg1"/>
                </a:solidFill>
              </a:rPr>
              <a:t>&gt;</a:t>
            </a:r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 smtClean="0">
                <a:solidFill>
                  <a:schemeClr val="bg1"/>
                </a:solidFill>
              </a:rPr>
              <a:t>   </a:t>
            </a:r>
            <a:r>
              <a:rPr lang="zh-CN" altLang="en-US" sz="2400" smtClean="0">
                <a:solidFill>
                  <a:schemeClr val="bg1"/>
                </a:solidFill>
              </a:rPr>
              <a:t>其他和前面的一样，不同的是消费者名字 变成了</a:t>
            </a:r>
            <a:r>
              <a:rPr lang="en-US" altLang="zh-CN" sz="2400" smtClean="0">
                <a:solidFill>
                  <a:schemeClr val="bg1"/>
                </a:solidFill>
              </a:rPr>
              <a:t>zhangsan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zh-CN" altLang="en-US" sz="2400" smtClean="0">
                <a:solidFill>
                  <a:schemeClr val="bg1"/>
                </a:solidFill>
              </a:rPr>
              <a:t>这时我们发现什么都没取到 </a:t>
            </a:r>
            <a:r>
              <a:rPr lang="en-US" altLang="zh-CN" sz="2400" smtClean="0">
                <a:solidFill>
                  <a:schemeClr val="bg1"/>
                </a:solidFill>
              </a:rPr>
              <a:t>,</a:t>
            </a:r>
            <a:r>
              <a:rPr lang="zh-CN" altLang="en-US" sz="2400" smtClean="0">
                <a:solidFill>
                  <a:schemeClr val="bg1"/>
                </a:solidFill>
              </a:rPr>
              <a:t>这就是关键了</a:t>
            </a:r>
            <a:endParaRPr lang="en-US" altLang="zh-CN" sz="2400" smtClean="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 smtClean="0">
                <a:solidFill>
                  <a:schemeClr val="bg1"/>
                </a:solidFill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</a:rPr>
              <a:t>    1</a:t>
            </a:r>
            <a:r>
              <a:rPr lang="zh-CN" altLang="en-US" sz="2400" smtClean="0">
                <a:solidFill>
                  <a:schemeClr val="bg1"/>
                </a:solidFill>
              </a:rPr>
              <a:t>、</a:t>
            </a:r>
            <a:r>
              <a:rPr lang="zh-CN" altLang="en-US" sz="2400" smtClean="0">
                <a:solidFill>
                  <a:schemeClr val="bg1"/>
                </a:solidFill>
              </a:rPr>
              <a:t>消费者</a:t>
            </a:r>
            <a:r>
              <a:rPr lang="zh-CN" altLang="en-US" sz="2400">
                <a:solidFill>
                  <a:schemeClr val="bg1"/>
                </a:solidFill>
              </a:rPr>
              <a:t>组里面的消费者竞争同一份数据</a:t>
            </a:r>
            <a:endParaRPr lang="en-US" altLang="zh-CN" sz="2400" smtClean="0">
              <a:solidFill>
                <a:schemeClr val="bg1"/>
              </a:solidFill>
            </a:endParaRPr>
          </a:p>
          <a:p>
            <a:r>
              <a:rPr lang="en-US" altLang="zh-CN" sz="2400" smtClean="0">
                <a:solidFill>
                  <a:schemeClr val="bg1"/>
                </a:solidFill>
              </a:rPr>
              <a:t>     </a:t>
            </a:r>
            <a:r>
              <a:rPr lang="en-US" altLang="zh-CN" sz="2400" smtClean="0">
                <a:solidFill>
                  <a:schemeClr val="bg1"/>
                </a:solidFill>
              </a:rPr>
              <a:t>2</a:t>
            </a:r>
            <a:r>
              <a:rPr lang="zh-CN" altLang="en-US" sz="2400" smtClean="0">
                <a:solidFill>
                  <a:schemeClr val="bg1"/>
                </a:solidFill>
              </a:rPr>
              <a:t>、同</a:t>
            </a:r>
            <a:r>
              <a:rPr lang="zh-CN" altLang="en-US" sz="2400" smtClean="0">
                <a:solidFill>
                  <a:schemeClr val="bg1"/>
                </a:solidFill>
              </a:rPr>
              <a:t>一组</a:t>
            </a:r>
            <a:r>
              <a:rPr lang="zh-CN" altLang="en-US" sz="2400">
                <a:solidFill>
                  <a:schemeClr val="bg1"/>
                </a:solidFill>
              </a:rPr>
              <a:t>内</a:t>
            </a:r>
            <a:r>
              <a:rPr lang="zh-CN" altLang="en-US" sz="2400" smtClean="0">
                <a:solidFill>
                  <a:schemeClr val="bg1"/>
                </a:solidFill>
              </a:rPr>
              <a:t>消费者得到的消息</a:t>
            </a:r>
            <a:r>
              <a:rPr lang="zh-CN" altLang="en-US" sz="2400">
                <a:solidFill>
                  <a:schemeClr val="bg1"/>
                </a:solidFill>
              </a:rPr>
              <a:t>不</a:t>
            </a:r>
            <a:r>
              <a:rPr lang="zh-CN" altLang="en-US" sz="2400" smtClean="0">
                <a:solidFill>
                  <a:schemeClr val="bg1"/>
                </a:solidFill>
              </a:rPr>
              <a:t>重复</a:t>
            </a:r>
            <a:r>
              <a:rPr lang="en-US" altLang="zh-CN" sz="2400" smtClean="0">
                <a:solidFill>
                  <a:schemeClr val="bg1"/>
                </a:solidFill>
              </a:rPr>
              <a:t>,</a:t>
            </a:r>
            <a:r>
              <a:rPr lang="zh-CN" altLang="en-US" sz="2400" smtClean="0">
                <a:solidFill>
                  <a:schemeClr val="bg1"/>
                </a:solidFill>
              </a:rPr>
              <a:t>且没有被其他消费者消费过</a:t>
            </a:r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循序渐进的测试下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834" y="1597515"/>
            <a:ext cx="10294705" cy="1938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chemeClr val="bg1"/>
                </a:solidFill>
              </a:rPr>
              <a:t>ack</a:t>
            </a:r>
            <a:r>
              <a:rPr lang="zh-CN" altLang="en-US" sz="2400" smtClean="0">
                <a:solidFill>
                  <a:schemeClr val="bg1"/>
                </a:solidFill>
              </a:rPr>
              <a:t>机制</a:t>
            </a:r>
            <a:endParaRPr lang="en-US" altLang="zh-CN" sz="2400" smtClean="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zh-CN" altLang="en-US" sz="2400" smtClean="0">
                <a:solidFill>
                  <a:schemeClr val="bg1"/>
                </a:solidFill>
              </a:rPr>
              <a:t>很简单：告诉</a:t>
            </a:r>
            <a:r>
              <a:rPr lang="en-US" altLang="zh-CN" sz="2400" smtClean="0">
                <a:solidFill>
                  <a:schemeClr val="bg1"/>
                </a:solidFill>
              </a:rPr>
              <a:t>stream</a:t>
            </a:r>
            <a:r>
              <a:rPr lang="zh-CN" altLang="en-US" sz="2400" smtClean="0">
                <a:solidFill>
                  <a:schemeClr val="bg1"/>
                </a:solidFill>
              </a:rPr>
              <a:t>，该消息已经被处理了。会从</a:t>
            </a:r>
            <a:r>
              <a:rPr lang="en-US" altLang="zh-CN" sz="2400" smtClean="0">
                <a:solidFill>
                  <a:schemeClr val="bg1"/>
                </a:solidFill>
              </a:rPr>
              <a:t>pending list</a:t>
            </a:r>
            <a:r>
              <a:rPr lang="zh-CN" altLang="en-US" sz="2400" smtClean="0">
                <a:solidFill>
                  <a:schemeClr val="bg1"/>
                </a:solidFill>
              </a:rPr>
              <a:t>中移除</a:t>
            </a:r>
            <a:endParaRPr lang="en-US" altLang="zh-CN" sz="2400" smtClean="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xack newusers sendmail 1540619056458-0</a:t>
            </a:r>
          </a:p>
        </p:txBody>
      </p:sp>
    </p:spTree>
    <p:extLst>
      <p:ext uri="{BB962C8B-B14F-4D97-AF65-F5344CB8AC3E}">
        <p14:creationId xmlns:p14="http://schemas.microsoft.com/office/powerpoint/2010/main" val="18507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smtClean="0">
                <a:solidFill>
                  <a:schemeClr val="bg1"/>
                </a:solidFill>
              </a:rPr>
              <a:t>主群：</a:t>
            </a:r>
            <a:r>
              <a:rPr lang="en-US" altLang="zh-CN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234" y="2232103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/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/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zh-CN" altLang="en-US" smtClean="0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 redis5 Stream</a:t>
            </a:r>
            <a:r>
              <a:rPr lang="zh-CN" altLang="en-US" smtClean="0">
                <a:solidFill>
                  <a:schemeClr val="bg1"/>
                </a:solidFill>
              </a:rPr>
              <a:t>类型</a:t>
            </a:r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：消息队列命令入门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Redis 5</a:t>
            </a:r>
            <a:r>
              <a:rPr lang="zh-CN" altLang="en-US" smtClean="0">
                <a:solidFill>
                  <a:schemeClr val="bg1"/>
                </a:solidFill>
              </a:rPr>
              <a:t>后出现了</a:t>
            </a:r>
            <a:r>
              <a:rPr lang="en-US" altLang="zh-CN" smtClean="0">
                <a:solidFill>
                  <a:schemeClr val="bg1"/>
                </a:solidFill>
              </a:rPr>
              <a:t>Redis</a:t>
            </a:r>
            <a:r>
              <a:rPr lang="zh-CN" altLang="en-US" smtClean="0">
                <a:solidFill>
                  <a:schemeClr val="bg1"/>
                </a:solidFill>
              </a:rPr>
              <a:t>类型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6661" y="1597515"/>
            <a:ext cx="10294705" cy="5016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bg1"/>
                </a:solidFill>
              </a:rPr>
              <a:t>本课程使用的方式是 </a:t>
            </a:r>
            <a:r>
              <a:rPr lang="en-US" altLang="zh-CN" sz="2000" smtClean="0">
                <a:solidFill>
                  <a:schemeClr val="bg1"/>
                </a:solidFill>
              </a:rPr>
              <a:t>docker</a:t>
            </a:r>
            <a:r>
              <a:rPr lang="zh-CN" altLang="en-US" sz="2000" smtClean="0">
                <a:solidFill>
                  <a:schemeClr val="bg1"/>
                </a:solidFill>
              </a:rPr>
              <a:t>部署（编译安装请自行搞定）</a:t>
            </a:r>
            <a:endParaRPr lang="en-US" altLang="zh-CN" sz="2000" smtClean="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zh-CN" altLang="en-US" sz="2000" smtClean="0">
                <a:solidFill>
                  <a:schemeClr val="bg1"/>
                </a:solidFill>
              </a:rPr>
              <a:t>镜像地址：</a:t>
            </a:r>
            <a:endParaRPr lang="en-US" sz="2000" smtClean="0">
              <a:solidFill>
                <a:schemeClr val="bg1"/>
              </a:solidFill>
            </a:endParaRPr>
          </a:p>
          <a:p>
            <a:r>
              <a:rPr lang="en-US" sz="2000" smtClean="0">
                <a:solidFill>
                  <a:schemeClr val="bg1"/>
                </a:solidFill>
              </a:rPr>
              <a:t>https</a:t>
            </a:r>
            <a:r>
              <a:rPr lang="en-US" sz="2000">
                <a:solidFill>
                  <a:schemeClr val="bg1"/>
                </a:solidFill>
              </a:rPr>
              <a:t>://hub.docker.com/_/redis</a:t>
            </a:r>
            <a:r>
              <a:rPr lang="en-US" sz="2000" smtClean="0">
                <a:solidFill>
                  <a:schemeClr val="bg1"/>
                </a:solidFill>
              </a:rPr>
              <a:t>/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>
                <a:solidFill>
                  <a:schemeClr val="bg1"/>
                </a:solidFill>
              </a:rPr>
              <a:t>下载镜像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#docker pull  redis:5-alpine</a:t>
            </a:r>
          </a:p>
          <a:p>
            <a:endParaRPr lang="en-US" sz="2000" smtClean="0">
              <a:solidFill>
                <a:schemeClr val="bg1"/>
              </a:solidFill>
            </a:endParaRPr>
          </a:p>
          <a:p>
            <a:endParaRPr lang="en-US" sz="200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000" smtClean="0">
                <a:solidFill>
                  <a:schemeClr val="bg1"/>
                </a:solidFill>
              </a:rPr>
              <a:t>启动一个测试容器</a:t>
            </a:r>
            <a:r>
              <a:rPr lang="en-US" altLang="zh-CN" sz="2000" smtClean="0">
                <a:solidFill>
                  <a:schemeClr val="bg1"/>
                </a:solidFill>
              </a:rPr>
              <a:t>(</a:t>
            </a:r>
            <a:r>
              <a:rPr lang="zh-CN" altLang="en-US" sz="2000" smtClean="0">
                <a:solidFill>
                  <a:schemeClr val="bg1"/>
                </a:solidFill>
              </a:rPr>
              <a:t>大家可以下载本课程</a:t>
            </a:r>
            <a:r>
              <a:rPr lang="en-US" altLang="zh-CN" sz="2000" smtClean="0">
                <a:solidFill>
                  <a:schemeClr val="bg1"/>
                </a:solidFill>
              </a:rPr>
              <a:t>redis.conf</a:t>
            </a:r>
            <a:r>
              <a:rPr lang="zh-CN" altLang="en-US" sz="2000" smtClean="0">
                <a:solidFill>
                  <a:schemeClr val="bg1"/>
                </a:solidFill>
              </a:rPr>
              <a:t>代码课件</a:t>
            </a:r>
            <a:r>
              <a:rPr lang="en-US" altLang="zh-CN" sz="2000" smtClean="0">
                <a:solidFill>
                  <a:schemeClr val="bg1"/>
                </a:solidFill>
              </a:rPr>
              <a:t>,</a:t>
            </a:r>
            <a:r>
              <a:rPr lang="zh-CN" altLang="en-US" sz="2000" smtClean="0">
                <a:solidFill>
                  <a:schemeClr val="bg1"/>
                </a:solidFill>
              </a:rPr>
              <a:t>和官方默认的没啥区别</a:t>
            </a:r>
            <a:r>
              <a:rPr lang="en-US" altLang="zh-CN" sz="2000" smtClean="0">
                <a:solidFill>
                  <a:schemeClr val="bg1"/>
                </a:solidFill>
              </a:rPr>
              <a:t>)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altLang="zh-CN" sz="2000" smtClean="0">
                <a:solidFill>
                  <a:schemeClr val="bg1"/>
                </a:solidFill>
              </a:rPr>
              <a:t>#docker </a:t>
            </a:r>
            <a:r>
              <a:rPr lang="en-US" altLang="zh-CN" sz="2000">
                <a:solidFill>
                  <a:schemeClr val="bg1"/>
                </a:solidFill>
              </a:rPr>
              <a:t>run -d --name redis --rm \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-p 6379:6379 \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-v /home/shenyi/myredis/data:/data \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-v /home/shenyi/myredis/conf:/conf \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redis:5-alpine redis-server /conf/redis.conf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第一个命令</a:t>
            </a:r>
            <a:r>
              <a:rPr lang="en-US" altLang="zh-CN" smtClean="0">
                <a:solidFill>
                  <a:schemeClr val="bg1"/>
                </a:solidFill>
              </a:rPr>
              <a:t>xadd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225" y="1597515"/>
            <a:ext cx="10294705" cy="1938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bg1"/>
                </a:solidFill>
              </a:rPr>
              <a:t>文档</a:t>
            </a:r>
            <a:endParaRPr lang="en-US" altLang="zh-CN" sz="2000" smtClean="0">
              <a:solidFill>
                <a:schemeClr val="bg1"/>
              </a:solidFill>
            </a:endParaRPr>
          </a:p>
          <a:p>
            <a:r>
              <a:rPr lang="en-US" altLang="zh-CN" sz="2000" smtClean="0">
                <a:solidFill>
                  <a:schemeClr val="bg1"/>
                </a:solidFill>
              </a:rPr>
              <a:t>https</a:t>
            </a:r>
            <a:r>
              <a:rPr lang="en-US" altLang="zh-CN" sz="2000">
                <a:solidFill>
                  <a:schemeClr val="bg1"/>
                </a:solidFill>
              </a:rPr>
              <a:t>://</a:t>
            </a:r>
            <a:r>
              <a:rPr lang="en-US" altLang="zh-CN" sz="2000" smtClean="0">
                <a:solidFill>
                  <a:schemeClr val="bg1"/>
                </a:solidFill>
              </a:rPr>
              <a:t>redis.io/commands/xadd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 smtClean="0">
              <a:solidFill>
                <a:schemeClr val="bg1"/>
              </a:solidFill>
            </a:endParaRPr>
          </a:p>
          <a:p>
            <a:r>
              <a:rPr lang="zh-CN" altLang="en-US" sz="2000" smtClean="0">
                <a:solidFill>
                  <a:schemeClr val="bg1"/>
                </a:solidFill>
              </a:rPr>
              <a:t>案例如下：</a:t>
            </a:r>
            <a:endParaRPr lang="en-US" sz="2000" smtClean="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65518" y="3854497"/>
            <a:ext cx="1267691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后端</a:t>
            </a:r>
            <a:r>
              <a:rPr lang="en-US" altLang="zh-CN" smtClean="0"/>
              <a:t>API</a:t>
            </a:r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935182" y="5142970"/>
            <a:ext cx="1433945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前端</a:t>
            </a: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8863445" y="4904509"/>
            <a:ext cx="1652155" cy="1184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redis</a:t>
            </a:r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296391" y="4364182"/>
            <a:ext cx="22860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96000" y="4364182"/>
            <a:ext cx="263236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296391" y="4534647"/>
            <a:ext cx="138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注册用户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46818" y="4167506"/>
            <a:ext cx="237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 用</a:t>
            </a:r>
            <a:r>
              <a:rPr lang="en-US" altLang="zh-CN" smtClean="0">
                <a:solidFill>
                  <a:schemeClr val="bg1"/>
                </a:solidFill>
              </a:rPr>
              <a:t>userid,</a:t>
            </a:r>
            <a:r>
              <a:rPr lang="zh-CN" altLang="en-US" smtClean="0">
                <a:solidFill>
                  <a:schemeClr val="bg1"/>
                </a:solidFill>
              </a:rPr>
              <a:t>插入</a:t>
            </a:r>
            <a:r>
              <a:rPr lang="en-US" altLang="zh-CN" smtClean="0">
                <a:solidFill>
                  <a:schemeClr val="bg1"/>
                </a:solidFill>
              </a:rPr>
              <a:t>redis</a:t>
            </a:r>
            <a:r>
              <a:rPr lang="zh-CN" altLang="en-US" smtClean="0">
                <a:solidFill>
                  <a:schemeClr val="bg1"/>
                </a:solidFill>
              </a:rPr>
              <a:t>，做发送邮件准备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45182" y="487490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注册成功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命令如下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834" y="1597515"/>
            <a:ext cx="10294705" cy="5016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XADD name id key value</a:t>
            </a:r>
          </a:p>
          <a:p>
            <a:endParaRPr lang="en-US" sz="2000" smtClean="0">
              <a:solidFill>
                <a:schemeClr val="bg1"/>
              </a:solidFill>
            </a:endParaRPr>
          </a:p>
          <a:p>
            <a:r>
              <a:rPr lang="en-US" sz="2000" smtClean="0">
                <a:solidFill>
                  <a:schemeClr val="bg1"/>
                </a:solidFill>
              </a:rPr>
              <a:t>name:</a:t>
            </a:r>
            <a:r>
              <a:rPr lang="zh-CN" altLang="en-US" sz="2000" smtClean="0">
                <a:solidFill>
                  <a:schemeClr val="bg1"/>
                </a:solidFill>
              </a:rPr>
              <a:t>给</a:t>
            </a:r>
            <a:r>
              <a:rPr lang="en-US" altLang="zh-CN" sz="2000" smtClean="0">
                <a:solidFill>
                  <a:schemeClr val="bg1"/>
                </a:solidFill>
              </a:rPr>
              <a:t>stream</a:t>
            </a:r>
            <a:r>
              <a:rPr lang="zh-CN" altLang="en-US" sz="2000" smtClean="0">
                <a:solidFill>
                  <a:schemeClr val="bg1"/>
                </a:solidFill>
              </a:rPr>
              <a:t>指定一个名称</a:t>
            </a:r>
            <a:endParaRPr lang="en-US" altLang="zh-CN" sz="2000" smtClean="0">
              <a:solidFill>
                <a:schemeClr val="bg1"/>
              </a:solidFill>
            </a:endParaRPr>
          </a:p>
          <a:p>
            <a:endParaRPr lang="en-US" sz="2000" smtClean="0">
              <a:solidFill>
                <a:schemeClr val="bg1"/>
              </a:solidFill>
            </a:endParaRPr>
          </a:p>
          <a:p>
            <a:r>
              <a:rPr lang="en-US" sz="2000" smtClean="0">
                <a:solidFill>
                  <a:schemeClr val="bg1"/>
                </a:solidFill>
              </a:rPr>
              <a:t>id :</a:t>
            </a:r>
            <a:r>
              <a:rPr lang="zh-CN" altLang="en-US" sz="2000" smtClean="0">
                <a:solidFill>
                  <a:schemeClr val="bg1"/>
                </a:solidFill>
              </a:rPr>
              <a:t>一般不需要手动指定，默认是</a:t>
            </a:r>
            <a:r>
              <a:rPr lang="en-US" altLang="zh-CN" sz="2000" smtClean="0">
                <a:solidFill>
                  <a:schemeClr val="bg1"/>
                </a:solidFill>
              </a:rPr>
              <a:t>milliseconds-sequenceNumber </a:t>
            </a:r>
            <a:r>
              <a:rPr lang="zh-CN" altLang="en-US" sz="2000" smtClean="0">
                <a:solidFill>
                  <a:schemeClr val="bg1"/>
                </a:solidFill>
              </a:rPr>
              <a:t>。如果遇到</a:t>
            </a:r>
            <a:r>
              <a:rPr lang="en-US" altLang="zh-CN" sz="2000" smtClean="0">
                <a:solidFill>
                  <a:schemeClr val="bg1"/>
                </a:solidFill>
              </a:rPr>
              <a:t>milliseconds</a:t>
            </a:r>
            <a:r>
              <a:rPr lang="zh-CN" altLang="en-US" sz="2000" smtClean="0">
                <a:solidFill>
                  <a:schemeClr val="bg1"/>
                </a:solidFill>
              </a:rPr>
              <a:t>重复，则</a:t>
            </a:r>
            <a:r>
              <a:rPr lang="en-US" altLang="zh-CN" sz="2000" smtClean="0">
                <a:solidFill>
                  <a:schemeClr val="bg1"/>
                </a:solidFill>
              </a:rPr>
              <a:t>sequencenumber</a:t>
            </a:r>
            <a:r>
              <a:rPr lang="zh-CN" altLang="en-US" sz="2000" smtClean="0">
                <a:solidFill>
                  <a:schemeClr val="bg1"/>
                </a:solidFill>
              </a:rPr>
              <a:t>自动加</a:t>
            </a:r>
            <a:r>
              <a:rPr lang="en-US" altLang="zh-CN" sz="2000" smtClean="0">
                <a:solidFill>
                  <a:schemeClr val="bg1"/>
                </a:solidFill>
              </a:rPr>
              <a:t>1.</a:t>
            </a:r>
            <a:r>
              <a:rPr lang="zh-CN" altLang="en-US" sz="2000" smtClean="0">
                <a:solidFill>
                  <a:schemeClr val="bg1"/>
                </a:solidFill>
              </a:rPr>
              <a:t>。所以也被称为是自增</a:t>
            </a:r>
            <a:r>
              <a:rPr lang="en-US" altLang="zh-CN" sz="2000" smtClean="0">
                <a:solidFill>
                  <a:schemeClr val="bg1"/>
                </a:solidFill>
              </a:rPr>
              <a:t>ID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 smtClean="0">
                <a:solidFill>
                  <a:schemeClr val="bg1"/>
                </a:solidFill>
              </a:rPr>
              <a:t>key,value</a:t>
            </a:r>
            <a:r>
              <a:rPr lang="zh-CN" altLang="en-US" sz="2000" smtClean="0">
                <a:solidFill>
                  <a:schemeClr val="bg1"/>
                </a:solidFill>
              </a:rPr>
              <a:t>不解释</a:t>
            </a:r>
            <a:endParaRPr lang="en-US" altLang="zh-CN" sz="2000" smtClean="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000" smtClean="0">
                <a:solidFill>
                  <a:schemeClr val="bg1"/>
                </a:solidFill>
              </a:rPr>
              <a:t>测试一下：</a:t>
            </a:r>
            <a:endParaRPr lang="en-US" altLang="zh-CN" sz="2000" smtClean="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 xadd </a:t>
            </a:r>
            <a:r>
              <a:rPr lang="en-US" sz="2000" smtClean="0">
                <a:solidFill>
                  <a:schemeClr val="bg1"/>
                </a:solidFill>
              </a:rPr>
              <a:t>newusers </a:t>
            </a:r>
            <a:r>
              <a:rPr lang="en-US" sz="2000">
                <a:solidFill>
                  <a:schemeClr val="bg1"/>
                </a:solidFill>
              </a:rPr>
              <a:t>* userid </a:t>
            </a:r>
            <a:r>
              <a:rPr lang="en-US" sz="2000" smtClean="0">
                <a:solidFill>
                  <a:schemeClr val="bg1"/>
                </a:solidFill>
              </a:rPr>
              <a:t>101    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 xadd </a:t>
            </a:r>
            <a:r>
              <a:rPr lang="en-US" sz="2000">
                <a:solidFill>
                  <a:schemeClr val="bg1"/>
                </a:solidFill>
              </a:rPr>
              <a:t>newusers </a:t>
            </a:r>
            <a:r>
              <a:rPr lang="en-US" sz="2000" smtClean="0">
                <a:solidFill>
                  <a:schemeClr val="bg1"/>
                </a:solidFill>
              </a:rPr>
              <a:t>* </a:t>
            </a:r>
            <a:r>
              <a:rPr lang="en-US" sz="2000">
                <a:solidFill>
                  <a:schemeClr val="bg1"/>
                </a:solidFill>
              </a:rPr>
              <a:t>userid </a:t>
            </a:r>
            <a:r>
              <a:rPr lang="en-US" sz="2000" smtClean="0">
                <a:solidFill>
                  <a:schemeClr val="bg1"/>
                </a:solidFill>
              </a:rPr>
              <a:t>102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 xadd </a:t>
            </a:r>
            <a:r>
              <a:rPr lang="en-US" sz="2000">
                <a:solidFill>
                  <a:schemeClr val="bg1"/>
                </a:solidFill>
              </a:rPr>
              <a:t>newusers * userid </a:t>
            </a:r>
            <a:r>
              <a:rPr lang="en-US" sz="2000" smtClean="0">
                <a:solidFill>
                  <a:schemeClr val="bg1"/>
                </a:solidFill>
              </a:rPr>
              <a:t>103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 smtClean="0">
                <a:solidFill>
                  <a:schemeClr val="bg1"/>
                </a:solidFill>
              </a:rPr>
              <a:t> xadd </a:t>
            </a:r>
            <a:r>
              <a:rPr lang="en-US" sz="2000">
                <a:solidFill>
                  <a:schemeClr val="bg1"/>
                </a:solidFill>
              </a:rPr>
              <a:t>newusers * userid </a:t>
            </a:r>
            <a:r>
              <a:rPr lang="en-US" sz="2000" smtClean="0">
                <a:solidFill>
                  <a:schemeClr val="bg1"/>
                </a:solidFill>
              </a:rPr>
              <a:t>104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zh-CN" altLang="en-US" sz="2000" smtClean="0">
                <a:solidFill>
                  <a:schemeClr val="bg1"/>
                </a:solidFill>
              </a:rPr>
              <a:t>会自动返回 </a:t>
            </a:r>
            <a:r>
              <a:rPr lang="en-US" altLang="zh-CN" sz="2000" smtClean="0">
                <a:solidFill>
                  <a:schemeClr val="bg1"/>
                </a:solidFill>
              </a:rPr>
              <a:t>id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批量写入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834" y="1597515"/>
            <a:ext cx="10294705" cy="40934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bg1"/>
                </a:solidFill>
              </a:rPr>
              <a:t>在本地创建一个 文件，譬如叫做 </a:t>
            </a:r>
            <a:r>
              <a:rPr lang="en-US" altLang="zh-CN" sz="2000" smtClean="0">
                <a:solidFill>
                  <a:schemeClr val="bg1"/>
                </a:solidFill>
              </a:rPr>
              <a:t>newusers </a:t>
            </a:r>
            <a:r>
              <a:rPr lang="zh-CN" altLang="en-US" sz="2000" smtClean="0">
                <a:solidFill>
                  <a:schemeClr val="bg1"/>
                </a:solidFill>
              </a:rPr>
              <a:t>，敲入</a:t>
            </a:r>
            <a:endParaRPr lang="en-US" altLang="zh-CN" sz="2000" smtClean="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 xadd newusers * userid 101    </a:t>
            </a:r>
          </a:p>
          <a:p>
            <a:r>
              <a:rPr lang="en-US" sz="2000">
                <a:solidFill>
                  <a:schemeClr val="bg1"/>
                </a:solidFill>
              </a:rPr>
              <a:t> xadd newusers * userid 102</a:t>
            </a:r>
          </a:p>
          <a:p>
            <a:r>
              <a:rPr lang="en-US" sz="2000">
                <a:solidFill>
                  <a:schemeClr val="bg1"/>
                </a:solidFill>
              </a:rPr>
              <a:t> xadd newusers * userid 103</a:t>
            </a:r>
          </a:p>
          <a:p>
            <a:r>
              <a:rPr lang="en-US" sz="2000">
                <a:solidFill>
                  <a:schemeClr val="bg1"/>
                </a:solidFill>
              </a:rPr>
              <a:t> xadd newusers * </a:t>
            </a:r>
            <a:r>
              <a:rPr lang="en-US" sz="2000">
                <a:solidFill>
                  <a:schemeClr val="bg1"/>
                </a:solidFill>
              </a:rPr>
              <a:t>userid </a:t>
            </a:r>
            <a:r>
              <a:rPr lang="en-US" sz="2000" smtClean="0">
                <a:solidFill>
                  <a:schemeClr val="bg1"/>
                </a:solidFill>
              </a:rPr>
              <a:t>104</a:t>
            </a:r>
          </a:p>
          <a:p>
            <a:r>
              <a:rPr lang="en-US" sz="2000">
                <a:solidFill>
                  <a:schemeClr val="bg1"/>
                </a:solidFill>
              </a:rPr>
              <a:t> xadd newusers * </a:t>
            </a:r>
            <a:r>
              <a:rPr lang="en-US" sz="2000">
                <a:solidFill>
                  <a:schemeClr val="bg1"/>
                </a:solidFill>
              </a:rPr>
              <a:t>userid </a:t>
            </a:r>
            <a:r>
              <a:rPr lang="en-US" sz="2000" smtClean="0">
                <a:solidFill>
                  <a:schemeClr val="bg1"/>
                </a:solidFill>
              </a:rPr>
              <a:t>105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 xadd newusers * </a:t>
            </a:r>
            <a:r>
              <a:rPr lang="en-US" sz="2000">
                <a:solidFill>
                  <a:schemeClr val="bg1"/>
                </a:solidFill>
              </a:rPr>
              <a:t>userid </a:t>
            </a:r>
            <a:r>
              <a:rPr lang="en-US" sz="2000" smtClean="0">
                <a:solidFill>
                  <a:schemeClr val="bg1"/>
                </a:solidFill>
              </a:rPr>
              <a:t>106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 xadd newusers * </a:t>
            </a:r>
            <a:r>
              <a:rPr lang="en-US" sz="2000">
                <a:solidFill>
                  <a:schemeClr val="bg1"/>
                </a:solidFill>
              </a:rPr>
              <a:t>userid </a:t>
            </a:r>
            <a:r>
              <a:rPr lang="en-US" sz="2000" smtClean="0">
                <a:solidFill>
                  <a:schemeClr val="bg1"/>
                </a:solidFill>
              </a:rPr>
              <a:t>107</a:t>
            </a:r>
          </a:p>
          <a:p>
            <a:r>
              <a:rPr lang="en-US" sz="2000">
                <a:solidFill>
                  <a:schemeClr val="bg1"/>
                </a:solidFill>
              </a:rPr>
              <a:t> xadd newusers * </a:t>
            </a:r>
            <a:r>
              <a:rPr lang="en-US" sz="2000">
                <a:solidFill>
                  <a:schemeClr val="bg1"/>
                </a:solidFill>
              </a:rPr>
              <a:t>userid </a:t>
            </a:r>
            <a:r>
              <a:rPr lang="en-US" sz="2000" smtClean="0">
                <a:solidFill>
                  <a:schemeClr val="bg1"/>
                </a:solidFill>
              </a:rPr>
              <a:t>108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 smtClean="0">
              <a:solidFill>
                <a:schemeClr val="bg1"/>
              </a:solidFill>
            </a:endParaRPr>
          </a:p>
          <a:p>
            <a:r>
              <a:rPr lang="zh-CN" altLang="en-US" sz="2000" smtClean="0">
                <a:solidFill>
                  <a:schemeClr val="bg1"/>
                </a:solidFill>
              </a:rPr>
              <a:t>执行 </a:t>
            </a:r>
            <a:r>
              <a:rPr lang="sv-SE" sz="2000">
                <a:solidFill>
                  <a:schemeClr val="bg1"/>
                </a:solidFill>
              </a:rPr>
              <a:t>cat newusers | docker exec </a:t>
            </a:r>
            <a:r>
              <a:rPr lang="sv-SE" sz="2000">
                <a:solidFill>
                  <a:srgbClr val="FF0000"/>
                </a:solidFill>
              </a:rPr>
              <a:t>-i  </a:t>
            </a:r>
            <a:r>
              <a:rPr lang="sv-SE" sz="2000">
                <a:solidFill>
                  <a:schemeClr val="bg1"/>
                </a:solidFill>
              </a:rPr>
              <a:t>redis redis-cli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其他命令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834" y="1597515"/>
            <a:ext cx="10294705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获取长度</a:t>
            </a:r>
            <a:endParaRPr lang="en-US" altLang="zh-CN" sz="2400" smtClean="0">
              <a:solidFill>
                <a:schemeClr val="bg1"/>
              </a:solidFill>
            </a:endParaRPr>
          </a:p>
          <a:p>
            <a:r>
              <a:rPr lang="en-US" sz="2400" smtClean="0">
                <a:solidFill>
                  <a:schemeClr val="bg1"/>
                </a:solidFill>
              </a:rPr>
              <a:t>xlen name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zh-CN" altLang="en-US" sz="2400" smtClean="0">
                <a:solidFill>
                  <a:schemeClr val="bg1"/>
                </a:solidFill>
              </a:rPr>
              <a:t>获取列表</a:t>
            </a:r>
            <a:endParaRPr lang="en-US" altLang="zh-CN" sz="2400" smtClean="0">
              <a:solidFill>
                <a:schemeClr val="bg1"/>
              </a:solidFill>
            </a:endParaRPr>
          </a:p>
          <a:p>
            <a:r>
              <a:rPr lang="en-US" sz="2400" smtClean="0">
                <a:solidFill>
                  <a:schemeClr val="bg1"/>
                </a:solidFill>
              </a:rPr>
              <a:t>xrange name id</a:t>
            </a:r>
            <a:r>
              <a:rPr lang="zh-CN" altLang="en-US" sz="2400" smtClean="0">
                <a:solidFill>
                  <a:schemeClr val="bg1"/>
                </a:solidFill>
              </a:rPr>
              <a:t>最小值  </a:t>
            </a:r>
            <a:r>
              <a:rPr lang="en-US" altLang="zh-CN" sz="2400" smtClean="0">
                <a:solidFill>
                  <a:schemeClr val="bg1"/>
                </a:solidFill>
              </a:rPr>
              <a:t>id</a:t>
            </a:r>
            <a:r>
              <a:rPr lang="zh-CN" altLang="en-US" sz="2400" smtClean="0">
                <a:solidFill>
                  <a:schemeClr val="bg1"/>
                </a:solidFill>
              </a:rPr>
              <a:t>最大值 </a:t>
            </a:r>
            <a:r>
              <a:rPr lang="en-US" altLang="zh-CN" sz="2400" smtClean="0">
                <a:solidFill>
                  <a:schemeClr val="bg1"/>
                </a:solidFill>
              </a:rPr>
              <a:t>count (</a:t>
            </a:r>
            <a:r>
              <a:rPr lang="zh-CN" altLang="en-US" sz="2400" smtClean="0">
                <a:solidFill>
                  <a:schemeClr val="bg1"/>
                </a:solidFill>
              </a:rPr>
              <a:t>符号： </a:t>
            </a:r>
            <a:r>
              <a:rPr lang="en-US" altLang="zh-CN" sz="2400" smtClean="0">
                <a:solidFill>
                  <a:schemeClr val="bg1"/>
                </a:solidFill>
              </a:rPr>
              <a:t>-</a:t>
            </a:r>
            <a:r>
              <a:rPr lang="zh-CN" altLang="en-US" sz="2400" smtClean="0">
                <a:solidFill>
                  <a:schemeClr val="bg1"/>
                </a:solidFill>
              </a:rPr>
              <a:t>代表最小值 </a:t>
            </a:r>
            <a:r>
              <a:rPr lang="en-US" altLang="zh-CN" sz="2400" smtClean="0">
                <a:solidFill>
                  <a:schemeClr val="bg1"/>
                </a:solidFill>
              </a:rPr>
              <a:t>+</a:t>
            </a:r>
            <a:r>
              <a:rPr lang="zh-CN" altLang="en-US" sz="2400" smtClean="0">
                <a:solidFill>
                  <a:schemeClr val="bg1"/>
                </a:solidFill>
              </a:rPr>
              <a:t>代表最大值</a:t>
            </a:r>
            <a:r>
              <a:rPr lang="en-US" altLang="zh-CN" sz="2400" smtClean="0">
                <a:solidFill>
                  <a:schemeClr val="bg1"/>
                </a:solidFill>
              </a:rPr>
              <a:t>)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 smtClean="0">
                <a:solidFill>
                  <a:schemeClr val="bg1"/>
                </a:solidFill>
              </a:rPr>
              <a:t>xrange name - + </a:t>
            </a:r>
            <a:r>
              <a:rPr lang="zh-CN" altLang="en-US" sz="2400" smtClean="0">
                <a:solidFill>
                  <a:schemeClr val="bg1"/>
                </a:solidFill>
              </a:rPr>
              <a:t>就是取全部了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读取</a:t>
            </a:r>
            <a:r>
              <a:rPr lang="en-US" altLang="zh-CN" smtClean="0">
                <a:solidFill>
                  <a:schemeClr val="bg1"/>
                </a:solidFill>
              </a:rPr>
              <a:t>(</a:t>
            </a:r>
            <a:r>
              <a:rPr lang="zh-CN" altLang="en-US" smtClean="0">
                <a:solidFill>
                  <a:schemeClr val="bg1"/>
                </a:solidFill>
              </a:rPr>
              <a:t>此时功能好比</a:t>
            </a:r>
            <a:r>
              <a:rPr lang="en-US" altLang="zh-CN" smtClean="0">
                <a:solidFill>
                  <a:schemeClr val="bg1"/>
                </a:solidFill>
              </a:rPr>
              <a:t>list)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5097" y="1379306"/>
            <a:ext cx="10294705" cy="56323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XREAD [COUNT count] [BLOCK milliseconds] STREAMS key [key ...] ID [ID </a:t>
            </a:r>
            <a:r>
              <a:rPr lang="en-US" altLang="zh-CN" sz="2400" smtClean="0">
                <a:solidFill>
                  <a:schemeClr val="bg1"/>
                </a:solidFill>
              </a:rPr>
              <a:t>...]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endParaRPr lang="en-US" sz="240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>
                <a:solidFill>
                  <a:schemeClr val="bg1"/>
                </a:solidFill>
              </a:rPr>
              <a:t>非阻塞读取</a:t>
            </a:r>
            <a:r>
              <a:rPr lang="en-US" altLang="zh-CN" sz="2400" smtClean="0">
                <a:solidFill>
                  <a:schemeClr val="bg1"/>
                </a:solidFill>
              </a:rPr>
              <a:t>:</a:t>
            </a:r>
          </a:p>
          <a:p>
            <a:r>
              <a:rPr lang="en-US" sz="2400">
                <a:solidFill>
                  <a:schemeClr val="bg1"/>
                </a:solidFill>
              </a:rPr>
              <a:t>xread count 3 streams newusers </a:t>
            </a:r>
            <a:r>
              <a:rPr lang="en-US" sz="2400" smtClean="0">
                <a:solidFill>
                  <a:schemeClr val="bg1"/>
                </a:solidFill>
              </a:rPr>
              <a:t>0</a:t>
            </a:r>
          </a:p>
          <a:p>
            <a:r>
              <a:rPr lang="zh-CN" altLang="en-US" sz="2400" smtClean="0">
                <a:solidFill>
                  <a:schemeClr val="bg1"/>
                </a:solidFill>
              </a:rPr>
              <a:t>代表 </a:t>
            </a:r>
            <a:r>
              <a:rPr lang="zh-CN" altLang="en-US" sz="2400" smtClean="0">
                <a:solidFill>
                  <a:schemeClr val="bg1"/>
                </a:solidFill>
              </a:rPr>
              <a:t>从</a:t>
            </a:r>
            <a:r>
              <a:rPr lang="en-US" sz="2400">
                <a:solidFill>
                  <a:schemeClr val="bg1"/>
                </a:solidFill>
              </a:rPr>
              <a:t>newusers</a:t>
            </a:r>
            <a:r>
              <a:rPr lang="zh-CN" altLang="en-US" sz="2400" smtClean="0">
                <a:solidFill>
                  <a:schemeClr val="bg1"/>
                </a:solidFill>
              </a:rPr>
              <a:t>中</a:t>
            </a:r>
            <a:r>
              <a:rPr lang="zh-CN" altLang="en-US" sz="2400" smtClean="0">
                <a:solidFill>
                  <a:schemeClr val="bg1"/>
                </a:solidFill>
              </a:rPr>
              <a:t>读取</a:t>
            </a:r>
            <a:r>
              <a:rPr lang="en-US" altLang="zh-CN" sz="2400" smtClean="0">
                <a:solidFill>
                  <a:schemeClr val="bg1"/>
                </a:solidFill>
              </a:rPr>
              <a:t>3</a:t>
            </a:r>
            <a:r>
              <a:rPr lang="zh-CN" altLang="en-US" sz="2400" smtClean="0">
                <a:solidFill>
                  <a:schemeClr val="bg1"/>
                </a:solidFill>
              </a:rPr>
              <a:t>个，条件是</a:t>
            </a:r>
            <a:r>
              <a:rPr lang="en-US" altLang="zh-CN" sz="2400" smtClean="0">
                <a:solidFill>
                  <a:schemeClr val="bg1"/>
                </a:solidFill>
              </a:rPr>
              <a:t>id&gt;0 (</a:t>
            </a:r>
            <a:r>
              <a:rPr lang="zh-CN" altLang="en-US" sz="2400" smtClean="0">
                <a:solidFill>
                  <a:schemeClr val="bg1"/>
                </a:solidFill>
              </a:rPr>
              <a:t>注意不是大于等于，而是大于</a:t>
            </a:r>
            <a:r>
              <a:rPr lang="en-US" altLang="zh-CN" sz="2400" smtClean="0">
                <a:solidFill>
                  <a:schemeClr val="bg1"/>
                </a:solidFill>
              </a:rPr>
              <a:t>)</a:t>
            </a:r>
          </a:p>
          <a:p>
            <a:endParaRPr lang="en-US" sz="240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>
                <a:solidFill>
                  <a:schemeClr val="bg1"/>
                </a:solidFill>
              </a:rPr>
              <a:t>阻塞</a:t>
            </a:r>
            <a:r>
              <a:rPr lang="zh-CN" altLang="en-US" sz="2400" smtClean="0">
                <a:solidFill>
                  <a:schemeClr val="bg1"/>
                </a:solidFill>
              </a:rPr>
              <a:t>读取</a:t>
            </a:r>
            <a:endParaRPr lang="en-US" altLang="zh-CN" sz="2400" smtClean="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xread count 3 block 2000 streams newusers </a:t>
            </a:r>
            <a:r>
              <a:rPr lang="en-US" sz="2400" smtClean="0">
                <a:solidFill>
                  <a:schemeClr val="bg1"/>
                </a:solidFill>
              </a:rPr>
              <a:t>xxx-xxx</a:t>
            </a:r>
            <a:endParaRPr lang="en-US" sz="2400">
              <a:solidFill>
                <a:schemeClr val="bg1"/>
              </a:solidFill>
            </a:endParaRPr>
          </a:p>
          <a:p>
            <a:endParaRPr lang="en-US" sz="2400" smtClean="0">
              <a:solidFill>
                <a:schemeClr val="bg1"/>
              </a:solidFill>
            </a:endParaRPr>
          </a:p>
          <a:p>
            <a:r>
              <a:rPr lang="zh-CN" altLang="en-US" sz="2400" smtClean="0">
                <a:solidFill>
                  <a:schemeClr val="bg1"/>
                </a:solidFill>
              </a:rPr>
              <a:t>好比是超时</a:t>
            </a:r>
            <a:r>
              <a:rPr lang="en-US" altLang="zh-CN" sz="2400" smtClean="0">
                <a:solidFill>
                  <a:schemeClr val="bg1"/>
                </a:solidFill>
              </a:rPr>
              <a:t>2</a:t>
            </a:r>
            <a:r>
              <a:rPr lang="zh-CN" altLang="en-US" sz="2400" smtClean="0">
                <a:solidFill>
                  <a:schemeClr val="bg1"/>
                </a:solidFill>
              </a:rPr>
              <a:t>秒，在时间段内读到数据则停止阻塞</a:t>
            </a:r>
            <a:endParaRPr lang="en-US" altLang="zh-CN" sz="2400" smtClean="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zh-CN" altLang="en-US" sz="2400" smtClean="0">
                <a:solidFill>
                  <a:schemeClr val="bg1"/>
                </a:solidFill>
              </a:rPr>
              <a:t>这里</a:t>
            </a:r>
            <a:r>
              <a:rPr lang="en-US" altLang="zh-CN" sz="2400" smtClean="0">
                <a:solidFill>
                  <a:schemeClr val="bg1"/>
                </a:solidFill>
              </a:rPr>
              <a:t>ID</a:t>
            </a:r>
            <a:r>
              <a:rPr lang="zh-CN" altLang="en-US" sz="2400" smtClean="0">
                <a:solidFill>
                  <a:schemeClr val="bg1"/>
                </a:solidFill>
              </a:rPr>
              <a:t>可以写成</a:t>
            </a:r>
            <a:r>
              <a:rPr lang="en-US" altLang="zh-CN" sz="2400" smtClean="0">
                <a:solidFill>
                  <a:schemeClr val="bg1"/>
                </a:solidFill>
              </a:rPr>
              <a:t>$,</a:t>
            </a:r>
            <a:r>
              <a:rPr lang="zh-CN" altLang="en-US" sz="2400" smtClean="0">
                <a:solidFill>
                  <a:schemeClr val="bg1"/>
                </a:solidFill>
              </a:rPr>
              <a:t>代表当前</a:t>
            </a:r>
            <a:r>
              <a:rPr lang="en-US" altLang="zh-CN" sz="2400" smtClean="0">
                <a:solidFill>
                  <a:schemeClr val="bg1"/>
                </a:solidFill>
              </a:rPr>
              <a:t>stream</a:t>
            </a:r>
            <a:r>
              <a:rPr lang="zh-CN" altLang="en-US" sz="2400" smtClean="0">
                <a:solidFill>
                  <a:schemeClr val="bg1"/>
                </a:solidFill>
              </a:rPr>
              <a:t>中最大的</a:t>
            </a:r>
            <a:r>
              <a:rPr lang="en-US" altLang="zh-CN" sz="2400" smtClean="0">
                <a:solidFill>
                  <a:schemeClr val="bg1"/>
                </a:solidFill>
              </a:rPr>
              <a:t>ID</a:t>
            </a:r>
            <a:r>
              <a:rPr lang="zh-CN" altLang="en-US" sz="2400" smtClean="0">
                <a:solidFill>
                  <a:schemeClr val="bg1"/>
                </a:solidFill>
              </a:rPr>
              <a:t>，那么新加的数据都会读取出来</a:t>
            </a:r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消息队列功能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834" y="1597515"/>
            <a:ext cx="10294705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首先有个消费者组的概念：</a:t>
            </a:r>
            <a:endParaRPr lang="en-US" altLang="zh-CN" sz="2400" smtClean="0">
              <a:solidFill>
                <a:schemeClr val="bg1"/>
              </a:solidFill>
            </a:endParaRPr>
          </a:p>
          <a:p>
            <a:endParaRPr lang="en-US" sz="2400" smtClean="0">
              <a:solidFill>
                <a:schemeClr val="bg1"/>
              </a:solidFill>
            </a:endParaRPr>
          </a:p>
          <a:p>
            <a:r>
              <a:rPr lang="en-US" sz="2400" smtClean="0">
                <a:solidFill>
                  <a:schemeClr val="bg1"/>
                </a:solidFill>
              </a:rPr>
              <a:t>1</a:t>
            </a:r>
            <a:r>
              <a:rPr lang="zh-CN" altLang="en-US" sz="2400" smtClean="0">
                <a:solidFill>
                  <a:schemeClr val="bg1"/>
                </a:solidFill>
              </a:rPr>
              <a:t>、创建消费者组</a:t>
            </a:r>
            <a:endParaRPr lang="en-US" altLang="zh-CN" sz="2400" smtClean="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 smtClean="0">
                <a:solidFill>
                  <a:schemeClr val="bg1"/>
                </a:solidFill>
              </a:rPr>
              <a:t>2</a:t>
            </a:r>
            <a:r>
              <a:rPr lang="zh-CN" altLang="en-US" sz="2400" smtClean="0">
                <a:solidFill>
                  <a:schemeClr val="bg1"/>
                </a:solidFill>
              </a:rPr>
              <a:t>、组和某个</a:t>
            </a:r>
            <a:r>
              <a:rPr lang="en-US" altLang="zh-CN" sz="2400" smtClean="0">
                <a:solidFill>
                  <a:schemeClr val="bg1"/>
                </a:solidFill>
              </a:rPr>
              <a:t>stream</a:t>
            </a:r>
            <a:r>
              <a:rPr lang="zh-CN" altLang="en-US" sz="2400" smtClean="0">
                <a:solidFill>
                  <a:schemeClr val="bg1"/>
                </a:solidFill>
              </a:rPr>
              <a:t>进行关联</a:t>
            </a:r>
            <a:endParaRPr lang="en-US" altLang="zh-CN" sz="2400" smtClean="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 smtClean="0">
                <a:solidFill>
                  <a:schemeClr val="bg1"/>
                </a:solidFill>
              </a:rPr>
              <a:t>3</a:t>
            </a:r>
            <a:r>
              <a:rPr lang="zh-CN" altLang="en-US" sz="2400" smtClean="0">
                <a:solidFill>
                  <a:schemeClr val="bg1"/>
                </a:solidFill>
              </a:rPr>
              <a:t>、消费者利用</a:t>
            </a:r>
            <a:r>
              <a:rPr lang="en-US" altLang="zh-CN" sz="2400" smtClean="0">
                <a:solidFill>
                  <a:schemeClr val="bg1"/>
                </a:solidFill>
              </a:rPr>
              <a:t>xreadgroup </a:t>
            </a:r>
            <a:r>
              <a:rPr lang="zh-CN" altLang="en-US" sz="2400" smtClean="0">
                <a:solidFill>
                  <a:schemeClr val="bg1"/>
                </a:solidFill>
              </a:rPr>
              <a:t>从指定组内读取消息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11613</TotalTime>
  <Words>760</Words>
  <Application>Microsoft Office PowerPoint</Application>
  <PresentationFormat>宽屏</PresentationFormat>
  <Paragraphs>141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   redis5 Stream类型 ：消息队列命令入门</vt:lpstr>
      <vt:lpstr>Redis 5后出现了Redis类型</vt:lpstr>
      <vt:lpstr>第一个命令xadd</vt:lpstr>
      <vt:lpstr>命令如下</vt:lpstr>
      <vt:lpstr>批量写入</vt:lpstr>
      <vt:lpstr>其他命令</vt:lpstr>
      <vt:lpstr>读取(此时功能好比list)</vt:lpstr>
      <vt:lpstr>消息队列功能</vt:lpstr>
      <vt:lpstr>循序渐进的测试下</vt:lpstr>
      <vt:lpstr>循序渐进的测试下</vt:lpstr>
      <vt:lpstr>循序渐进的测试下</vt:lpstr>
      <vt:lpstr>循序渐进的测试下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1168</cp:revision>
  <dcterms:created xsi:type="dcterms:W3CDTF">2016-05-22T15:40:23Z</dcterms:created>
  <dcterms:modified xsi:type="dcterms:W3CDTF">2018-10-27T11:50:15Z</dcterms:modified>
</cp:coreProperties>
</file>