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7"/>
  </p:notesMasterIdLst>
  <p:sldIdLst>
    <p:sldId id="265" r:id="rId3"/>
    <p:sldId id="305" r:id="rId4"/>
    <p:sldId id="306" r:id="rId5"/>
    <p:sldId id="304" r:id="rId6"/>
    <p:sldId id="317" r:id="rId7"/>
    <p:sldId id="312" r:id="rId8"/>
    <p:sldId id="309" r:id="rId9"/>
    <p:sldId id="318" r:id="rId10"/>
    <p:sldId id="319" r:id="rId11"/>
    <p:sldId id="320" r:id="rId12"/>
    <p:sldId id="321" r:id="rId13"/>
    <p:sldId id="322" r:id="rId14"/>
    <p:sldId id="32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给指定元素的</a:t>
            </a:r>
            <a:r>
              <a:rPr lang="en-US" altLang="zh-CN" smtClean="0"/>
              <a:t>score</a:t>
            </a:r>
            <a:r>
              <a:rPr lang="zh-CN" altLang="en-US" smtClean="0"/>
              <a:t>加分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譬如我们要对指定的 </a:t>
            </a:r>
            <a:r>
              <a:rPr lang="en-US" altLang="zh-CN" sz="2400" smtClean="0"/>
              <a:t>id</a:t>
            </a:r>
            <a:r>
              <a:rPr lang="zh-CN" altLang="en-US" sz="2400" smtClean="0"/>
              <a:t>加点击量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zincrby news 1 news101   # </a:t>
            </a:r>
            <a:r>
              <a:rPr lang="zh-CN" altLang="en-US" sz="2400" smtClean="0"/>
              <a:t>返回加完后的结果值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如果元素不存在 则添加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6844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查询分数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zscore news news101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(</a:t>
            </a:r>
            <a:r>
              <a:rPr lang="zh-CN" altLang="en-US" sz="2400" smtClean="0"/>
              <a:t>你没看错，这张</a:t>
            </a:r>
            <a:r>
              <a:rPr lang="en-US" altLang="zh-CN" sz="2400" smtClean="0"/>
              <a:t>PPT</a:t>
            </a:r>
            <a:r>
              <a:rPr lang="zh-CN" altLang="en-US" sz="2400" smtClean="0"/>
              <a:t>就一条命令</a:t>
            </a:r>
            <a:r>
              <a:rPr lang="en-US" altLang="zh-CN" sz="24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排行榜的各种套路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zrange news 0 -1  (</a:t>
            </a:r>
            <a:r>
              <a:rPr lang="zh-CN" altLang="en-US" sz="2400" smtClean="0"/>
              <a:t>刚才讲过了，不赘述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根据指定分数 看排行榜</a:t>
            </a:r>
            <a:r>
              <a:rPr lang="en-US" altLang="zh-CN" sz="2400" smtClean="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 </a:t>
            </a:r>
            <a:r>
              <a:rPr lang="en-US" altLang="zh-CN" sz="2400"/>
              <a:t>zrangebyscore news 15 </a:t>
            </a:r>
            <a:r>
              <a:rPr lang="en-US" altLang="zh-CN" sz="2400" smtClean="0"/>
              <a:t>22 (</a:t>
            </a:r>
            <a:r>
              <a:rPr lang="zh-CN" altLang="en-US" sz="2400" smtClean="0"/>
              <a:t>根据指定范围的</a:t>
            </a:r>
            <a:r>
              <a:rPr lang="en-US" altLang="zh-CN" sz="2400" smtClean="0"/>
              <a:t>score </a:t>
            </a:r>
            <a:r>
              <a:rPr lang="zh-CN" altLang="en-US" sz="2400" smtClean="0"/>
              <a:t>取排行榜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/>
              <a:t>zrevrangebyscore news 22 </a:t>
            </a:r>
            <a:r>
              <a:rPr lang="en-US" altLang="zh-CN" sz="2400" smtClean="0"/>
              <a:t>15   </a:t>
            </a:r>
            <a:r>
              <a:rPr lang="zh-CN" altLang="en-US" sz="2400" smtClean="0"/>
              <a:t>倒序，你懂的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以上 加</a:t>
            </a:r>
            <a:r>
              <a:rPr lang="en-US" altLang="zh-CN" sz="2400" smtClean="0"/>
              <a:t>withscore</a:t>
            </a:r>
            <a:r>
              <a:rPr lang="zh-CN" altLang="en-US" sz="2400" smtClean="0"/>
              <a:t>可以 查看</a:t>
            </a:r>
            <a:r>
              <a:rPr lang="en-US" altLang="zh-CN" sz="2400" smtClean="0"/>
              <a:t>score</a:t>
            </a:r>
            <a:r>
              <a:rPr lang="zh-CN" altLang="en-US" sz="2400" smtClean="0"/>
              <a:t>值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40127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b="1" smtClean="0"/>
              <a:t>接下来我们在</a:t>
            </a:r>
            <a:r>
              <a:rPr lang="en-US" altLang="zh-CN" b="1" smtClean="0"/>
              <a:t>PHP</a:t>
            </a:r>
            <a:r>
              <a:rPr lang="zh-CN" altLang="en-US" b="1" smtClean="0"/>
              <a:t>中实现的是</a:t>
            </a:r>
            <a:endParaRPr 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修改上节课代码，其中 预热部分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1</a:t>
            </a:r>
            <a:r>
              <a:rPr lang="zh-CN" altLang="en-US" sz="2400" smtClean="0"/>
              <a:t>、新闻数据放入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类型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2</a:t>
            </a:r>
            <a:r>
              <a:rPr lang="zh-CN" altLang="en-US" sz="2400" smtClean="0"/>
              <a:t>、点击量放入</a:t>
            </a:r>
            <a:r>
              <a:rPr lang="en-US" altLang="zh-CN" sz="2400" smtClean="0"/>
              <a:t>Sorted Set</a:t>
            </a:r>
            <a:r>
              <a:rPr lang="zh-CN" altLang="en-US" sz="2400" smtClean="0"/>
              <a:t>类型</a:t>
            </a:r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8" y="2744084"/>
            <a:ext cx="7197114" cy="23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en-US" altLang="zh-CN" smtClean="0"/>
              <a:t>Sorted Set</a:t>
            </a:r>
            <a:r>
              <a:rPr lang="zh-CN" altLang="en-US" smtClean="0"/>
              <a:t>学习</a:t>
            </a:r>
            <a:r>
              <a:rPr lang="en-US" altLang="zh-CN" smtClean="0"/>
              <a:t>:</a:t>
            </a:r>
            <a:r>
              <a:rPr lang="zh-CN" altLang="en-US" smtClean="0"/>
              <a:t>分离新闻缓存内容和新闻点击量、排行榜、预热新闻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回顾一下缓存预热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786008" y="5515584"/>
            <a:ext cx="3920247" cy="99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刚启动时是空的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311302" y="2101174"/>
            <a:ext cx="2509737" cy="106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网站刚启动时</a:t>
            </a:r>
            <a:endParaRPr lang="en-US"/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 flipH="1">
            <a:off x="6096000" y="3161489"/>
            <a:ext cx="470171" cy="232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3" idx="0"/>
          </p:cNvCxnSpPr>
          <p:nvPr/>
        </p:nvCxnSpPr>
        <p:spPr>
          <a:xfrm>
            <a:off x="6566171" y="3161489"/>
            <a:ext cx="179961" cy="2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</p:cNvCxnSpPr>
          <p:nvPr/>
        </p:nvCxnSpPr>
        <p:spPr>
          <a:xfrm flipH="1">
            <a:off x="5311302" y="3161489"/>
            <a:ext cx="1254869" cy="232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</p:cNvCxnSpPr>
          <p:nvPr/>
        </p:nvCxnSpPr>
        <p:spPr>
          <a:xfrm>
            <a:off x="6566171" y="3161489"/>
            <a:ext cx="826850" cy="2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14008" y="4912468"/>
            <a:ext cx="1838527" cy="17996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2344366" y="5593404"/>
            <a:ext cx="1964987" cy="418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44366" y="4912468"/>
            <a:ext cx="226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大量的有效</a:t>
            </a:r>
            <a:r>
              <a:rPr lang="en-US" altLang="zh-CN" smtClean="0"/>
              <a:t>key</a:t>
            </a:r>
            <a:r>
              <a:rPr lang="zh-CN" altLang="en-US" smtClean="0"/>
              <a:t>会进入数据库查询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回顾下我们现在的新闻数据类型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65371" y="1690688"/>
            <a:ext cx="29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我们使用了</a:t>
            </a:r>
            <a:r>
              <a:rPr lang="en-US" altLang="zh-CN" smtClean="0"/>
              <a:t>Hash</a:t>
            </a:r>
            <a:r>
              <a:rPr lang="zh-CN" altLang="en-US" smtClean="0"/>
              <a:t>数据类型</a:t>
            </a:r>
            <a:endParaRPr 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5340484" y="2060020"/>
            <a:ext cx="3210128" cy="14591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tx1"/>
                </a:solidFill>
              </a:rPr>
              <a:t>以</a:t>
            </a:r>
            <a:r>
              <a:rPr lang="en-US" altLang="zh-CN" smtClean="0">
                <a:solidFill>
                  <a:schemeClr val="tx1"/>
                </a:solidFill>
              </a:rPr>
              <a:t>id</a:t>
            </a:r>
            <a:r>
              <a:rPr lang="zh-CN" altLang="en-US" smtClean="0">
                <a:solidFill>
                  <a:schemeClr val="tx1"/>
                </a:solidFill>
              </a:rPr>
              <a:t>为</a:t>
            </a:r>
            <a:r>
              <a:rPr lang="en-US" altLang="zh-CN" smtClean="0">
                <a:solidFill>
                  <a:schemeClr val="tx1"/>
                </a:solidFill>
              </a:rPr>
              <a:t>101</a:t>
            </a:r>
            <a:r>
              <a:rPr lang="zh-CN" altLang="en-US" smtClean="0">
                <a:solidFill>
                  <a:schemeClr val="tx1"/>
                </a:solidFill>
              </a:rPr>
              <a:t>的新闻为例：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、新闻</a:t>
            </a:r>
            <a:r>
              <a:rPr lang="en-US" altLang="zh-CN" smtClean="0">
                <a:solidFill>
                  <a:schemeClr val="tx1"/>
                </a:solidFill>
              </a:rPr>
              <a:t>ID</a:t>
            </a:r>
            <a:r>
              <a:rPr lang="zh-CN" altLang="en-US" smtClean="0">
                <a:solidFill>
                  <a:schemeClr val="tx1"/>
                </a:solidFill>
              </a:rPr>
              <a:t>：</a:t>
            </a:r>
            <a:r>
              <a:rPr lang="en-US" altLang="zh-CN" smtClean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、新闻标题</a:t>
            </a:r>
            <a:r>
              <a:rPr lang="en-US" altLang="zh-CN" smtClean="0">
                <a:solidFill>
                  <a:schemeClr val="tx1"/>
                </a:solidFill>
              </a:rPr>
              <a:t>:xxxx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、其他字段</a:t>
            </a:r>
            <a:r>
              <a:rPr lang="en-US" altLang="zh-CN" smtClean="0">
                <a:solidFill>
                  <a:schemeClr val="tx1"/>
                </a:solidFill>
              </a:rPr>
              <a:t>:xxx</a:t>
            </a:r>
          </a:p>
          <a:p>
            <a:pPr algn="ctr"/>
            <a:r>
              <a:rPr lang="en-US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、新闻点击量</a:t>
            </a:r>
            <a:r>
              <a:rPr lang="en-US" altLang="zh-CN" smtClean="0">
                <a:solidFill>
                  <a:srgbClr val="FF0000"/>
                </a:solidFill>
              </a:rPr>
              <a:t>:xx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19006"/>
              </p:ext>
            </p:extLst>
          </p:nvPr>
        </p:nvGraphicFramePr>
        <p:xfrm>
          <a:off x="315068" y="2354094"/>
          <a:ext cx="3901872" cy="3414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624"/>
                <a:gridCol w="1300624"/>
                <a:gridCol w="1300624"/>
              </a:tblGrid>
              <a:tr h="65631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</a:tr>
              <a:tr h="663333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418952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xxoo</a:t>
                      </a:r>
                      <a:endParaRPr lang="en-US"/>
                    </a:p>
                  </a:txBody>
                  <a:tcPr/>
                </a:tc>
              </a:tr>
              <a:tr h="418952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xxxxx</a:t>
                      </a:r>
                      <a:endParaRPr lang="en-US"/>
                    </a:p>
                  </a:txBody>
                  <a:tcPr/>
                </a:tc>
              </a:tr>
              <a:tr h="418952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views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19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8952"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952">
                <a:tc>
                  <a:txBody>
                    <a:bodyPr/>
                    <a:lstStyle/>
                    <a:p>
                      <a:r>
                        <a:rPr lang="en-US" smtClean="0"/>
                        <a:t>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Sorted Set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在这之前其实还有个</a:t>
            </a:r>
            <a:r>
              <a:rPr lang="en-US" altLang="zh-CN" sz="2400" smtClean="0"/>
              <a:t>Set</a:t>
            </a:r>
            <a:r>
              <a:rPr lang="zh-CN" altLang="en-US" sz="2400" smtClean="0"/>
              <a:t>类型。没关系，我们直接学习</a:t>
            </a:r>
            <a:r>
              <a:rPr lang="en-US" altLang="zh-CN" sz="2400" smtClean="0"/>
              <a:t>Sorted Set</a:t>
            </a:r>
            <a:r>
              <a:rPr lang="zh-CN" altLang="en-US" sz="2400" smtClean="0"/>
              <a:t>依然没问题。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Sorted </a:t>
            </a:r>
            <a:r>
              <a:rPr lang="en-US" altLang="zh-CN" sz="2400" smtClean="0"/>
              <a:t>Set</a:t>
            </a:r>
            <a:r>
              <a:rPr lang="zh-CN" altLang="en-US" sz="2400" smtClean="0"/>
              <a:t>被称为是有序集合</a:t>
            </a:r>
            <a:r>
              <a:rPr lang="en-US" altLang="zh-CN" sz="2400" smtClean="0"/>
              <a:t>(</a:t>
            </a:r>
            <a:r>
              <a:rPr lang="zh-CN" altLang="en-US" sz="2400" smtClean="0"/>
              <a:t>它里面自带了一个</a:t>
            </a:r>
            <a:r>
              <a:rPr lang="en-US" altLang="zh-CN" sz="2400" smtClean="0"/>
              <a:t>score)</a:t>
            </a:r>
            <a:r>
              <a:rPr lang="zh-CN" altLang="en-US" sz="2400" smtClean="0"/>
              <a:t>，特别适合完成</a:t>
            </a:r>
            <a:r>
              <a:rPr lang="zh-CN" altLang="en-US" sz="2400" smtClean="0">
                <a:solidFill>
                  <a:srgbClr val="C00000"/>
                </a:solidFill>
              </a:rPr>
              <a:t>排行榜功能</a:t>
            </a:r>
            <a:r>
              <a:rPr lang="zh-CN" altLang="en-US" sz="2400" smtClean="0"/>
              <a:t>。接下来我们首先学下基本命令</a:t>
            </a:r>
            <a:r>
              <a:rPr lang="en-US" altLang="zh-CN" sz="2400" smtClean="0"/>
              <a:t>(</a:t>
            </a:r>
            <a:r>
              <a:rPr lang="zh-CN" altLang="en-US" sz="2400" smtClean="0"/>
              <a:t>命令有点多</a:t>
            </a:r>
            <a:r>
              <a:rPr lang="en-US" altLang="zh-CN" sz="240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添加数据</a:t>
            </a:r>
            <a:r>
              <a:rPr lang="en-US" altLang="zh-CN" sz="2400" smtClean="0"/>
              <a:t>: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zadd key score member</a:t>
            </a:r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zadd </a:t>
            </a:r>
            <a:r>
              <a:rPr lang="en-US" altLang="zh-CN" sz="2400"/>
              <a:t>news 19 </a:t>
            </a:r>
            <a:r>
              <a:rPr lang="en-US" altLang="zh-CN" sz="2400" smtClean="0"/>
              <a:t>news101</a:t>
            </a:r>
          </a:p>
          <a:p>
            <a:pPr marL="0" indent="0">
              <a:buNone/>
            </a:pPr>
            <a:r>
              <a:rPr lang="zh-CN" altLang="en-US" sz="2400" smtClean="0"/>
              <a:t>我们可以理解为 向 </a:t>
            </a:r>
            <a:r>
              <a:rPr lang="zh-CN" altLang="en-US" sz="2400" smtClean="0">
                <a:solidFill>
                  <a:srgbClr val="C00000"/>
                </a:solidFill>
              </a:rPr>
              <a:t>名为</a:t>
            </a:r>
            <a:r>
              <a:rPr lang="en-US" altLang="zh-CN" sz="2400" smtClean="0">
                <a:solidFill>
                  <a:srgbClr val="C00000"/>
                </a:solidFill>
              </a:rPr>
              <a:t>news </a:t>
            </a:r>
            <a:r>
              <a:rPr lang="zh-CN" altLang="en-US" sz="2400" smtClean="0"/>
              <a:t>这个集合 ，加入一个元素叫做</a:t>
            </a:r>
            <a:r>
              <a:rPr lang="en-US" altLang="zh-CN" sz="2400" smtClean="0"/>
              <a:t>news101 ,</a:t>
            </a:r>
            <a:r>
              <a:rPr lang="zh-CN" altLang="en-US" sz="2400" smtClean="0"/>
              <a:t>其</a:t>
            </a:r>
            <a:r>
              <a:rPr lang="en-US" altLang="zh-CN" sz="2400" smtClean="0"/>
              <a:t>score</a:t>
            </a:r>
            <a:r>
              <a:rPr lang="zh-CN" altLang="en-US" sz="2400" smtClean="0"/>
              <a:t>是</a:t>
            </a:r>
            <a:r>
              <a:rPr lang="en-US" altLang="zh-CN" sz="2400" smtClean="0"/>
              <a:t>19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要知道，我们一个系统不可能只有 新闻模块，也许还有评论模块、订单模块、用户模块，这些都要有 单独的 集合名称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146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理解一下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1404"/>
            <a:ext cx="11477090" cy="5176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如果我们有 </a:t>
            </a:r>
            <a:r>
              <a:rPr lang="en-US" altLang="zh-CN" sz="1800" smtClean="0"/>
              <a:t>5</a:t>
            </a:r>
            <a:r>
              <a:rPr lang="zh-CN" altLang="en-US" sz="1800" smtClean="0"/>
              <a:t>条新闻</a:t>
            </a:r>
            <a:r>
              <a:rPr lang="en-US" altLang="zh-CN" sz="1800" smtClean="0"/>
              <a:t>,</a:t>
            </a:r>
            <a:r>
              <a:rPr lang="zh-CN" altLang="en-US" sz="1800" smtClean="0"/>
              <a:t>要保存其点击量，我们就可以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zadd news 12 news101</a:t>
            </a:r>
          </a:p>
          <a:p>
            <a:pPr marL="0" indent="0">
              <a:buNone/>
            </a:pPr>
            <a:r>
              <a:rPr lang="en-US" altLang="zh-CN" sz="1800"/>
              <a:t>zadd news </a:t>
            </a:r>
            <a:r>
              <a:rPr lang="en-US" altLang="zh-CN" sz="1800" smtClean="0"/>
              <a:t>28 news102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zadd news </a:t>
            </a:r>
            <a:r>
              <a:rPr lang="en-US" altLang="zh-CN" sz="1800" smtClean="0"/>
              <a:t>22 news103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zadd news </a:t>
            </a:r>
            <a:r>
              <a:rPr lang="en-US" altLang="zh-CN" sz="1800" smtClean="0"/>
              <a:t>21 news104</a:t>
            </a:r>
          </a:p>
          <a:p>
            <a:pPr marL="0" indent="0">
              <a:buNone/>
            </a:pPr>
            <a:r>
              <a:rPr lang="en-US" altLang="zh-CN" sz="1800"/>
              <a:t>zadd news </a:t>
            </a:r>
            <a:r>
              <a:rPr lang="en-US" altLang="zh-CN" sz="1800" smtClean="0"/>
              <a:t>36 news105</a:t>
            </a:r>
            <a:endParaRPr lang="en-US" altLang="zh-CN" sz="1800"/>
          </a:p>
          <a:p>
            <a:pPr marL="0" indent="0">
              <a:buNone/>
            </a:pPr>
            <a:endParaRPr lang="en-US" altLang="zh-CN" sz="180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smtClean="0">
                <a:solidFill>
                  <a:srgbClr val="C00000"/>
                </a:solidFill>
              </a:rPr>
              <a:t>当然，一条条来太麻烦了。</a:t>
            </a:r>
            <a:r>
              <a:rPr lang="en-US" altLang="zh-CN" sz="1800" smtClean="0">
                <a:solidFill>
                  <a:srgbClr val="C00000"/>
                </a:solidFill>
              </a:rPr>
              <a:t>redis</a:t>
            </a:r>
            <a:r>
              <a:rPr lang="zh-CN" altLang="en-US" sz="1800" smtClean="0">
                <a:solidFill>
                  <a:srgbClr val="C00000"/>
                </a:solidFill>
              </a:rPr>
              <a:t>支持 一次性干进去</a:t>
            </a:r>
            <a:endParaRPr lang="en-US" altLang="zh-CN" sz="180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smtClean="0">
                <a:solidFill>
                  <a:srgbClr val="C00000"/>
                </a:solidFill>
              </a:rPr>
              <a:t> </a:t>
            </a:r>
            <a:r>
              <a:rPr lang="en-US" altLang="zh-CN" sz="1800" smtClean="0"/>
              <a:t>zadd news 12 news101 28 news102 </a:t>
            </a:r>
            <a:r>
              <a:rPr lang="en-US" altLang="zh-CN" sz="1800"/>
              <a:t>22 </a:t>
            </a:r>
            <a:r>
              <a:rPr lang="en-US" altLang="zh-CN" sz="1800" smtClean="0"/>
              <a:t>news103 21 news104 </a:t>
            </a:r>
            <a:r>
              <a:rPr lang="en-US" altLang="zh-CN" sz="1800"/>
              <a:t>36 news105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查看数据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之前我们学习</a:t>
            </a:r>
            <a:r>
              <a:rPr lang="en-US" altLang="zh-CN" sz="2400" smtClean="0"/>
              <a:t>list </a:t>
            </a:r>
            <a:r>
              <a:rPr lang="zh-CN" altLang="en-US" sz="2400" smtClean="0"/>
              <a:t>时 可以用</a:t>
            </a:r>
            <a:r>
              <a:rPr lang="en-US" altLang="zh-CN" sz="2400" smtClean="0"/>
              <a:t>lrange </a:t>
            </a:r>
            <a:r>
              <a:rPr lang="zh-CN" altLang="en-US" sz="2400" smtClean="0"/>
              <a:t>来查看数据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zset </a:t>
            </a:r>
            <a:r>
              <a:rPr lang="zh-CN" altLang="en-US" sz="2400" smtClean="0"/>
              <a:t>也有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zrange news 0 -1   </a:t>
            </a:r>
            <a:r>
              <a:rPr lang="zh-CN" altLang="en-US" sz="2400" smtClean="0"/>
              <a:t>表示 查看第一条到最后一条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zrange news 0 -</a:t>
            </a:r>
            <a:r>
              <a:rPr lang="en-US" altLang="zh-CN" sz="2400" smtClean="0"/>
              <a:t>1 withscores  </a:t>
            </a:r>
            <a:r>
              <a:rPr lang="zh-CN" altLang="en-US" sz="2400" smtClean="0"/>
              <a:t>代表 带</a:t>
            </a:r>
            <a:r>
              <a:rPr lang="en-US" altLang="zh-CN" sz="2400" smtClean="0"/>
              <a:t>score </a:t>
            </a:r>
            <a:r>
              <a:rPr lang="zh-CN" altLang="en-US" sz="2400" smtClean="0"/>
              <a:t>查看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查看排名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既然 刚才说到排行榜，那么肯定有排名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譬如我们查看下 新闻</a:t>
            </a:r>
            <a:r>
              <a:rPr lang="en-US" altLang="zh-CN" sz="2400" smtClean="0"/>
              <a:t>id</a:t>
            </a:r>
            <a:r>
              <a:rPr lang="zh-CN" altLang="en-US" sz="2400" smtClean="0"/>
              <a:t>为</a:t>
            </a:r>
            <a:r>
              <a:rPr lang="en-US" altLang="zh-CN" sz="2400" smtClean="0"/>
              <a:t>101 </a:t>
            </a:r>
            <a:r>
              <a:rPr lang="zh-CN" altLang="en-US" sz="2400" smtClean="0"/>
              <a:t>的新闻 排名是什么？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zrank news news101 </a:t>
            </a:r>
          </a:p>
          <a:p>
            <a:pPr marL="0" indent="0">
              <a:buNone/>
            </a:pPr>
            <a:r>
              <a:rPr lang="zh-CN" altLang="en-US" sz="2400" smtClean="0"/>
              <a:t>注意：此时是 按</a:t>
            </a:r>
            <a:r>
              <a:rPr lang="en-US" altLang="zh-CN" sz="2400" smtClean="0"/>
              <a:t>score </a:t>
            </a:r>
            <a:r>
              <a:rPr lang="zh-CN" altLang="en-US" sz="2400" smtClean="0"/>
              <a:t>正序排列的。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要按倒序呢</a:t>
            </a:r>
            <a:r>
              <a:rPr lang="en-US" altLang="zh-CN" sz="2400" smtClean="0"/>
              <a:t>?</a:t>
            </a:r>
          </a:p>
          <a:p>
            <a:pPr marL="0" indent="0">
              <a:buNone/>
            </a:pPr>
            <a:r>
              <a:rPr lang="en-US" altLang="zh-CN" sz="2400" smtClean="0"/>
              <a:t>zrevrank news news101</a:t>
            </a:r>
          </a:p>
        </p:txBody>
      </p:sp>
    </p:spTree>
    <p:extLst>
      <p:ext uri="{BB962C8B-B14F-4D97-AF65-F5344CB8AC3E}">
        <p14:creationId xmlns:p14="http://schemas.microsoft.com/office/powerpoint/2010/main" val="9977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因此，简单排行榜就出来了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按正序 取前三名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zrange news 0 2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按倒序取前三名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zrevrange news 0 2</a:t>
            </a:r>
          </a:p>
        </p:txBody>
      </p:sp>
    </p:spTree>
    <p:extLst>
      <p:ext uri="{BB962C8B-B14F-4D97-AF65-F5344CB8AC3E}">
        <p14:creationId xmlns:p14="http://schemas.microsoft.com/office/powerpoint/2010/main" val="22393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9811</TotalTime>
  <Words>602</Words>
  <Application>Microsoft Office PowerPoint</Application>
  <PresentationFormat>宽屏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Sorted Set学习:分离新闻缓存内容和新闻点击量、排行榜、预热新闻</vt:lpstr>
      <vt:lpstr>回顾一下缓存预热</vt:lpstr>
      <vt:lpstr>回顾下我们现在的新闻数据类型</vt:lpstr>
      <vt:lpstr>Sorted Set</vt:lpstr>
      <vt:lpstr>理解一下</vt:lpstr>
      <vt:lpstr>查看数据</vt:lpstr>
      <vt:lpstr>查看排名</vt:lpstr>
      <vt:lpstr>因此，简单排行榜就出来了</vt:lpstr>
      <vt:lpstr>给指定元素的score加分</vt:lpstr>
      <vt:lpstr>查询分数</vt:lpstr>
      <vt:lpstr>排行榜的各种套路</vt:lpstr>
      <vt:lpstr>接下来我们在PHP中实现的是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1167</cp:revision>
  <dcterms:created xsi:type="dcterms:W3CDTF">2016-05-22T15:40:23Z</dcterms:created>
  <dcterms:modified xsi:type="dcterms:W3CDTF">2018-07-01T15:48:32Z</dcterms:modified>
</cp:coreProperties>
</file>