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14" r:id="rId4"/>
    <p:sldId id="296" r:id="rId5"/>
    <p:sldId id="316" r:id="rId6"/>
    <p:sldId id="325" r:id="rId7"/>
    <p:sldId id="297" r:id="rId8"/>
    <p:sldId id="308" r:id="rId9"/>
    <p:sldId id="326" r:id="rId10"/>
    <p:sldId id="327" r:id="rId11"/>
    <p:sldId id="329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阶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协程</a:t>
            </a:r>
            <a:endParaRPr lang="en-US"/>
          </a:p>
        </p:txBody>
      </p:sp>
      <p:sp>
        <p:nvSpPr>
          <p:cNvPr id="20" name="文本框 19"/>
          <p:cNvSpPr txBox="1"/>
          <p:nvPr/>
        </p:nvSpPr>
        <p:spPr>
          <a:xfrm>
            <a:off x="9185564" y="1839191"/>
            <a:ext cx="254577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、明星串场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、协程</a:t>
            </a:r>
            <a:r>
              <a:rPr lang="en-US" altLang="zh-CN" smtClean="0"/>
              <a:t>(</a:t>
            </a:r>
            <a:r>
              <a:rPr lang="en-US" smtClean="0"/>
              <a:t>coroutine)</a:t>
            </a:r>
            <a:r>
              <a:rPr lang="zh-CN" altLang="en-US" smtClean="0"/>
              <a:t>的本质是将线程的调度权 交给“程序自己”</a:t>
            </a:r>
            <a:r>
              <a:rPr lang="en-US" altLang="zh-CN" smtClean="0"/>
              <a:t>,</a:t>
            </a:r>
            <a:r>
              <a:rPr lang="zh-CN" altLang="en-US" smtClean="0"/>
              <a:t>而不是</a:t>
            </a:r>
            <a:r>
              <a:rPr lang="en-US" altLang="zh-CN" smtClean="0"/>
              <a:t>CPU</a:t>
            </a:r>
            <a:r>
              <a:rPr lang="zh-CN" altLang="en-US" smtClean="0"/>
              <a:t>（导演）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所以叫做</a:t>
            </a:r>
            <a:r>
              <a:rPr lang="zh-CN" altLang="en-US" smtClean="0">
                <a:solidFill>
                  <a:srgbClr val="FF0000"/>
                </a:solidFill>
              </a:rPr>
              <a:t>用户态的轻量级线程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小</a:t>
            </a:r>
            <a:r>
              <a:rPr lang="zh-CN" altLang="en-US" smtClean="0">
                <a:solidFill>
                  <a:srgbClr val="FF0000"/>
                </a:solidFill>
              </a:rPr>
              <a:t>战役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 smtClean="0"/>
              <a:t>3</a:t>
            </a:r>
            <a:r>
              <a:rPr lang="zh-CN" altLang="en-US" smtClean="0"/>
              <a:t>、最终执行任务的还是</a:t>
            </a:r>
            <a:r>
              <a:rPr lang="zh-CN" altLang="en-US" smtClean="0">
                <a:solidFill>
                  <a:srgbClr val="C00000"/>
                </a:solidFill>
              </a:rPr>
              <a:t>线程</a:t>
            </a:r>
            <a:r>
              <a:rPr lang="zh-CN" altLang="en-US" smtClean="0"/>
              <a:t>（</a:t>
            </a:r>
            <a:r>
              <a:rPr lang="zh-CN" altLang="en-US"/>
              <a:t>演员</a:t>
            </a:r>
            <a:r>
              <a:rPr lang="zh-CN" altLang="en-US" smtClean="0"/>
              <a:t>）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4</a:t>
            </a:r>
            <a:r>
              <a:rPr lang="zh-CN" altLang="en-US" smtClean="0"/>
              <a:t>、各个语言实现</a:t>
            </a:r>
            <a:r>
              <a:rPr lang="zh-CN" altLang="en-US" smtClean="0"/>
              <a:t>自己的协程调度</a:t>
            </a:r>
            <a:r>
              <a:rPr lang="zh-CN" altLang="en-US" smtClean="0"/>
              <a:t>机制</a:t>
            </a:r>
            <a:r>
              <a:rPr lang="en-US" altLang="zh-CN" smtClean="0"/>
              <a:t> </a:t>
            </a:r>
            <a:r>
              <a:rPr lang="zh-CN" altLang="en-US" smtClean="0"/>
              <a:t>。</a:t>
            </a:r>
            <a:r>
              <a:rPr lang="zh-CN" altLang="en-US"/>
              <a:t>各种</a:t>
            </a:r>
            <a:r>
              <a:rPr lang="zh-CN" altLang="en-US" smtClean="0"/>
              <a:t>好、各种棒</a:t>
            </a:r>
            <a:endParaRPr lang="en-US"/>
          </a:p>
        </p:txBody>
      </p:sp>
      <p:sp>
        <p:nvSpPr>
          <p:cNvPr id="28" name="椭圆 27"/>
          <p:cNvSpPr/>
          <p:nvPr/>
        </p:nvSpPr>
        <p:spPr>
          <a:xfrm>
            <a:off x="461025" y="5160442"/>
            <a:ext cx="1274257" cy="60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剧组</a:t>
            </a:r>
            <a:r>
              <a:rPr lang="en-US" altLang="zh-CN" smtClean="0"/>
              <a:t>1</a:t>
            </a:r>
            <a:endParaRPr 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735282" y="4434155"/>
            <a:ext cx="6926674" cy="2250803"/>
            <a:chOff x="-4728044" y="1574323"/>
            <a:chExt cx="6926674" cy="2250803"/>
          </a:xfrm>
        </p:grpSpPr>
        <p:sp>
          <p:nvSpPr>
            <p:cNvPr id="36" name="矩形 35"/>
            <p:cNvSpPr/>
            <p:nvPr/>
          </p:nvSpPr>
          <p:spPr>
            <a:xfrm>
              <a:off x="-4728044" y="3555522"/>
              <a:ext cx="674545" cy="269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明星</a:t>
              </a:r>
              <a:endParaRPr 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3492" y="2062382"/>
              <a:ext cx="674545" cy="269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明星</a:t>
              </a:r>
              <a:endParaRPr 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524085" y="1574323"/>
              <a:ext cx="674545" cy="269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将士</a:t>
              </a:r>
              <a:endParaRPr lang="en-US"/>
            </a:p>
          </p:txBody>
        </p:sp>
      </p:grpSp>
      <p:sp>
        <p:nvSpPr>
          <p:cNvPr id="29" name="椭圆 28"/>
          <p:cNvSpPr/>
          <p:nvPr/>
        </p:nvSpPr>
        <p:spPr>
          <a:xfrm>
            <a:off x="2442225" y="5160441"/>
            <a:ext cx="1274257" cy="60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剧组</a:t>
            </a:r>
            <a:r>
              <a:rPr lang="en-US" altLang="zh-CN" smtClean="0"/>
              <a:t>2</a:t>
            </a:r>
            <a:endParaRPr lang="en-US"/>
          </a:p>
        </p:txBody>
      </p:sp>
      <p:sp>
        <p:nvSpPr>
          <p:cNvPr id="31" name="椭圆 30"/>
          <p:cNvSpPr/>
          <p:nvPr/>
        </p:nvSpPr>
        <p:spPr>
          <a:xfrm>
            <a:off x="4317342" y="4618958"/>
            <a:ext cx="1274257" cy="60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剧组</a:t>
            </a:r>
            <a:r>
              <a:rPr lang="en-US" altLang="zh-CN" smtClean="0"/>
              <a:t>3</a:t>
            </a:r>
            <a:endParaRPr lang="en-US"/>
          </a:p>
        </p:txBody>
      </p:sp>
      <p:sp>
        <p:nvSpPr>
          <p:cNvPr id="32" name="椭圆 31"/>
          <p:cNvSpPr/>
          <p:nvPr/>
        </p:nvSpPr>
        <p:spPr>
          <a:xfrm>
            <a:off x="6252469" y="3382020"/>
            <a:ext cx="1274257" cy="60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剧组</a:t>
            </a:r>
            <a:r>
              <a:rPr lang="en-US" altLang="zh-CN" smtClean="0"/>
              <a:t>4</a:t>
            </a:r>
            <a:endParaRPr lang="en-US"/>
          </a:p>
        </p:txBody>
      </p:sp>
      <p:sp>
        <p:nvSpPr>
          <p:cNvPr id="41" name="椭圆 40"/>
          <p:cNvSpPr/>
          <p:nvPr/>
        </p:nvSpPr>
        <p:spPr>
          <a:xfrm>
            <a:off x="6864091" y="1838847"/>
            <a:ext cx="1274257" cy="60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剧组</a:t>
            </a:r>
            <a:r>
              <a:rPr lang="en-US" altLang="zh-CN" smtClean="0"/>
              <a:t>5</a:t>
            </a:r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1392382" y="5766954"/>
            <a:ext cx="446809" cy="57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428546" y="5785595"/>
            <a:ext cx="444628" cy="58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701795" y="6052321"/>
            <a:ext cx="731361" cy="285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明星</a:t>
            </a:r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744122" y="5225471"/>
            <a:ext cx="113253" cy="82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3" idx="1"/>
            <a:endCxn id="28" idx="5"/>
          </p:cNvCxnSpPr>
          <p:nvPr/>
        </p:nvCxnSpPr>
        <p:spPr>
          <a:xfrm flipH="1" flipV="1">
            <a:off x="1548671" y="5678133"/>
            <a:ext cx="3153124" cy="51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7" idx="0"/>
            <a:endCxn id="31" idx="6"/>
          </p:cNvCxnSpPr>
          <p:nvPr/>
        </p:nvCxnSpPr>
        <p:spPr>
          <a:xfrm flipH="1">
            <a:off x="5591599" y="4922214"/>
            <a:ext cx="12724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7" idx="0"/>
            <a:endCxn id="32" idx="4"/>
          </p:cNvCxnSpPr>
          <p:nvPr/>
        </p:nvCxnSpPr>
        <p:spPr>
          <a:xfrm flipV="1">
            <a:off x="6864091" y="3988533"/>
            <a:ext cx="25507" cy="93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7799310" y="2422514"/>
            <a:ext cx="374349" cy="195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31" idx="7"/>
          </p:cNvCxnSpPr>
          <p:nvPr/>
        </p:nvCxnSpPr>
        <p:spPr>
          <a:xfrm flipH="1">
            <a:off x="5404988" y="4434155"/>
            <a:ext cx="2763982" cy="27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1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/>
              <a:t>开张</a:t>
            </a:r>
            <a:r>
              <a:rPr lang="zh-CN" altLang="en-US" sz="3600" smtClean="0"/>
              <a:t>课</a:t>
            </a:r>
            <a:r>
              <a:rPr lang="zh-CN" altLang="en-US" sz="3600" smtClean="0"/>
              <a:t>、趣学进程、线程和协程？ 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本课程适合学员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、已经拥有一定</a:t>
            </a:r>
            <a:r>
              <a:rPr lang="en-US" altLang="zh-CN" smtClean="0"/>
              <a:t>PHP</a:t>
            </a:r>
            <a:r>
              <a:rPr lang="zh-CN" altLang="en-US" smtClean="0"/>
              <a:t>开发经验的同学</a:t>
            </a:r>
            <a:r>
              <a:rPr lang="en-US" altLang="zh-CN" smtClean="0"/>
              <a:t>.</a:t>
            </a:r>
            <a:r>
              <a:rPr lang="zh-CN" altLang="en-US" smtClean="0"/>
              <a:t>了解</a:t>
            </a:r>
            <a:r>
              <a:rPr lang="en-US" altLang="zh-CN" smtClean="0"/>
              <a:t>Linux</a:t>
            </a:r>
            <a:r>
              <a:rPr lang="zh-CN" altLang="en-US" smtClean="0"/>
              <a:t>、</a:t>
            </a:r>
            <a:r>
              <a:rPr lang="en-US" altLang="zh-CN" smtClean="0"/>
              <a:t>docker(</a:t>
            </a:r>
            <a:r>
              <a:rPr lang="zh-CN" altLang="en-US" smtClean="0"/>
              <a:t>基本操作</a:t>
            </a:r>
            <a:r>
              <a:rPr lang="en-US" altLang="zh-CN" smtClean="0"/>
              <a:t>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、对</a:t>
            </a:r>
            <a:r>
              <a:rPr lang="en-US" altLang="zh-CN" smtClean="0"/>
              <a:t>swoole</a:t>
            </a:r>
            <a:r>
              <a:rPr lang="zh-CN" altLang="en-US" smtClean="0"/>
              <a:t>环境部署安装有了解、了解基本代码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、对数据库、</a:t>
            </a:r>
            <a:r>
              <a:rPr lang="en-US" altLang="zh-CN" smtClean="0"/>
              <a:t>redis </a:t>
            </a:r>
            <a:r>
              <a:rPr lang="zh-CN" altLang="en-US" smtClean="0"/>
              <a:t>等 </a:t>
            </a:r>
            <a:r>
              <a:rPr lang="zh-CN" altLang="en-US" smtClean="0"/>
              <a:t>有所基础了解，能自行搭建环境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、课后有主观能动性。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、能顺畅使用 百度或百度以外搜索引擎的同学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6</a:t>
            </a:r>
            <a:r>
              <a:rPr lang="zh-CN" altLang="en-US" smtClean="0"/>
              <a:t>、不抗拒课程使用其他语言进行演示部分功能</a:t>
            </a:r>
            <a:endParaRPr lang="zh-CN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本课程环境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、宿主机 </a:t>
            </a:r>
            <a:r>
              <a:rPr lang="en-US" altLang="zh-CN" smtClean="0"/>
              <a:t>centos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docker 17.12+ </a:t>
            </a:r>
            <a:r>
              <a:rPr lang="zh-CN" altLang="en-US" smtClean="0"/>
              <a:t>。程序将会部署在</a:t>
            </a:r>
            <a:r>
              <a:rPr lang="en-US" altLang="zh-CN" smtClean="0"/>
              <a:t>docker </a:t>
            </a:r>
            <a:r>
              <a:rPr lang="zh-CN" altLang="en-US" smtClean="0"/>
              <a:t>里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windows+phpstorm</a:t>
            </a:r>
            <a:r>
              <a:rPr lang="zh-CN" altLang="en-US" smtClean="0"/>
              <a:t>进行代码演示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1694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本</a:t>
            </a:r>
            <a:r>
              <a:rPr lang="zh-CN" altLang="en-US" b="1" smtClean="0"/>
              <a:t>课程</a:t>
            </a:r>
            <a:r>
              <a:rPr lang="zh-CN" altLang="en-US" b="1"/>
              <a:t>内容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、了解</a:t>
            </a:r>
            <a:r>
              <a:rPr lang="en-US" altLang="zh-CN" smtClean="0"/>
              <a:t>swoole</a:t>
            </a:r>
            <a:r>
              <a:rPr lang="zh-CN" altLang="en-US" smtClean="0"/>
              <a:t>协程的基础用法、代码编写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、基于协程的</a:t>
            </a:r>
            <a:r>
              <a:rPr lang="en-US" altLang="zh-CN" smtClean="0"/>
              <a:t>httpserver</a:t>
            </a:r>
            <a:r>
              <a:rPr lang="zh-CN" altLang="en-US" smtClean="0"/>
              <a:t>等应用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086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官网 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/>
              <a:t>https</a:t>
            </a:r>
            <a:r>
              <a:rPr lang="en-US" altLang="zh-CN"/>
              <a:t>://</a:t>
            </a:r>
            <a:r>
              <a:rPr lang="en-US" altLang="zh-CN" smtClean="0"/>
              <a:t>wiki.swoole.com/wiki/page/p-coroutine.html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0" y="763001"/>
            <a:ext cx="10001256" cy="62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理解下进程和线程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34163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/>
              <a:t>先看段 苦涩的 解释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zh-CN" altLang="en-US" sz="2400"/>
              <a:t>线程是指进程内的一个执行单元</a:t>
            </a:r>
            <a:r>
              <a:rPr lang="en-US" altLang="zh-CN" sz="2400"/>
              <a:t>,</a:t>
            </a:r>
            <a:r>
              <a:rPr lang="zh-CN" altLang="en-US" sz="2400"/>
              <a:t>也是进程内的可调度实体。线程与进程的区别</a:t>
            </a:r>
            <a:r>
              <a:rPr lang="en-US" altLang="zh-CN" sz="2400"/>
              <a:t>:</a:t>
            </a:r>
            <a:r>
              <a:rPr lang="zh-CN" altLang="en-US" sz="2400"/>
              <a:t/>
            </a:r>
            <a:br>
              <a:rPr lang="zh-CN" altLang="en-US" sz="2400"/>
            </a:br>
            <a:r>
              <a:rPr lang="en-US" altLang="zh-CN" sz="2400"/>
              <a:t>1) </a:t>
            </a:r>
            <a:r>
              <a:rPr lang="zh-CN" altLang="en-US" sz="2400"/>
              <a:t>地址空间</a:t>
            </a:r>
            <a:r>
              <a:rPr lang="en-US" altLang="zh-CN" sz="2400"/>
              <a:t>:</a:t>
            </a:r>
            <a:r>
              <a:rPr lang="zh-CN" altLang="en-US" sz="2400"/>
              <a:t>线程是进程内的一个执行单元，进程内至少有一个线程，它们共享进程的地址空间，而进程有自己独立的地址空间</a:t>
            </a:r>
            <a:br>
              <a:rPr lang="zh-CN" altLang="en-US" sz="2400"/>
            </a:br>
            <a:r>
              <a:rPr lang="en-US" altLang="zh-CN" sz="2400"/>
              <a:t>2) </a:t>
            </a:r>
            <a:r>
              <a:rPr lang="zh-CN" altLang="en-US" sz="2400"/>
              <a:t>资源拥有</a:t>
            </a:r>
            <a:r>
              <a:rPr lang="en-US" altLang="zh-CN" sz="2400"/>
              <a:t>:</a:t>
            </a:r>
            <a:r>
              <a:rPr lang="zh-CN" altLang="en-US" sz="2400"/>
              <a:t>进程是资源分配和拥有的单位</a:t>
            </a:r>
            <a:r>
              <a:rPr lang="en-US" altLang="zh-CN" sz="2400"/>
              <a:t>,</a:t>
            </a:r>
            <a:r>
              <a:rPr lang="zh-CN" altLang="en-US" sz="2400"/>
              <a:t>同一个进程内的线程共享进程的资源</a:t>
            </a:r>
            <a:br>
              <a:rPr lang="zh-CN" altLang="en-US" sz="2400"/>
            </a:br>
            <a:r>
              <a:rPr lang="en-US" altLang="zh-CN" sz="2400"/>
              <a:t>3) </a:t>
            </a:r>
            <a:r>
              <a:rPr lang="zh-CN" altLang="en-US" sz="2400"/>
              <a:t>线程是处理器调度的基本单位</a:t>
            </a:r>
            <a:r>
              <a:rPr lang="en-US" altLang="zh-CN" sz="2400"/>
              <a:t>,</a:t>
            </a:r>
            <a:r>
              <a:rPr lang="zh-CN" altLang="en-US" sz="2400"/>
              <a:t>但进程不是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353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8004"/>
            <a:ext cx="10515600" cy="1325563"/>
          </a:xfrm>
        </p:spPr>
        <p:txBody>
          <a:bodyPr/>
          <a:lstStyle/>
          <a:p>
            <a:r>
              <a:rPr lang="zh-CN" altLang="en-US" smtClean="0"/>
              <a:t>进程（导演同时拍好几个戏）</a:t>
            </a: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184433" y="3547351"/>
            <a:ext cx="1548245" cy="1122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剧组</a:t>
            </a:r>
            <a:r>
              <a:rPr lang="en-US" altLang="zh-CN" smtClean="0"/>
              <a:t>1</a:t>
            </a:r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2523004" y="2855842"/>
            <a:ext cx="1548245" cy="1122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剧组</a:t>
            </a:r>
            <a:r>
              <a:rPr lang="en-US" altLang="zh-CN" smtClean="0"/>
              <a:t>2</a:t>
            </a:r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4552750" y="3416951"/>
            <a:ext cx="1548245" cy="1122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剧组</a:t>
            </a:r>
            <a:r>
              <a:rPr lang="en-US" altLang="zh-CN" smtClean="0"/>
              <a:t>3</a:t>
            </a:r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6602651" y="3334883"/>
            <a:ext cx="1548245" cy="1122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</a:t>
            </a:r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1496291" y="4599709"/>
            <a:ext cx="2345099" cy="111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3276971" y="4517676"/>
            <a:ext cx="1311380" cy="119477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8" idx="4"/>
          </p:cNvCxnSpPr>
          <p:nvPr/>
        </p:nvCxnSpPr>
        <p:spPr>
          <a:xfrm flipV="1">
            <a:off x="4614292" y="4539169"/>
            <a:ext cx="712581" cy="111274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9" idx="4"/>
          </p:cNvCxnSpPr>
          <p:nvPr/>
        </p:nvCxnSpPr>
        <p:spPr>
          <a:xfrm flipV="1">
            <a:off x="4875045" y="4457101"/>
            <a:ext cx="2501729" cy="156962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994424" y="6262253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CPU</a:t>
            </a:r>
            <a:endParaRPr lang="en-US"/>
          </a:p>
        </p:txBody>
      </p:sp>
      <p:sp>
        <p:nvSpPr>
          <p:cNvPr id="27" name="文本框 26"/>
          <p:cNvSpPr txBox="1"/>
          <p:nvPr/>
        </p:nvSpPr>
        <p:spPr>
          <a:xfrm>
            <a:off x="116892" y="3044536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</a:t>
            </a:r>
            <a:r>
              <a:rPr lang="zh-CN" altLang="en-US" smtClean="0"/>
              <a:t>进程</a:t>
            </a:r>
            <a:endParaRPr lang="en-US"/>
          </a:p>
        </p:txBody>
      </p:sp>
      <p:sp>
        <p:nvSpPr>
          <p:cNvPr id="33" name="文本框 32"/>
          <p:cNvSpPr txBox="1"/>
          <p:nvPr/>
        </p:nvSpPr>
        <p:spPr>
          <a:xfrm>
            <a:off x="9185564" y="1839191"/>
            <a:ext cx="254577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r>
              <a:rPr lang="zh-CN" altLang="en-US"/>
              <a:t>导演</a:t>
            </a:r>
            <a:r>
              <a:rPr lang="en-US" altLang="zh-CN" smtClean="0"/>
              <a:t>(CPU</a:t>
            </a:r>
            <a:r>
              <a:rPr lang="en-US" altLang="zh-CN" smtClean="0"/>
              <a:t>)</a:t>
            </a:r>
          </a:p>
          <a:p>
            <a:endParaRPr lang="en-US"/>
          </a:p>
          <a:p>
            <a:r>
              <a:rPr lang="en-US" altLang="zh-CN" smtClean="0"/>
              <a:t>1</a:t>
            </a:r>
            <a:r>
              <a:rPr lang="zh-CN" altLang="en-US" smtClean="0"/>
              <a:t>、一次也只能</a:t>
            </a:r>
            <a:r>
              <a:rPr lang="zh-CN" altLang="en-US" smtClean="0"/>
              <a:t>对</a:t>
            </a:r>
            <a:r>
              <a:rPr lang="zh-CN" altLang="en-US"/>
              <a:t>一</a:t>
            </a:r>
            <a:r>
              <a:rPr lang="zh-CN" altLang="en-US" smtClean="0"/>
              <a:t>个剧组下命令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2</a:t>
            </a:r>
            <a:r>
              <a:rPr lang="zh-CN" altLang="en-US" smtClean="0"/>
              <a:t>、所以他必须不断的</a:t>
            </a:r>
            <a:r>
              <a:rPr lang="zh-CN" altLang="en-US" smtClean="0">
                <a:solidFill>
                  <a:srgbClr val="FF0000"/>
                </a:solidFill>
              </a:rPr>
              <a:t>切换</a:t>
            </a:r>
            <a:r>
              <a:rPr lang="zh-CN" altLang="en-US" smtClean="0"/>
              <a:t>电话给不同</a:t>
            </a:r>
            <a:r>
              <a:rPr lang="zh-CN" altLang="en-US" smtClean="0"/>
              <a:t>的剧组</a:t>
            </a:r>
            <a:endParaRPr lang="en-US" altLang="zh-CN" smtClean="0"/>
          </a:p>
          <a:p>
            <a:endParaRPr lang="en-US" smtClean="0"/>
          </a:p>
          <a:p>
            <a:r>
              <a:rPr lang="en-US" smtClean="0"/>
              <a:t>3</a:t>
            </a:r>
            <a:r>
              <a:rPr lang="zh-CN" altLang="en-US" smtClean="0"/>
              <a:t>、</a:t>
            </a:r>
            <a:r>
              <a:rPr lang="zh-CN" altLang="en-US"/>
              <a:t>剧组</a:t>
            </a:r>
            <a:r>
              <a:rPr lang="zh-CN" altLang="en-US" smtClean="0"/>
              <a:t>和</a:t>
            </a:r>
            <a:r>
              <a:rPr lang="zh-CN" altLang="en-US"/>
              <a:t>剧组</a:t>
            </a:r>
            <a:r>
              <a:rPr lang="zh-CN" altLang="en-US" smtClean="0"/>
              <a:t>之间</a:t>
            </a:r>
            <a:r>
              <a:rPr lang="zh-CN" altLang="en-US" smtClean="0"/>
              <a:t>是独立的</a:t>
            </a:r>
            <a:r>
              <a:rPr lang="zh-CN" altLang="en-US" smtClean="0"/>
              <a:t>。（数据不共享）</a:t>
            </a:r>
            <a:endParaRPr lang="en-US" altLang="zh-CN" smtClean="0"/>
          </a:p>
          <a:p>
            <a:r>
              <a:rPr lang="en-US" smtClean="0"/>
              <a:t> </a:t>
            </a:r>
            <a:endParaRPr lang="en-US"/>
          </a:p>
        </p:txBody>
      </p:sp>
      <p:sp>
        <p:nvSpPr>
          <p:cNvPr id="34" name="矩形 33"/>
          <p:cNvSpPr/>
          <p:nvPr/>
        </p:nvSpPr>
        <p:spPr>
          <a:xfrm>
            <a:off x="3929749" y="6026727"/>
            <a:ext cx="1040833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导演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5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8004"/>
            <a:ext cx="10515600" cy="1325563"/>
          </a:xfrm>
        </p:spPr>
        <p:txBody>
          <a:bodyPr/>
          <a:lstStyle/>
          <a:p>
            <a:r>
              <a:rPr lang="zh-CN" altLang="en-US" smtClean="0"/>
              <a:t>放大看</a:t>
            </a:r>
            <a:endParaRPr lang="en-US"/>
          </a:p>
        </p:txBody>
      </p:sp>
      <p:sp>
        <p:nvSpPr>
          <p:cNvPr id="26" name="文本框 25"/>
          <p:cNvSpPr txBox="1"/>
          <p:nvPr/>
        </p:nvSpPr>
        <p:spPr>
          <a:xfrm>
            <a:off x="4994424" y="6262253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CPU</a:t>
            </a:r>
            <a:endParaRPr lang="en-US"/>
          </a:p>
        </p:txBody>
      </p:sp>
      <p:sp>
        <p:nvSpPr>
          <p:cNvPr id="27" name="文本框 26"/>
          <p:cNvSpPr txBox="1"/>
          <p:nvPr/>
        </p:nvSpPr>
        <p:spPr>
          <a:xfrm>
            <a:off x="537724" y="1612539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剧组</a:t>
            </a:r>
            <a:r>
              <a:rPr lang="en-US" altLang="zh-CN" smtClean="0"/>
              <a:t>1</a:t>
            </a:r>
            <a:endParaRPr lang="en-US"/>
          </a:p>
        </p:txBody>
      </p:sp>
      <p:sp>
        <p:nvSpPr>
          <p:cNvPr id="34" name="矩形 33"/>
          <p:cNvSpPr/>
          <p:nvPr/>
        </p:nvSpPr>
        <p:spPr>
          <a:xfrm>
            <a:off x="3929749" y="6026727"/>
            <a:ext cx="1040833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导演</a:t>
            </a:r>
            <a:endParaRPr lang="en-US"/>
          </a:p>
        </p:txBody>
      </p:sp>
      <p:sp>
        <p:nvSpPr>
          <p:cNvPr id="21" name="椭圆 20"/>
          <p:cNvSpPr/>
          <p:nvPr/>
        </p:nvSpPr>
        <p:spPr>
          <a:xfrm>
            <a:off x="8579844" y="868144"/>
            <a:ext cx="2590881" cy="1947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 剧组一个人都没有了</a:t>
            </a:r>
            <a:endParaRPr lang="en-US" altLang="zh-CN" smtClean="0"/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合适</a:t>
            </a:r>
            <a:r>
              <a:rPr lang="zh-CN" altLang="en-US" smtClean="0">
                <a:solidFill>
                  <a:srgbClr val="FF0000"/>
                </a:solidFill>
              </a:rPr>
              <a:t>吗</a:t>
            </a:r>
            <a:r>
              <a:rPr lang="zh-CN" altLang="en-US" smtClean="0"/>
              <a:t>？</a:t>
            </a:r>
            <a:endParaRPr lang="en-US"/>
          </a:p>
        </p:txBody>
      </p:sp>
      <p:sp>
        <p:nvSpPr>
          <p:cNvPr id="22" name="文本框 21"/>
          <p:cNvSpPr txBox="1"/>
          <p:nvPr/>
        </p:nvSpPr>
        <p:spPr>
          <a:xfrm>
            <a:off x="4994424" y="1161635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剧组</a:t>
            </a:r>
            <a:r>
              <a:rPr lang="en-US" altLang="zh-CN" smtClean="0"/>
              <a:t>2</a:t>
            </a:r>
            <a:endParaRPr lang="en-US"/>
          </a:p>
        </p:txBody>
      </p:sp>
      <p:sp>
        <p:nvSpPr>
          <p:cNvPr id="24" name="椭圆 23"/>
          <p:cNvSpPr/>
          <p:nvPr/>
        </p:nvSpPr>
        <p:spPr>
          <a:xfrm>
            <a:off x="4450165" y="1797205"/>
            <a:ext cx="2590881" cy="1947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5090977" y="2665317"/>
            <a:ext cx="1309255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主角</a:t>
            </a:r>
            <a:endParaRPr lang="en-US"/>
          </a:p>
        </p:txBody>
      </p:sp>
      <p:sp>
        <p:nvSpPr>
          <p:cNvPr id="29" name="文本框 28"/>
          <p:cNvSpPr txBox="1"/>
          <p:nvPr/>
        </p:nvSpPr>
        <p:spPr>
          <a:xfrm>
            <a:off x="9454452" y="285445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剧组</a:t>
            </a:r>
            <a:r>
              <a:rPr lang="en-US" altLang="zh-CN" smtClean="0"/>
              <a:t>3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5967845" y="55235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线程</a:t>
            </a:r>
            <a:r>
              <a:rPr lang="zh-CN" altLang="en-US"/>
              <a:t>是进程内的一个执行单元，进程内</a:t>
            </a:r>
            <a:r>
              <a:rPr lang="zh-CN" altLang="en-US">
                <a:solidFill>
                  <a:srgbClr val="FF0000"/>
                </a:solidFill>
              </a:rPr>
              <a:t>至少</a:t>
            </a:r>
            <a:r>
              <a:rPr lang="zh-CN" altLang="en-US"/>
              <a:t>有一个线程，它们共享进程的地址空间，而进程有自己独立的地址空间</a:t>
            </a:r>
            <a:endParaRPr lang="en-US"/>
          </a:p>
        </p:txBody>
      </p:sp>
      <p:grpSp>
        <p:nvGrpSpPr>
          <p:cNvPr id="10" name="组合 9"/>
          <p:cNvGrpSpPr/>
          <p:nvPr/>
        </p:nvGrpSpPr>
        <p:grpSpPr>
          <a:xfrm>
            <a:off x="-376467" y="2273606"/>
            <a:ext cx="3511709" cy="2699720"/>
            <a:chOff x="-376467" y="2100880"/>
            <a:chExt cx="3511709" cy="2699720"/>
          </a:xfrm>
        </p:grpSpPr>
        <p:sp>
          <p:nvSpPr>
            <p:cNvPr id="6" name="椭圆 5"/>
            <p:cNvSpPr/>
            <p:nvPr/>
          </p:nvSpPr>
          <p:spPr>
            <a:xfrm>
              <a:off x="-376467" y="2100880"/>
              <a:ext cx="3511709" cy="2699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0132" y="3243966"/>
              <a:ext cx="1309255" cy="301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配角</a:t>
              </a:r>
              <a:endParaRPr 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5498" y="2671014"/>
              <a:ext cx="1309255" cy="301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主角</a:t>
              </a:r>
              <a:endParaRPr 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602112" y="3286695"/>
              <a:ext cx="1309255" cy="301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配角</a:t>
              </a:r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0" y="4025319"/>
              <a:ext cx="1309255" cy="301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配角</a:t>
              </a:r>
              <a:endParaRPr 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436342" y="3915386"/>
              <a:ext cx="1309255" cy="301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配角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409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8230</TotalTime>
  <Words>431</Words>
  <Application>Microsoft Office PowerPoint</Application>
  <PresentationFormat>宽屏</PresentationFormat>
  <Paragraphs>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本课程适合学员</vt:lpstr>
      <vt:lpstr>本课程环境</vt:lpstr>
      <vt:lpstr>本课程内容</vt:lpstr>
      <vt:lpstr>官网 </vt:lpstr>
      <vt:lpstr>理解下进程和线程</vt:lpstr>
      <vt:lpstr>进程（导演同时拍好几个戏）</vt:lpstr>
      <vt:lpstr>放大看</vt:lpstr>
      <vt:lpstr>协程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986</cp:revision>
  <dcterms:created xsi:type="dcterms:W3CDTF">2016-05-22T15:40:23Z</dcterms:created>
  <dcterms:modified xsi:type="dcterms:W3CDTF">2019-02-27T11:15:20Z</dcterms:modified>
</cp:coreProperties>
</file>