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4" r:id="rId2"/>
    <p:sldId id="256" r:id="rId3"/>
    <p:sldId id="267" r:id="rId4"/>
    <p:sldId id="268" r:id="rId5"/>
    <p:sldId id="269" r:id="rId6"/>
    <p:sldId id="273" r:id="rId7"/>
    <p:sldId id="260" r:id="rId8"/>
    <p:sldId id="274" r:id="rId9"/>
    <p:sldId id="275" r:id="rId10"/>
    <p:sldId id="271" r:id="rId11"/>
    <p:sldId id="266" r:id="rId12"/>
    <p:sldId id="27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6" d="100"/>
          <a:sy n="96" d="100"/>
        </p:scale>
        <p:origin x="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21896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0625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3245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415115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5138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692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32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851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0794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12342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C675A-350B-4AA3-B63E-9A2BD342BCF4}"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55925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C675A-350B-4AA3-B63E-9A2BD342BCF4}" type="datetimeFigureOut">
              <a:rPr lang="en-IN" smtClean="0"/>
              <a:t>06-03-2023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20386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C675A-350B-4AA3-B63E-9A2BD342BCF4}" type="datetimeFigureOut">
              <a:rPr lang="en-IN" smtClean="0"/>
              <a:t>06-03-2023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50489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C675A-350B-4AA3-B63E-9A2BD342BCF4}" type="datetimeFigureOut">
              <a:rPr lang="en-IN" smtClean="0"/>
              <a:t>06-03-2023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535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12678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50051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2C675A-350B-4AA3-B63E-9A2BD342BCF4}" type="datetimeFigureOut">
              <a:rPr lang="en-IN" smtClean="0"/>
              <a:t>06-03-2023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35E53F-D91C-4AA8-9225-50D86F483675}" type="slidenum">
              <a:rPr lang="en-IN" smtClean="0"/>
              <a:t>‹#›</a:t>
            </a:fld>
            <a:endParaRPr lang="en-IN"/>
          </a:p>
        </p:txBody>
      </p:sp>
    </p:spTree>
    <p:extLst>
      <p:ext uri="{BB962C8B-B14F-4D97-AF65-F5344CB8AC3E}">
        <p14:creationId xmlns:p14="http://schemas.microsoft.com/office/powerpoint/2010/main" val="23354087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179A1F-AA63-03CC-BB9E-6E169B15EB81}"/>
              </a:ext>
            </a:extLst>
          </p:cNvPr>
          <p:cNvPicPr>
            <a:picLocks noChangeAspect="1"/>
          </p:cNvPicPr>
          <p:nvPr/>
        </p:nvPicPr>
        <p:blipFill>
          <a:blip r:embed="rId2"/>
          <a:stretch>
            <a:fillRect/>
          </a:stretch>
        </p:blipFill>
        <p:spPr>
          <a:xfrm>
            <a:off x="0" y="742757"/>
            <a:ext cx="12192000" cy="5372485"/>
          </a:xfrm>
          <a:prstGeom prst="rect">
            <a:avLst/>
          </a:prstGeom>
        </p:spPr>
      </p:pic>
    </p:spTree>
    <p:extLst>
      <p:ext uri="{BB962C8B-B14F-4D97-AF65-F5344CB8AC3E}">
        <p14:creationId xmlns:p14="http://schemas.microsoft.com/office/powerpoint/2010/main" val="145816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F7A7-2CB3-A3E8-FEC5-5383425CFB78}"/>
              </a:ext>
            </a:extLst>
          </p:cNvPr>
          <p:cNvSpPr>
            <a:spLocks noGrp="1"/>
          </p:cNvSpPr>
          <p:nvPr>
            <p:ph type="title"/>
          </p:nvPr>
        </p:nvSpPr>
        <p:spPr>
          <a:xfrm>
            <a:off x="409681" y="172278"/>
            <a:ext cx="8596668" cy="1396181"/>
          </a:xfrm>
        </p:spPr>
        <p:txBody>
          <a:bodyPr>
            <a:normAutofit/>
          </a:bodyPr>
          <a:lstStyle/>
          <a:p>
            <a:r>
              <a:rPr lang="en-IN" sz="4000" b="1" i="1" dirty="0">
                <a:solidFill>
                  <a:schemeClr val="tx1"/>
                </a:solidFill>
                <a:latin typeface="Times New Roman" panose="02020603050405020304" pitchFamily="18" charset="0"/>
                <a:cs typeface="Times New Roman" panose="02020603050405020304" pitchFamily="18" charset="0"/>
              </a:rPr>
              <a:t>ADVANTAGES :</a:t>
            </a:r>
          </a:p>
        </p:txBody>
      </p:sp>
      <p:sp>
        <p:nvSpPr>
          <p:cNvPr id="3" name="Text Placeholder 2">
            <a:extLst>
              <a:ext uri="{FF2B5EF4-FFF2-40B4-BE49-F238E27FC236}">
                <a16:creationId xmlns:a16="http://schemas.microsoft.com/office/drawing/2014/main" id="{86FCF8BF-7A19-DDDC-2057-FA61835C76BB}"/>
              </a:ext>
            </a:extLst>
          </p:cNvPr>
          <p:cNvSpPr>
            <a:spLocks noGrp="1"/>
          </p:cNvSpPr>
          <p:nvPr>
            <p:ph type="body" idx="1"/>
          </p:nvPr>
        </p:nvSpPr>
        <p:spPr>
          <a:xfrm>
            <a:off x="929126" y="280246"/>
            <a:ext cx="8329014" cy="5135618"/>
          </a:xfrm>
        </p:spPr>
        <p:txBody>
          <a:bodyPr>
            <a:normAutofit/>
          </a:bodyPr>
          <a:lstStyle/>
          <a:p>
            <a:pPr algn="l" rtl="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Wiring charging can also reduce the amount of cables and power adapters you need to have custom manufactured for your device or application.</a:t>
            </a:r>
          </a:p>
          <a:p>
            <a:pPr algn="l" rtl="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Wireless charging can be sized to deliver 5W or 10W of energy to the battery.  It  can be a good solution to charge your battery. </a:t>
            </a:r>
          </a:p>
          <a:p>
            <a:pPr algn="l" rtl="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It can also charge you battery at a fast rate depending on the size of the battery pack.</a:t>
            </a:r>
          </a:p>
          <a:p>
            <a:pPr algn="l" rtl="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In most applications the distance between the two coils is typically 5mm. It is possible to extend that range to at least 35mm.</a:t>
            </a:r>
          </a:p>
        </p:txBody>
      </p:sp>
    </p:spTree>
    <p:extLst>
      <p:ext uri="{BB962C8B-B14F-4D97-AF65-F5344CB8AC3E}">
        <p14:creationId xmlns:p14="http://schemas.microsoft.com/office/powerpoint/2010/main" val="348479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4F5D-E071-B89D-EDA5-D8FC17BD96DC}"/>
              </a:ext>
            </a:extLst>
          </p:cNvPr>
          <p:cNvSpPr>
            <a:spLocks noGrp="1"/>
          </p:cNvSpPr>
          <p:nvPr>
            <p:ph type="title"/>
          </p:nvPr>
        </p:nvSpPr>
        <p:spPr>
          <a:xfrm>
            <a:off x="453691" y="436543"/>
            <a:ext cx="8296849" cy="1013012"/>
          </a:xfrm>
        </p:spPr>
        <p:txBody>
          <a:bodyPr>
            <a:normAutofit/>
          </a:bodyPr>
          <a:lstStyle/>
          <a:p>
            <a:r>
              <a:rPr lang="en-US" sz="4000" b="1" i="1" dirty="0">
                <a:solidFill>
                  <a:schemeClr val="tx1"/>
                </a:solidFill>
                <a:latin typeface="Times New Roman" panose="02020603050405020304" pitchFamily="18" charset="0"/>
                <a:cs typeface="Times New Roman" panose="02020603050405020304" pitchFamily="18" charset="0"/>
              </a:rPr>
              <a:t>A</a:t>
            </a:r>
            <a:r>
              <a:rPr lang="en-IN" sz="4000" b="1" i="1" dirty="0">
                <a:solidFill>
                  <a:schemeClr val="tx1"/>
                </a:solidFill>
                <a:latin typeface="Times New Roman" panose="02020603050405020304" pitchFamily="18" charset="0"/>
                <a:cs typeface="Times New Roman" panose="02020603050405020304" pitchFamily="18" charset="0"/>
              </a:rPr>
              <a:t>PPLICATIONS:</a:t>
            </a:r>
          </a:p>
        </p:txBody>
      </p:sp>
      <p:sp>
        <p:nvSpPr>
          <p:cNvPr id="3" name="Content Placeholder 2">
            <a:extLst>
              <a:ext uri="{FF2B5EF4-FFF2-40B4-BE49-F238E27FC236}">
                <a16:creationId xmlns:a16="http://schemas.microsoft.com/office/drawing/2014/main" id="{82D2D70F-C485-D131-C46B-917C6D61BA88}"/>
              </a:ext>
            </a:extLst>
          </p:cNvPr>
          <p:cNvSpPr>
            <a:spLocks noGrp="1"/>
          </p:cNvSpPr>
          <p:nvPr>
            <p:ph idx="1"/>
          </p:nvPr>
        </p:nvSpPr>
        <p:spPr>
          <a:xfrm>
            <a:off x="942377" y="1052803"/>
            <a:ext cx="9309348" cy="4275315"/>
          </a:xfrm>
        </p:spPr>
        <p:txBody>
          <a:bodyPr>
            <a:normAutofit/>
          </a:bodyPr>
          <a:lstStyle/>
          <a:p>
            <a:pPr marL="0" indent="0">
              <a:buNone/>
            </a:pPr>
            <a:endParaRPr lang="en-IN" sz="24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Mobile charging – Available on Nokia Lumia (820,920),</a:t>
            </a:r>
          </a:p>
          <a:p>
            <a:pPr marL="0" indent="0">
              <a:buNone/>
            </a:pPr>
            <a:r>
              <a:rPr lang="en-IN" sz="2400" dirty="0">
                <a:latin typeface="Times New Roman" panose="02020603050405020304" pitchFamily="18" charset="0"/>
                <a:cs typeface="Times New Roman" panose="02020603050405020304" pitchFamily="18" charset="0"/>
              </a:rPr>
              <a:t>     LG Nexus 4 and 5,Samsung Galaxy S4, SONY Xperia etc.    </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Laptop charging – Intel and Samsung plan to launch Qi</a:t>
            </a:r>
          </a:p>
          <a:p>
            <a:pPr marL="0" indent="0" algn="just">
              <a:buNone/>
            </a:pPr>
            <a:r>
              <a:rPr lang="en-IN" sz="2400" dirty="0">
                <a:latin typeface="Times New Roman" panose="02020603050405020304" pitchFamily="18" charset="0"/>
                <a:cs typeface="Times New Roman" panose="02020603050405020304" pitchFamily="18" charset="0"/>
              </a:rPr>
              <a:t>     inductive charging for Laptops in 2014.</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Electric  </a:t>
            </a:r>
            <a:r>
              <a:rPr lang="en-IN" sz="2400" dirty="0" err="1">
                <a:latin typeface="Times New Roman" panose="02020603050405020304" pitchFamily="18" charset="0"/>
                <a:cs typeface="Times New Roman" panose="02020603050405020304" pitchFamily="18" charset="0"/>
              </a:rPr>
              <a:t>Vechicles</a:t>
            </a:r>
            <a:endParaRPr lang="en-IN" sz="2400" dirty="0">
              <a:latin typeface="Times New Roman" panose="02020603050405020304" pitchFamily="18" charset="0"/>
              <a:cs typeface="Times New Roman" panose="02020603050405020304" pitchFamily="18" charset="0"/>
            </a:endParaRPr>
          </a:p>
          <a:p>
            <a:pPr marL="0" indent="0">
              <a:buNone/>
            </a:pPr>
            <a:endParaRPr lang="en-IN"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6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D03A-5CCA-2449-6336-84466E732038}"/>
              </a:ext>
            </a:extLst>
          </p:cNvPr>
          <p:cNvSpPr>
            <a:spLocks noGrp="1"/>
          </p:cNvSpPr>
          <p:nvPr>
            <p:ph type="title"/>
          </p:nvPr>
        </p:nvSpPr>
        <p:spPr>
          <a:xfrm>
            <a:off x="829734" y="755374"/>
            <a:ext cx="8596668" cy="1320800"/>
          </a:xfrm>
        </p:spPr>
        <p:txBody>
          <a:bodyPr>
            <a:normAutofit/>
          </a:bodyPr>
          <a:lstStyle/>
          <a:p>
            <a:r>
              <a:rPr lang="en-IN" sz="4000" b="1" i="1" dirty="0">
                <a:solidFill>
                  <a:schemeClr val="tx1"/>
                </a:solidFill>
                <a:latin typeface="Times New Roman" panose="02020603050405020304" pitchFamily="18" charset="0"/>
                <a:cs typeface="Times New Roman" panose="02020603050405020304" pitchFamily="18" charset="0"/>
              </a:rPr>
              <a:t>Conclusion :</a:t>
            </a:r>
          </a:p>
        </p:txBody>
      </p:sp>
      <p:sp>
        <p:nvSpPr>
          <p:cNvPr id="4" name="TextBox 3">
            <a:extLst>
              <a:ext uri="{FF2B5EF4-FFF2-40B4-BE49-F238E27FC236}">
                <a16:creationId xmlns:a16="http://schemas.microsoft.com/office/drawing/2014/main" id="{43A718A7-E189-B529-9F4F-6B85ED407608}"/>
              </a:ext>
            </a:extLst>
          </p:cNvPr>
          <p:cNvSpPr txBox="1"/>
          <p:nvPr/>
        </p:nvSpPr>
        <p:spPr>
          <a:xfrm>
            <a:off x="1269691" y="1669774"/>
            <a:ext cx="7971182"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Wireless power systems are constantly evolving as more</a:t>
            </a:r>
          </a:p>
          <a:p>
            <a:r>
              <a:rPr lang="en-US" sz="2400" dirty="0">
                <a:latin typeface="Times New Roman" panose="02020603050405020304" pitchFamily="18" charset="0"/>
                <a:cs typeface="Times New Roman" panose="02020603050405020304" pitchFamily="18" charset="0"/>
              </a:rPr>
              <a:t>And more practical options for conveniently charging </a:t>
            </a:r>
          </a:p>
          <a:p>
            <a:r>
              <a:rPr lang="en-US" sz="2400" dirty="0">
                <a:latin typeface="Times New Roman" panose="02020603050405020304" pitchFamily="18" charset="0"/>
                <a:cs typeface="Times New Roman" panose="02020603050405020304" pitchFamily="18" charset="0"/>
              </a:rPr>
              <a:t>Smartphones and other mobile devices. User experience</a:t>
            </a:r>
          </a:p>
          <a:p>
            <a:r>
              <a:rPr lang="en-US" sz="2400" dirty="0">
                <a:latin typeface="Times New Roman" panose="02020603050405020304" pitchFamily="18" charset="0"/>
                <a:cs typeface="Times New Roman" panose="02020603050405020304" pitchFamily="18" charset="0"/>
              </a:rPr>
              <a:t>Is the key factor that drives technology development,</a:t>
            </a:r>
          </a:p>
          <a:p>
            <a:r>
              <a:rPr lang="en-US" sz="2400" dirty="0">
                <a:latin typeface="Times New Roman" panose="02020603050405020304" pitchFamily="18" charset="0"/>
                <a:cs typeface="Times New Roman" panose="02020603050405020304" pitchFamily="18" charset="0"/>
              </a:rPr>
              <a:t>Paving the way for safer and more convenient devices </a:t>
            </a:r>
          </a:p>
          <a:p>
            <a:r>
              <a:rPr lang="en-US" sz="2400" dirty="0">
                <a:latin typeface="Times New Roman" panose="02020603050405020304" pitchFamily="18" charset="0"/>
                <a:cs typeface="Times New Roman" panose="02020603050405020304" pitchFamily="18" charset="0"/>
              </a:rPr>
              <a:t>Accompanying us in everyday life.</a:t>
            </a:r>
          </a:p>
        </p:txBody>
      </p:sp>
    </p:spTree>
    <p:extLst>
      <p:ext uri="{BB962C8B-B14F-4D97-AF65-F5344CB8AC3E}">
        <p14:creationId xmlns:p14="http://schemas.microsoft.com/office/powerpoint/2010/main" val="340417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40375-3A0C-E990-1E73-58C37634F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34" y="253342"/>
            <a:ext cx="8198395" cy="5923340"/>
          </a:xfrm>
          <a:prstGeom prst="rect">
            <a:avLst/>
          </a:prstGeom>
        </p:spPr>
      </p:pic>
    </p:spTree>
    <p:extLst>
      <p:ext uri="{BB962C8B-B14F-4D97-AF65-F5344CB8AC3E}">
        <p14:creationId xmlns:p14="http://schemas.microsoft.com/office/powerpoint/2010/main" val="25806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0A85-7B36-727C-7A14-E38CFB437BE4}"/>
              </a:ext>
            </a:extLst>
          </p:cNvPr>
          <p:cNvSpPr>
            <a:spLocks noGrp="1"/>
          </p:cNvSpPr>
          <p:nvPr>
            <p:ph type="ctrTitle"/>
          </p:nvPr>
        </p:nvSpPr>
        <p:spPr>
          <a:xfrm>
            <a:off x="560780" y="1907234"/>
            <a:ext cx="8731987" cy="2283977"/>
          </a:xfrm>
        </p:spPr>
        <p:txBody>
          <a:bodyPr>
            <a:normAutofit/>
          </a:bodyPr>
          <a:lstStyle/>
          <a:p>
            <a:r>
              <a:rPr lang="en-US" sz="6600" b="1" i="1" dirty="0">
                <a:solidFill>
                  <a:schemeClr val="tx1">
                    <a:lumMod val="95000"/>
                    <a:lumOff val="5000"/>
                  </a:schemeClr>
                </a:solidFill>
                <a:cs typeface="Calibri"/>
              </a:rPr>
              <a:t>WIRELESS CHARGER</a:t>
            </a:r>
            <a:br>
              <a:rPr lang="en-US" sz="6600" b="1" i="1" dirty="0">
                <a:solidFill>
                  <a:srgbClr val="FF0000"/>
                </a:solidFill>
                <a:cs typeface="Calibri"/>
              </a:rPr>
            </a:br>
            <a:endParaRPr lang="en-IN" dirty="0"/>
          </a:p>
        </p:txBody>
      </p:sp>
      <p:pic>
        <p:nvPicPr>
          <p:cNvPr id="4" name="Picture 6" descr="Text&#10;&#10;Description automatically generated">
            <a:extLst>
              <a:ext uri="{FF2B5EF4-FFF2-40B4-BE49-F238E27FC236}">
                <a16:creationId xmlns:a16="http://schemas.microsoft.com/office/drawing/2014/main" id="{B92B3E9A-6052-7C1E-96DB-CC7288B83D85}"/>
              </a:ext>
            </a:extLst>
          </p:cNvPr>
          <p:cNvPicPr>
            <a:picLocks noChangeAspect="1"/>
          </p:cNvPicPr>
          <p:nvPr/>
        </p:nvPicPr>
        <p:blipFill>
          <a:blip r:embed="rId2"/>
          <a:stretch>
            <a:fillRect/>
          </a:stretch>
        </p:blipFill>
        <p:spPr>
          <a:xfrm>
            <a:off x="840027" y="337930"/>
            <a:ext cx="4272276" cy="1188692"/>
          </a:xfrm>
          <a:prstGeom prst="rect">
            <a:avLst/>
          </a:prstGeom>
        </p:spPr>
      </p:pic>
      <p:pic>
        <p:nvPicPr>
          <p:cNvPr id="5" name="Picture 15">
            <a:extLst>
              <a:ext uri="{FF2B5EF4-FFF2-40B4-BE49-F238E27FC236}">
                <a16:creationId xmlns:a16="http://schemas.microsoft.com/office/drawing/2014/main" id="{FD25C54A-E9BA-4DEE-0537-316275347E7B}"/>
              </a:ext>
            </a:extLst>
          </p:cNvPr>
          <p:cNvPicPr>
            <a:picLocks noChangeAspect="1"/>
          </p:cNvPicPr>
          <p:nvPr/>
        </p:nvPicPr>
        <p:blipFill>
          <a:blip r:embed="rId3"/>
          <a:stretch>
            <a:fillRect/>
          </a:stretch>
        </p:blipFill>
        <p:spPr>
          <a:xfrm>
            <a:off x="7079699" y="390548"/>
            <a:ext cx="2314265" cy="979904"/>
          </a:xfrm>
          <a:prstGeom prst="rect">
            <a:avLst/>
          </a:prstGeom>
        </p:spPr>
      </p:pic>
      <p:sp>
        <p:nvSpPr>
          <p:cNvPr id="7" name="TextBox 6">
            <a:extLst>
              <a:ext uri="{FF2B5EF4-FFF2-40B4-BE49-F238E27FC236}">
                <a16:creationId xmlns:a16="http://schemas.microsoft.com/office/drawing/2014/main" id="{E0D908DD-CA33-C06B-981B-30873D808092}"/>
              </a:ext>
            </a:extLst>
          </p:cNvPr>
          <p:cNvSpPr txBox="1"/>
          <p:nvPr/>
        </p:nvSpPr>
        <p:spPr>
          <a:xfrm>
            <a:off x="746309" y="4727993"/>
            <a:ext cx="2229971" cy="346249"/>
          </a:xfrm>
          <a:prstGeom prst="rect">
            <a:avLst/>
          </a:prstGeom>
          <a:noFill/>
        </p:spPr>
        <p:txBody>
          <a:bodyPr wrap="square">
            <a:spAutoFit/>
          </a:bodyPr>
          <a:lstStyle/>
          <a:p>
            <a:r>
              <a:rPr lang="en-US" sz="1650" b="1" dirty="0">
                <a:latin typeface="Times New Roman" panose="02020603050405020304" pitchFamily="18" charset="0"/>
                <a:cs typeface="Times New Roman" panose="02020603050405020304" pitchFamily="18" charset="0"/>
              </a:rPr>
              <a:t>TEAM MEMBERS :</a:t>
            </a:r>
            <a:endParaRPr lang="en-IN" sz="16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03F60F-5316-ACD7-D178-B6DD25D125F9}"/>
              </a:ext>
            </a:extLst>
          </p:cNvPr>
          <p:cNvSpPr txBox="1"/>
          <p:nvPr/>
        </p:nvSpPr>
        <p:spPr>
          <a:xfrm>
            <a:off x="1011353" y="5074242"/>
            <a:ext cx="4272275" cy="1200329"/>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R.SNEHA       (927621BEC202)</a:t>
            </a:r>
          </a:p>
          <a:p>
            <a:pPr marL="0" indent="0">
              <a:buNone/>
            </a:pPr>
            <a:r>
              <a:rPr lang="en-US" dirty="0">
                <a:latin typeface="Times New Roman" panose="02020603050405020304" pitchFamily="18" charset="0"/>
                <a:cs typeface="Times New Roman" panose="02020603050405020304" pitchFamily="18" charset="0"/>
              </a:rPr>
              <a:t>V.SUJITHA     (927621BEC222)</a:t>
            </a:r>
          </a:p>
          <a:p>
            <a:pPr marL="0" indent="0">
              <a:buNone/>
            </a:pPr>
            <a:r>
              <a:rPr lang="en-US" sz="1800" dirty="0">
                <a:latin typeface="Times New Roman" panose="02020603050405020304" pitchFamily="18" charset="0"/>
                <a:cs typeface="Times New Roman" panose="02020603050405020304" pitchFamily="18" charset="0"/>
              </a:rPr>
              <a:t>S.SUNMATHI (927621BEC223)</a:t>
            </a:r>
          </a:p>
          <a:p>
            <a:pPr marL="0" indent="0">
              <a:buNone/>
            </a:pPr>
            <a:r>
              <a:rPr lang="en-US" dirty="0">
                <a:latin typeface="Times New Roman" panose="02020603050405020304" pitchFamily="18" charset="0"/>
                <a:cs typeface="Times New Roman" panose="02020603050405020304" pitchFamily="18" charset="0"/>
              </a:rPr>
              <a:t>M.YAKSHINI  (927621BEC244)</a:t>
            </a:r>
            <a:endParaRPr lang="en-US"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0E19DC6-6FAA-ECFE-5FA4-43CEA16F2947}"/>
              </a:ext>
            </a:extLst>
          </p:cNvPr>
          <p:cNvSpPr txBox="1"/>
          <p:nvPr/>
        </p:nvSpPr>
        <p:spPr>
          <a:xfrm>
            <a:off x="6967911" y="4727993"/>
            <a:ext cx="2851949"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BY</a:t>
            </a:r>
          </a:p>
          <a:p>
            <a:pPr algn="just"/>
            <a:r>
              <a:rPr lang="en-US" dirty="0">
                <a:latin typeface="Times New Roman" panose="02020603050405020304" pitchFamily="18" charset="0"/>
                <a:cs typeface="Times New Roman" panose="02020603050405020304" pitchFamily="18" charset="0"/>
              </a:rPr>
              <a:t>Mrs. P.YUVARANI,</a:t>
            </a:r>
          </a:p>
          <a:p>
            <a:pPr algn="just"/>
            <a:r>
              <a:rPr lang="en-US" dirty="0">
                <a:latin typeface="Times New Roman" panose="02020603050405020304" pitchFamily="18" charset="0"/>
                <a:cs typeface="Times New Roman" panose="02020603050405020304" pitchFamily="18" charset="0"/>
              </a:rPr>
              <a:t>ASSISTANT PROFESSER,</a:t>
            </a:r>
          </a:p>
          <a:p>
            <a:pPr algn="just"/>
            <a:r>
              <a:rPr lang="en-US" dirty="0">
                <a:latin typeface="Times New Roman" panose="02020603050405020304" pitchFamily="18" charset="0"/>
                <a:cs typeface="Times New Roman" panose="02020603050405020304" pitchFamily="18" charset="0"/>
              </a:rPr>
              <a:t>ECE DEPARTMENT.</a:t>
            </a:r>
          </a:p>
        </p:txBody>
      </p:sp>
    </p:spTree>
    <p:extLst>
      <p:ext uri="{BB962C8B-B14F-4D97-AF65-F5344CB8AC3E}">
        <p14:creationId xmlns:p14="http://schemas.microsoft.com/office/powerpoint/2010/main" val="40712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5A9E-7CB9-4D09-8AA2-2AA301BA37A9}"/>
              </a:ext>
            </a:extLst>
          </p:cNvPr>
          <p:cNvSpPr>
            <a:spLocks noGrp="1"/>
          </p:cNvSpPr>
          <p:nvPr>
            <p:ph type="title"/>
          </p:nvPr>
        </p:nvSpPr>
        <p:spPr>
          <a:xfrm>
            <a:off x="471927" y="357809"/>
            <a:ext cx="5045040" cy="973394"/>
          </a:xfrm>
        </p:spPr>
        <p:txBody>
          <a:bodyPr>
            <a:normAutofit/>
          </a:bodyPr>
          <a:lstStyle/>
          <a:p>
            <a:r>
              <a:rPr lang="en-US" sz="4000" b="1" i="1" dirty="0">
                <a:solidFill>
                  <a:schemeClr val="tx1"/>
                </a:solidFill>
                <a:latin typeface="Times New Roman" panose="02020603050405020304" pitchFamily="18" charset="0"/>
                <a:cs typeface="Times New Roman" panose="02020603050405020304" pitchFamily="18" charset="0"/>
              </a:rPr>
              <a:t>INTRODUCTION :</a:t>
            </a:r>
            <a:endParaRPr lang="en-IN" sz="40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685206-5C9C-42E0-9A13-8A809830AB92}"/>
              </a:ext>
            </a:extLst>
          </p:cNvPr>
          <p:cNvSpPr>
            <a:spLocks noGrp="1"/>
          </p:cNvSpPr>
          <p:nvPr>
            <p:ph idx="1"/>
          </p:nvPr>
        </p:nvSpPr>
        <p:spPr>
          <a:xfrm>
            <a:off x="1074900" y="1493078"/>
            <a:ext cx="8181531" cy="4195097"/>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Smart phones are very popular nowadays. As the usage of these portable electronic devices is increasing, the demand for longer battery life is also increasing. These batteries need to be recharged or replaced periodically. It is a hassle to charge or change the battery after a while, especially when there is no power outlet around. Therefore, our team is inspired to design a wireless battery charger. This wireless battery charger is expected to eliminate all the hassles with today's battery technology. Wireless power transfer through the use of strongly coupled magnetic resonances works very well for efficient midrange power transfer in dynamic environments compared with other power technologies.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2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A73C-8F74-4CDF-9C44-D367993F9905}"/>
              </a:ext>
            </a:extLst>
          </p:cNvPr>
          <p:cNvSpPr>
            <a:spLocks noGrp="1"/>
          </p:cNvSpPr>
          <p:nvPr>
            <p:ph type="title"/>
          </p:nvPr>
        </p:nvSpPr>
        <p:spPr>
          <a:xfrm>
            <a:off x="418916" y="424070"/>
            <a:ext cx="7886563" cy="963561"/>
          </a:xfrm>
        </p:spPr>
        <p:txBody>
          <a:bodyPr>
            <a:normAutofit/>
          </a:bodyPr>
          <a:lstStyle/>
          <a:p>
            <a:r>
              <a:rPr lang="en-IN" sz="4000" b="1" i="1" dirty="0">
                <a:solidFill>
                  <a:schemeClr val="tx1"/>
                </a:solidFill>
                <a:latin typeface="Times New Roman" panose="02020603050405020304" pitchFamily="18" charset="0"/>
                <a:cs typeface="Times New Roman" panose="02020603050405020304" pitchFamily="18" charset="0"/>
              </a:rPr>
              <a:t>COMPONENTS REQUIRED :</a:t>
            </a:r>
            <a:endParaRPr lang="en-IN" sz="4000" dirty="0"/>
          </a:p>
        </p:txBody>
      </p:sp>
      <p:sp>
        <p:nvSpPr>
          <p:cNvPr id="3" name="Content Placeholder 2">
            <a:extLst>
              <a:ext uri="{FF2B5EF4-FFF2-40B4-BE49-F238E27FC236}">
                <a16:creationId xmlns:a16="http://schemas.microsoft.com/office/drawing/2014/main" id="{5CEE629B-4466-46D1-BAA7-E54BA3123819}"/>
              </a:ext>
            </a:extLst>
          </p:cNvPr>
          <p:cNvSpPr>
            <a:spLocks noGrp="1"/>
          </p:cNvSpPr>
          <p:nvPr>
            <p:ph idx="1"/>
          </p:nvPr>
        </p:nvSpPr>
        <p:spPr>
          <a:xfrm>
            <a:off x="1320064" y="1637128"/>
            <a:ext cx="8596668" cy="3880773"/>
          </a:xfrm>
        </p:spPr>
        <p:txBody>
          <a:bodyPr>
            <a:normAutofit lnSpcReduction="10000"/>
          </a:bodyPr>
          <a:lstStyle/>
          <a:p>
            <a:pPr algn="l" fontAlgn="base">
              <a:buFont typeface="Arial" panose="020B0604020202020204" pitchFamily="34" charset="0"/>
              <a:buChar char="•"/>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Relay</a:t>
            </a:r>
          </a:p>
          <a:p>
            <a:pPr algn="l" fontAlgn="base">
              <a:buFont typeface="Arial" panose="020B0604020202020204" pitchFamily="34" charset="0"/>
              <a:buChar char="•"/>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Timer IC</a:t>
            </a:r>
          </a:p>
          <a:p>
            <a:pPr algn="l" fontAlgn="base">
              <a:buFont typeface="Arial" panose="020B0604020202020204" pitchFamily="34" charset="0"/>
              <a:buChar char="•"/>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Transistor</a:t>
            </a:r>
          </a:p>
          <a:p>
            <a:pPr algn="l" fontAlgn="base">
              <a:buFont typeface="Arial" panose="020B0604020202020204" pitchFamily="34" charset="0"/>
              <a:buChar char="•"/>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Rectifier</a:t>
            </a:r>
          </a:p>
          <a:p>
            <a:pPr algn="l" fontAlgn="base">
              <a:buFont typeface="Arial" panose="020B0604020202020204" pitchFamily="34" charset="0"/>
              <a:buChar char="•"/>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LEDs</a:t>
            </a:r>
          </a:p>
          <a:p>
            <a:pPr algn="l" fontAlgn="base">
              <a:buFont typeface="Arial" panose="020B0604020202020204" pitchFamily="34" charset="0"/>
              <a:buChar char="•"/>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Resistors</a:t>
            </a:r>
          </a:p>
          <a:p>
            <a:pPr algn="l" fontAlgn="base">
              <a:buFont typeface="Arial" panose="020B0604020202020204" pitchFamily="34" charset="0"/>
              <a:buChar char="•"/>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Super capacitors</a:t>
            </a:r>
          </a:p>
          <a:p>
            <a:pPr algn="l" fontAlgn="base">
              <a:buFont typeface="Arial" panose="020B0604020202020204" pitchFamily="34" charset="0"/>
              <a:buChar char="•"/>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Toggle Switch</a:t>
            </a:r>
          </a:p>
          <a:p>
            <a:endParaRPr lang="en-IN" dirty="0"/>
          </a:p>
        </p:txBody>
      </p:sp>
    </p:spTree>
    <p:extLst>
      <p:ext uri="{BB962C8B-B14F-4D97-AF65-F5344CB8AC3E}">
        <p14:creationId xmlns:p14="http://schemas.microsoft.com/office/powerpoint/2010/main" val="174267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DFCE-68F8-4D7F-B31A-401A8178A90E}"/>
              </a:ext>
            </a:extLst>
          </p:cNvPr>
          <p:cNvSpPr>
            <a:spLocks noGrp="1"/>
          </p:cNvSpPr>
          <p:nvPr>
            <p:ph type="title"/>
          </p:nvPr>
        </p:nvSpPr>
        <p:spPr>
          <a:xfrm>
            <a:off x="455560" y="424069"/>
            <a:ext cx="4376447" cy="1042219"/>
          </a:xfrm>
        </p:spPr>
        <p:txBody>
          <a:bodyPr>
            <a:normAutofit/>
          </a:bodyPr>
          <a:lstStyle/>
          <a:p>
            <a:r>
              <a:rPr lang="en-US" sz="4000" b="1" i="1" dirty="0">
                <a:solidFill>
                  <a:schemeClr val="tx1"/>
                </a:solidFill>
                <a:latin typeface="Times New Roman" panose="02020603050405020304" pitchFamily="18" charset="0"/>
                <a:cs typeface="Times New Roman" panose="02020603050405020304" pitchFamily="18" charset="0"/>
              </a:rPr>
              <a:t>ABSTRACT :</a:t>
            </a:r>
            <a:endParaRPr lang="en-IN" sz="4000" dirty="0"/>
          </a:p>
        </p:txBody>
      </p:sp>
      <p:sp>
        <p:nvSpPr>
          <p:cNvPr id="3" name="Content Placeholder 2">
            <a:extLst>
              <a:ext uri="{FF2B5EF4-FFF2-40B4-BE49-F238E27FC236}">
                <a16:creationId xmlns:a16="http://schemas.microsoft.com/office/drawing/2014/main" id="{8D448A3B-66FF-4EEC-B776-47CD3036869D}"/>
              </a:ext>
            </a:extLst>
          </p:cNvPr>
          <p:cNvSpPr>
            <a:spLocks noGrp="1"/>
          </p:cNvSpPr>
          <p:nvPr>
            <p:ph idx="1"/>
          </p:nvPr>
        </p:nvSpPr>
        <p:spPr>
          <a:xfrm>
            <a:off x="832511" y="1381432"/>
            <a:ext cx="8820627" cy="440976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 per the efficiency and functionality is concerned, wireless charging technology has become significantly advanced, still battery is one of the major issue of wireless charging which leads to more time consumption. By collaboration of wireless charging and super capacitor concept, faster charging can be achieved efficiently. This paper explains the idea of the Super capacitor’s stacking scheme to charge the mobile phones wirelessly, as a solution over conventional Lithium ion battery which has lengthy charging cycle, high aging effect and gives out emissions.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44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705F-76C2-71B5-DB74-7143CD1CC6C1}"/>
              </a:ext>
            </a:extLst>
          </p:cNvPr>
          <p:cNvSpPr>
            <a:spLocks noGrp="1"/>
          </p:cNvSpPr>
          <p:nvPr>
            <p:ph type="title"/>
          </p:nvPr>
        </p:nvSpPr>
        <p:spPr>
          <a:xfrm>
            <a:off x="397564" y="496954"/>
            <a:ext cx="8552567" cy="794353"/>
          </a:xfrm>
        </p:spPr>
        <p:txBody>
          <a:bodyPr>
            <a:normAutofit/>
          </a:bodyPr>
          <a:lstStyle/>
          <a:p>
            <a:r>
              <a:rPr lang="en-IN" sz="4000" b="1" i="1" dirty="0">
                <a:solidFill>
                  <a:schemeClr val="tx1"/>
                </a:solidFill>
                <a:latin typeface="Times New Roman" panose="02020603050405020304" pitchFamily="18" charset="0"/>
                <a:cs typeface="Times New Roman" panose="02020603050405020304" pitchFamily="18" charset="0"/>
              </a:rPr>
              <a:t>BLOCK DIAGRAM :</a:t>
            </a:r>
          </a:p>
        </p:txBody>
      </p:sp>
      <p:pic>
        <p:nvPicPr>
          <p:cNvPr id="6" name="Picture 5">
            <a:extLst>
              <a:ext uri="{FF2B5EF4-FFF2-40B4-BE49-F238E27FC236}">
                <a16:creationId xmlns:a16="http://schemas.microsoft.com/office/drawing/2014/main" id="{35231484-0A45-5F06-F9A1-E36EB54C8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7" y="1852609"/>
            <a:ext cx="8998226" cy="2914241"/>
          </a:xfrm>
          <a:prstGeom prst="rect">
            <a:avLst/>
          </a:prstGeom>
        </p:spPr>
      </p:pic>
    </p:spTree>
    <p:extLst>
      <p:ext uri="{BB962C8B-B14F-4D97-AF65-F5344CB8AC3E}">
        <p14:creationId xmlns:p14="http://schemas.microsoft.com/office/powerpoint/2010/main" val="108339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1F0C-3A17-9CF0-DFA5-4D4D54785AAB}"/>
              </a:ext>
            </a:extLst>
          </p:cNvPr>
          <p:cNvSpPr>
            <a:spLocks noGrp="1"/>
          </p:cNvSpPr>
          <p:nvPr>
            <p:ph type="title"/>
          </p:nvPr>
        </p:nvSpPr>
        <p:spPr>
          <a:xfrm>
            <a:off x="399039" y="459696"/>
            <a:ext cx="7394950" cy="1028917"/>
          </a:xfrm>
        </p:spPr>
        <p:txBody>
          <a:bodyPr>
            <a:normAutofit/>
          </a:bodyPr>
          <a:lstStyle/>
          <a:p>
            <a:r>
              <a:rPr lang="en-IN" sz="4000" b="1" i="1" dirty="0">
                <a:solidFill>
                  <a:schemeClr val="tx1"/>
                </a:solidFill>
                <a:latin typeface="Times New Roman" panose="02020603050405020304" pitchFamily="18" charset="0"/>
                <a:cs typeface="Times New Roman" panose="02020603050405020304" pitchFamily="18" charset="0"/>
              </a:rPr>
              <a:t>WORKING PRINCIPLE :</a:t>
            </a:r>
          </a:p>
        </p:txBody>
      </p:sp>
      <p:sp>
        <p:nvSpPr>
          <p:cNvPr id="3" name="Content Placeholder 2">
            <a:extLst>
              <a:ext uri="{FF2B5EF4-FFF2-40B4-BE49-F238E27FC236}">
                <a16:creationId xmlns:a16="http://schemas.microsoft.com/office/drawing/2014/main" id="{EAEA5C43-4EF4-D03F-AA9C-2E31F6075394}"/>
              </a:ext>
            </a:extLst>
          </p:cNvPr>
          <p:cNvSpPr>
            <a:spLocks noGrp="1"/>
          </p:cNvSpPr>
          <p:nvPr>
            <p:ph idx="1"/>
          </p:nvPr>
        </p:nvSpPr>
        <p:spPr>
          <a:xfrm>
            <a:off x="1016738" y="1488613"/>
            <a:ext cx="8596668" cy="3880773"/>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Complete circuit is divided into two parts, one is transmitter section and other is receiver section. Transmitter section consists of microcontroller to generate the frequency of 40  </a:t>
            </a:r>
            <a:r>
              <a:rPr lang="en-US" sz="2000" dirty="0" err="1">
                <a:latin typeface="Times New Roman" panose="02020603050405020304" pitchFamily="18" charset="0"/>
                <a:cs typeface="Times New Roman" panose="02020603050405020304" pitchFamily="18" charset="0"/>
              </a:rPr>
              <a:t>KHz</a:t>
            </a:r>
            <a:r>
              <a:rPr lang="en-US" sz="2000" dirty="0">
                <a:latin typeface="Times New Roman" panose="02020603050405020304" pitchFamily="18" charset="0"/>
                <a:cs typeface="Times New Roman" panose="02020603050405020304" pitchFamily="18" charset="0"/>
              </a:rPr>
              <a:t>  at which LC tank circuit will oscillate. High frequency is used, because low frequency is not capable to deliver that much of power to the tank circuit. It is not sufficient to oscillate tank circuit. So there is a power MOSFET to amplify the microcontroller output. N-Channel MOSFET is preferred as it has mobility of 1300v/m2. Mobility is directly proportional to amount of current handle by the device (up to 25A output current). Output of power MOSFET is given to LC tank circuit, which consist of capacitor and inductor in parallel. Capacitor stores the energy in the form of electric field and inductor stores the energy in the form of magnetic field .When voltage of 18V 3A appears across the capacitor, it start charging. When it gets fully charged it stops charging from source and starts to discharge through inductor. </a:t>
            </a:r>
            <a:endParaRPr lang="en-IN" sz="20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74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8D26-4499-3E75-809E-B1AB1712FB47}"/>
              </a:ext>
            </a:extLst>
          </p:cNvPr>
          <p:cNvSpPr>
            <a:spLocks noGrp="1"/>
          </p:cNvSpPr>
          <p:nvPr>
            <p:ph type="title"/>
          </p:nvPr>
        </p:nvSpPr>
        <p:spPr>
          <a:xfrm>
            <a:off x="392413" y="291548"/>
            <a:ext cx="8596668" cy="1021976"/>
          </a:xfrm>
        </p:spPr>
        <p:txBody>
          <a:bodyPr>
            <a:normAutofit/>
          </a:bodyPr>
          <a:lstStyle/>
          <a:p>
            <a:r>
              <a:rPr lang="en-IN" sz="4000" b="1" i="1" dirty="0">
                <a:solidFill>
                  <a:schemeClr val="tx1"/>
                </a:solidFill>
                <a:latin typeface="Times New Roman" panose="02020603050405020304" pitchFamily="18" charset="0"/>
                <a:cs typeface="Times New Roman" panose="02020603050405020304" pitchFamily="18" charset="0"/>
              </a:rPr>
              <a:t>CONTINUE…</a:t>
            </a:r>
          </a:p>
        </p:txBody>
      </p:sp>
      <p:sp>
        <p:nvSpPr>
          <p:cNvPr id="3" name="Text Placeholder 2">
            <a:extLst>
              <a:ext uri="{FF2B5EF4-FFF2-40B4-BE49-F238E27FC236}">
                <a16:creationId xmlns:a16="http://schemas.microsoft.com/office/drawing/2014/main" id="{B07EA5C9-AFFB-EC5E-937E-9270FBDD1305}"/>
              </a:ext>
            </a:extLst>
          </p:cNvPr>
          <p:cNvSpPr>
            <a:spLocks noGrp="1"/>
          </p:cNvSpPr>
          <p:nvPr>
            <p:ph type="body" idx="1"/>
          </p:nvPr>
        </p:nvSpPr>
        <p:spPr>
          <a:xfrm>
            <a:off x="988761" y="2723107"/>
            <a:ext cx="8596668" cy="1235395"/>
          </a:xfrm>
        </p:spPr>
        <p:txBody>
          <a:bodyPr>
            <a:noAutofit/>
          </a:bodyPr>
          <a:lstStyle/>
          <a:p>
            <a:r>
              <a:rPr lang="en-US" sz="2000" dirty="0">
                <a:latin typeface="Times New Roman" panose="02020603050405020304" pitchFamily="18" charset="0"/>
                <a:cs typeface="Times New Roman" panose="02020603050405020304" pitchFamily="18" charset="0"/>
              </a:rPr>
              <a:t>As inductor opposes the any change in current, and stores the energy in the form of magnetic field. When another coil placed in that magnetic field, electromagnetic force gets induced in to that coil, this is called inductive coupling which results in wireless power transmission. Coil output is then regulated by voltage regulator. This supplies the power to super capacitor bank. Two super capacitors are connected in series to increase the voltage at output with parallel connection to increase the storage capacity. Each super capacitor value is 4uf, 5.5v. Bank of super capacitors produces 11V voltage at the output. Super capacitors are used for fast charging in less time. Super capacitor produces 11V but mobile required 3.7V, so again voltage regulator is used. Then voltage regulated from 11V to 3.7V at the output. Then this voltage is applied to the mobile. And once mobile placed on charging pad it gets charged within fractions of minutes.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59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F6123-4B9E-BCF6-F3B3-4A46EA90ADAC}"/>
              </a:ext>
            </a:extLst>
          </p:cNvPr>
          <p:cNvSpPr txBox="1"/>
          <p:nvPr/>
        </p:nvSpPr>
        <p:spPr>
          <a:xfrm>
            <a:off x="351183" y="569843"/>
            <a:ext cx="5062330" cy="707886"/>
          </a:xfrm>
          <a:prstGeom prst="rect">
            <a:avLst/>
          </a:prstGeom>
          <a:noFill/>
        </p:spPr>
        <p:txBody>
          <a:bodyPr wrap="square" rtlCol="0">
            <a:spAutoFit/>
          </a:bodyPr>
          <a:lstStyle/>
          <a:p>
            <a:r>
              <a:rPr lang="en-US" sz="4000" b="1" i="1" dirty="0">
                <a:latin typeface="Times New Roman" panose="02020603050405020304" pitchFamily="18" charset="0"/>
                <a:cs typeface="Times New Roman" panose="02020603050405020304" pitchFamily="18" charset="0"/>
              </a:rPr>
              <a:t>Wireless Charger: </a:t>
            </a:r>
            <a:endParaRPr lang="en-IN" sz="4000" b="1"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2DBE3BB-C675-9BBD-A4C8-FAA167E21C69}"/>
              </a:ext>
            </a:extLst>
          </p:cNvPr>
          <p:cNvSpPr txBox="1"/>
          <p:nvPr/>
        </p:nvSpPr>
        <p:spPr>
          <a:xfrm>
            <a:off x="887896" y="1437861"/>
            <a:ext cx="7818782" cy="4790661"/>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F5DDCC44-D7B7-ECF2-C7B8-80363BFC9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070" y="1676400"/>
            <a:ext cx="7593496" cy="4492487"/>
          </a:xfrm>
          <a:prstGeom prst="rect">
            <a:avLst/>
          </a:prstGeom>
        </p:spPr>
      </p:pic>
    </p:spTree>
    <p:extLst>
      <p:ext uri="{BB962C8B-B14F-4D97-AF65-F5344CB8AC3E}">
        <p14:creationId xmlns:p14="http://schemas.microsoft.com/office/powerpoint/2010/main" val="12057453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647</TotalTime>
  <Words>839</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PowerPoint Presentation</vt:lpstr>
      <vt:lpstr>WIRELESS CHARGER </vt:lpstr>
      <vt:lpstr>INTRODUCTION :</vt:lpstr>
      <vt:lpstr>COMPONENTS REQUIRED :</vt:lpstr>
      <vt:lpstr>ABSTRACT :</vt:lpstr>
      <vt:lpstr>BLOCK DIAGRAM :</vt:lpstr>
      <vt:lpstr>WORKING PRINCIPLE :</vt:lpstr>
      <vt:lpstr>CONTINUE…</vt:lpstr>
      <vt:lpstr>PowerPoint Presentation</vt:lpstr>
      <vt:lpstr>ADVANTAGES :</vt:lpstr>
      <vt:lpstr>APPLICATIONS: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DETECTION WITH AUTOMATIC CLOSE OF WINDOW</dc:title>
  <dc:creator>Karthika Vasanth</dc:creator>
  <cp:lastModifiedBy>Srihari M</cp:lastModifiedBy>
  <cp:revision>19</cp:revision>
  <dcterms:created xsi:type="dcterms:W3CDTF">2022-08-04T15:12:46Z</dcterms:created>
  <dcterms:modified xsi:type="dcterms:W3CDTF">2023-03-06T16:13:27Z</dcterms:modified>
</cp:coreProperties>
</file>