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CC007-948E-4D4D-8CA6-04DEFED21469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9B68C-EBC4-4D54-93C0-1F2182814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99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9B68C-EBC4-4D54-93C0-1F2182814E7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52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9B68C-EBC4-4D54-93C0-1F2182814E7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783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9B68C-EBC4-4D54-93C0-1F2182814E7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15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9B68C-EBC4-4D54-93C0-1F2182814E7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15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9B68C-EBC4-4D54-93C0-1F2182814E7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39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9B68C-EBC4-4D54-93C0-1F2182814E7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127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9B68C-EBC4-4D54-93C0-1F2182814E7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442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9B68C-EBC4-4D54-93C0-1F2182814E7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820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9B68C-EBC4-4D54-93C0-1F2182814E7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565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9B68C-EBC4-4D54-93C0-1F2182814E7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715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9B68C-EBC4-4D54-93C0-1F2182814E7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704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9B68C-EBC4-4D54-93C0-1F2182814E7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1572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9B68C-EBC4-4D54-93C0-1F2182814E7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028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9B68C-EBC4-4D54-93C0-1F2182814E7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622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9B68C-EBC4-4D54-93C0-1F2182814E7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368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9B68C-EBC4-4D54-93C0-1F2182814E7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893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9B68C-EBC4-4D54-93C0-1F2182814E7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98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9B68C-EBC4-4D54-93C0-1F2182814E7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929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9B68C-EBC4-4D54-93C0-1F2182814E7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974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9B68C-EBC4-4D54-93C0-1F2182814E7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80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23CE7-A3EE-28DA-5235-72E2C230E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7175A3-266E-EE86-C05C-E8AE1E568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685BB-3D10-5B11-AD3F-9C2A0380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41BD-F40D-4521-9A63-DC75674DB25F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47E44-0C70-AE05-5098-065B1472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2A8CF-0E5B-C59C-9DDF-CC67EB58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B3F1-B6D0-4B78-B049-0B72A214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46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500D1-BB24-D2E0-2DEB-2E8D1AEC6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F23E4D-D929-FC6C-EE45-90FCD1606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D8528-0703-B492-4D32-E2B93237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41BD-F40D-4521-9A63-DC75674DB25F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D1ADE-2E03-0DAF-F995-FC165CE37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741C30-266C-7C9F-6A11-A714249B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B3F1-B6D0-4B78-B049-0B72A214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02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6D014C-9918-6EC3-F864-D24AFDA31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EDCB90-D1AD-599D-6D37-A47508D76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97545-BA74-E997-6793-98C691BD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41BD-F40D-4521-9A63-DC75674DB25F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C2C3D-5DB8-0B56-0C8D-FCAF90A63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E6685-E0C1-FE7C-8B0C-BBF4A7BE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B3F1-B6D0-4B78-B049-0B72A214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6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BB38A-8DDA-140E-9C8F-C51A63DE7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E7AC3-C826-9D11-8B2E-3DB37E9D6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982DB3-F16B-1BF0-EEED-239336CC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41BD-F40D-4521-9A63-DC75674DB25F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ECFAF-C669-F2E9-F1EE-CEAA9D13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F5E7E9-C838-4E5C-DD8A-C442FA0B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B3F1-B6D0-4B78-B049-0B72A214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6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E62CC-C739-CEAD-62A6-F6239DF5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FB05F0-5ADC-733E-B042-7CE8BA8E8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964B40-901D-BAC8-9DE6-6A18EC3B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41BD-F40D-4521-9A63-DC75674DB25F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F6A234-C298-257F-F206-12CC0E28D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22503C-10EC-EE1B-A25D-68D6E26A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B3F1-B6D0-4B78-B049-0B72A214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B2E78-BA57-AF54-00B8-D330ED0F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8526A-515A-A485-5888-89A558DDC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3AD941-9295-B422-DC51-656C86FEE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FF275-9575-BC81-9A8F-75B2DB86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41BD-F40D-4521-9A63-DC75674DB25F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20E669-46FB-9AC3-57B8-03041645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032855-84F9-F3BB-AA23-10F8887C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B3F1-B6D0-4B78-B049-0B72A214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42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E3FE-6221-B1D0-C216-5EAAFB1BA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F3DA4F-271D-44E3-E489-E83AC0862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3DB61-C120-5EE7-BB98-EAF2CE49E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CBE3E5-5C71-5FB1-5F8C-71BD8C6B4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D36D2C-4E21-2123-1CF0-C9A9A1E01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E2411F-C639-FFEF-F9D9-85B4890D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41BD-F40D-4521-9A63-DC75674DB25F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CA3701-B6A1-6B2C-A6A8-8077352A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DB9D3F-4FFB-FFB6-656C-70C8E7D7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B3F1-B6D0-4B78-B049-0B72A214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93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E38C8-19A8-3753-AFB0-10A72A2D4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2A2575-D057-58EC-4F4F-F50A2C07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41BD-F40D-4521-9A63-DC75674DB25F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5E9D15-C007-49A2-5D40-8D81659B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B93945-6F58-59C6-5AB6-5A9797DD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B3F1-B6D0-4B78-B049-0B72A214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6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EE09AC-5479-5303-5BA6-B09752B4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41BD-F40D-4521-9A63-DC75674DB25F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65C795-3AFC-4D2C-4EE2-5B631648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BE6FEF-4651-1999-9194-73DDF411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B3F1-B6D0-4B78-B049-0B72A214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00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D7B52-EA58-F451-4226-97F99721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F3EA9-3561-7648-534F-9E595EF2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E6446E-1968-FC0F-3C78-77AC13891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62017-7EAB-FCBC-374F-57E13708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41BD-F40D-4521-9A63-DC75674DB25F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3B3206-6980-593E-58A3-FCE6EE3C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541A87-23D6-257E-01EB-2C61882A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B3F1-B6D0-4B78-B049-0B72A214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08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2E469-056E-C33F-4B7B-1B1DA48F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38F2F9-BF35-2E86-1363-3AD2C91E6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F47485-711C-C68B-2884-D18455B0F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7A29B8-C127-D4DA-5385-CC9B802A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41BD-F40D-4521-9A63-DC75674DB25F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2CB6E9-FB1C-A518-4A4E-47307C21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467529-9AA3-E96D-B685-9FD1573F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B3F1-B6D0-4B78-B049-0B72A214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6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D782B-6327-331D-DFBF-2FB1CB8EF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90A7E7-1467-05DC-D26C-2EDA574C0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CDE39-1B2A-3D3D-431E-0FAB84D20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441BD-F40D-4521-9A63-DC75674DB25F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84E4AE-11B0-3D2C-8C89-A8C34F96B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AB357-25B1-06A9-24A3-FE00D13C4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AB3F1-B6D0-4B78-B049-0B72A214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59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7205EF-8B3B-C4F3-6C77-6A23CB5AE7ED}"/>
              </a:ext>
            </a:extLst>
          </p:cNvPr>
          <p:cNvSpPr txBox="1"/>
          <p:nvPr/>
        </p:nvSpPr>
        <p:spPr>
          <a:xfrm>
            <a:off x="2929395" y="3059668"/>
            <a:ext cx="633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Lecture 15: Integrating Knowledge in Language Models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50724-397D-3894-EC53-DFB11F6B2C81}"/>
              </a:ext>
            </a:extLst>
          </p:cNvPr>
          <p:cNvSpPr txBox="1"/>
          <p:nvPr/>
        </p:nvSpPr>
        <p:spPr>
          <a:xfrm>
            <a:off x="5603322" y="3775485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국주현</a:t>
            </a:r>
          </a:p>
        </p:txBody>
      </p:sp>
    </p:spTree>
    <p:extLst>
      <p:ext uri="{BB962C8B-B14F-4D97-AF65-F5344CB8AC3E}">
        <p14:creationId xmlns:p14="http://schemas.microsoft.com/office/powerpoint/2010/main" val="1971963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7205EF-8B3B-C4F3-6C77-6A23CB5AE7ED}"/>
              </a:ext>
            </a:extLst>
          </p:cNvPr>
          <p:cNvSpPr txBox="1"/>
          <p:nvPr/>
        </p:nvSpPr>
        <p:spPr>
          <a:xfrm>
            <a:off x="112304" y="131741"/>
            <a:ext cx="400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Add pretrained entity embeddings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71E4CA-F6A4-DF2F-85C4-C4EABAD45161}"/>
              </a:ext>
            </a:extLst>
          </p:cNvPr>
          <p:cNvSpPr txBox="1"/>
          <p:nvPr/>
        </p:nvSpPr>
        <p:spPr>
          <a:xfrm>
            <a:off x="258617" y="614371"/>
            <a:ext cx="11296074" cy="5440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altLang="ko-KR" dirty="0"/>
              <a:t>Jointly learn to link entities with </a:t>
            </a:r>
            <a:r>
              <a:rPr lang="en-US" altLang="ko-KR" dirty="0" err="1"/>
              <a:t>KnowBERT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버트의</a:t>
            </a:r>
            <a:r>
              <a:rPr lang="ko-KR" altLang="en-US" dirty="0"/>
              <a:t> 확장으로 </a:t>
            </a:r>
            <a:r>
              <a:rPr lang="en-US" altLang="ko-KR" dirty="0"/>
              <a:t>entity linker</a:t>
            </a:r>
            <a:r>
              <a:rPr lang="ko-KR" altLang="en-US" dirty="0"/>
              <a:t>를 사전훈련</a:t>
            </a:r>
            <a:r>
              <a:rPr lang="en-US" altLang="ko-KR" dirty="0"/>
              <a:t>(</a:t>
            </a:r>
            <a:r>
              <a:rPr lang="en-US" altLang="ko-KR" dirty="0" err="1"/>
              <a:t>bert</a:t>
            </a:r>
            <a:r>
              <a:rPr lang="ko-KR" altLang="en-US" dirty="0"/>
              <a:t>에 </a:t>
            </a:r>
            <a:r>
              <a:rPr lang="en-US" altLang="ko-KR" dirty="0"/>
              <a:t>kb</a:t>
            </a:r>
            <a:r>
              <a:rPr lang="ko-KR" altLang="en-US" dirty="0"/>
              <a:t>와 </a:t>
            </a:r>
            <a:r>
              <a:rPr lang="en-US" altLang="ko-KR" dirty="0"/>
              <a:t>entity </a:t>
            </a:r>
            <a:r>
              <a:rPr lang="ko-KR" altLang="en-US" dirty="0"/>
              <a:t>연결 학습이 추가됨</a:t>
            </a:r>
            <a:r>
              <a:rPr lang="en-US" altLang="ko-KR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EL</a:t>
            </a:r>
            <a:r>
              <a:rPr lang="ko-KR" altLang="en-US" dirty="0"/>
              <a:t>을 학습하면서 </a:t>
            </a:r>
            <a:r>
              <a:rPr lang="en-US" altLang="ko-KR" dirty="0"/>
              <a:t>knowledge </a:t>
            </a:r>
            <a:r>
              <a:rPr lang="ko-KR" altLang="en-US" dirty="0"/>
              <a:t>인코딩을 더 잘 학습하게 됨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다운스트림</a:t>
            </a:r>
            <a:r>
              <a:rPr lang="ko-KR" altLang="en-US" dirty="0"/>
              <a:t> 태스크에서 </a:t>
            </a:r>
            <a:r>
              <a:rPr lang="en-US" altLang="ko-KR" dirty="0" err="1"/>
              <a:t>earnie</a:t>
            </a:r>
            <a:r>
              <a:rPr lang="ko-KR" altLang="en-US" dirty="0"/>
              <a:t>보다 더 우수한 성능</a:t>
            </a:r>
            <a:r>
              <a:rPr lang="en-US" altLang="ko-KR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Knowbert</a:t>
            </a:r>
            <a:r>
              <a:rPr lang="ko-KR" altLang="en-US" dirty="0"/>
              <a:t>도 </a:t>
            </a:r>
            <a:r>
              <a:rPr lang="en-US" altLang="ko-KR" dirty="0" err="1"/>
              <a:t>earnie</a:t>
            </a:r>
            <a:r>
              <a:rPr lang="ko-KR" altLang="en-US" dirty="0"/>
              <a:t>처럼 </a:t>
            </a:r>
            <a:r>
              <a:rPr lang="en-US" altLang="ko-KR" dirty="0"/>
              <a:t>fusion layer </a:t>
            </a:r>
            <a:r>
              <a:rPr lang="ko-KR" altLang="en-US" dirty="0"/>
              <a:t>를 학습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B2FDF6DE-2CCD-4E49-F4E8-B0FE2B50F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652" y="2433912"/>
            <a:ext cx="7306695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82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7205EF-8B3B-C4F3-6C77-6A23CB5AE7ED}"/>
              </a:ext>
            </a:extLst>
          </p:cNvPr>
          <p:cNvSpPr txBox="1"/>
          <p:nvPr/>
        </p:nvSpPr>
        <p:spPr>
          <a:xfrm>
            <a:off x="112304" y="131741"/>
            <a:ext cx="290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Use an external memory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C9231B-4A39-A940-2025-592C33A39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888" y="1090286"/>
            <a:ext cx="8402223" cy="467742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DF06E23-0212-9DB6-C6F4-FE3DB178AA85}"/>
              </a:ext>
            </a:extLst>
          </p:cNvPr>
          <p:cNvSpPr/>
          <p:nvPr/>
        </p:nvSpPr>
        <p:spPr>
          <a:xfrm>
            <a:off x="5615709" y="3297382"/>
            <a:ext cx="1477818" cy="406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18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7205EF-8B3B-C4F3-6C77-6A23CB5AE7ED}"/>
              </a:ext>
            </a:extLst>
          </p:cNvPr>
          <p:cNvSpPr txBox="1"/>
          <p:nvPr/>
        </p:nvSpPr>
        <p:spPr>
          <a:xfrm>
            <a:off x="112304" y="131741"/>
            <a:ext cx="290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Use an external memory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B90021-F717-248A-FDD7-1E31CD061F1E}"/>
              </a:ext>
            </a:extLst>
          </p:cNvPr>
          <p:cNvSpPr txBox="1"/>
          <p:nvPr/>
        </p:nvSpPr>
        <p:spPr>
          <a:xfrm>
            <a:off x="332508" y="600363"/>
            <a:ext cx="11259128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KGLM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Lstm</a:t>
            </a:r>
            <a:r>
              <a:rPr lang="en-US" altLang="ko-KR" dirty="0"/>
              <a:t> </a:t>
            </a:r>
            <a:r>
              <a:rPr lang="ko-KR" altLang="en-US" dirty="0"/>
              <a:t>구조를 사용</a:t>
            </a:r>
            <a:r>
              <a:rPr lang="en-US" altLang="ko-KR" dirty="0"/>
              <a:t>(</a:t>
            </a:r>
            <a:r>
              <a:rPr lang="ko-KR" altLang="en-US" dirty="0"/>
              <a:t>문장의 이전 시퀀스</a:t>
            </a:r>
            <a:r>
              <a:rPr lang="en-US" altLang="ko-KR" dirty="0"/>
              <a:t>, </a:t>
            </a:r>
            <a:r>
              <a:rPr lang="ko-KR" altLang="en-US" dirty="0"/>
              <a:t>이전 </a:t>
            </a:r>
            <a:r>
              <a:rPr lang="en-US" altLang="ko-KR" dirty="0"/>
              <a:t>entity</a:t>
            </a:r>
            <a:r>
              <a:rPr lang="ko-KR" altLang="en-US" dirty="0"/>
              <a:t>가 주어지면 그 다음 시퀀스와 </a:t>
            </a:r>
            <a:r>
              <a:rPr lang="en-US" altLang="ko-KR" dirty="0"/>
              <a:t>entity </a:t>
            </a:r>
            <a:r>
              <a:rPr lang="ko-KR" altLang="en-US" dirty="0"/>
              <a:t>예측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1) KG</a:t>
            </a:r>
            <a:r>
              <a:rPr lang="ko-KR" altLang="en-US" dirty="0"/>
              <a:t>에서 시퀀스와 관련된 </a:t>
            </a:r>
            <a:r>
              <a:rPr lang="en-US" altLang="ko-KR" dirty="0"/>
              <a:t>Subgraph</a:t>
            </a:r>
            <a:r>
              <a:rPr lang="ko-KR" altLang="en-US" dirty="0"/>
              <a:t> 탐색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8ACE2C-8538-9FAE-9A5C-FD3954732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322" y="1458008"/>
            <a:ext cx="5020376" cy="5430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38CA5A3-E37E-978C-63EB-E81A456E8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322" y="3068445"/>
            <a:ext cx="8468907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51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7205EF-8B3B-C4F3-6C77-6A23CB5AE7ED}"/>
              </a:ext>
            </a:extLst>
          </p:cNvPr>
          <p:cNvSpPr txBox="1"/>
          <p:nvPr/>
        </p:nvSpPr>
        <p:spPr>
          <a:xfrm>
            <a:off x="112304" y="131741"/>
            <a:ext cx="290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Use an external memory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B90021-F717-248A-FDD7-1E31CD061F1E}"/>
              </a:ext>
            </a:extLst>
          </p:cNvPr>
          <p:cNvSpPr txBox="1"/>
          <p:nvPr/>
        </p:nvSpPr>
        <p:spPr>
          <a:xfrm>
            <a:off x="332508" y="600363"/>
            <a:ext cx="1125912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KGLM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2) LSTM</a:t>
            </a:r>
            <a:r>
              <a:rPr lang="ko-KR" altLang="en-US" dirty="0"/>
              <a:t>과 </a:t>
            </a:r>
            <a:r>
              <a:rPr lang="en-US" altLang="ko-KR" dirty="0"/>
              <a:t>Subgraph</a:t>
            </a:r>
            <a:r>
              <a:rPr lang="ko-KR" altLang="en-US" dirty="0"/>
              <a:t>를 활용하여 </a:t>
            </a:r>
            <a:r>
              <a:rPr lang="en-US" altLang="ko-KR" dirty="0"/>
              <a:t>word</a:t>
            </a:r>
            <a:r>
              <a:rPr lang="ko-KR" altLang="en-US" dirty="0"/>
              <a:t>의 유형 예측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5B4AE2-0293-434E-1F5F-00AA3AE3B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189" y="2308351"/>
            <a:ext cx="9097446" cy="285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12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7205EF-8B3B-C4F3-6C77-6A23CB5AE7ED}"/>
              </a:ext>
            </a:extLst>
          </p:cNvPr>
          <p:cNvSpPr txBox="1"/>
          <p:nvPr/>
        </p:nvSpPr>
        <p:spPr>
          <a:xfrm>
            <a:off x="112304" y="131741"/>
            <a:ext cx="290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Use an external memory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B90021-F717-248A-FDD7-1E31CD061F1E}"/>
              </a:ext>
            </a:extLst>
          </p:cNvPr>
          <p:cNvSpPr txBox="1"/>
          <p:nvPr/>
        </p:nvSpPr>
        <p:spPr>
          <a:xfrm>
            <a:off x="332508" y="600363"/>
            <a:ext cx="11259128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KGLM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3) LSTM hidden state </a:t>
            </a:r>
            <a:r>
              <a:rPr lang="ko-KR" altLang="en-US" dirty="0"/>
              <a:t>와</a:t>
            </a:r>
            <a:r>
              <a:rPr lang="en-US" altLang="ko-KR" dirty="0"/>
              <a:t> pretrained entity embeddings</a:t>
            </a:r>
            <a:r>
              <a:rPr lang="ko-KR" altLang="en-US" dirty="0"/>
              <a:t>를 활용하여 </a:t>
            </a:r>
            <a:r>
              <a:rPr lang="en-US" altLang="ko-KR" dirty="0"/>
              <a:t>sub</a:t>
            </a:r>
            <a:r>
              <a:rPr lang="ko-KR" altLang="en-US" dirty="0"/>
              <a:t> </a:t>
            </a:r>
            <a:r>
              <a:rPr lang="en-US" altLang="ko-KR" dirty="0"/>
              <a:t>kg</a:t>
            </a:r>
            <a:r>
              <a:rPr lang="ko-KR" altLang="en-US" dirty="0"/>
              <a:t>에서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top-scoring entity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를 찾기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F24275-9B3E-4385-980A-4FAFD9B3F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59" y="2254115"/>
            <a:ext cx="7968658" cy="30666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A9CB03-DACF-D7AB-E0AE-943BF9283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838" y="1948011"/>
            <a:ext cx="3411996" cy="4120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3B98C5-70B4-4643-221A-5E7DEEB66AD7}"/>
              </a:ext>
            </a:extLst>
          </p:cNvPr>
          <p:cNvSpPr txBox="1"/>
          <p:nvPr/>
        </p:nvSpPr>
        <p:spPr>
          <a:xfrm>
            <a:off x="10296352" y="2548759"/>
            <a:ext cx="221672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/>
              <a:t>LSTM hidden state</a:t>
            </a:r>
            <a:endParaRPr lang="ko-KR" altLang="en-US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4F730D-7EFC-68DD-0559-03029A2227CF}"/>
              </a:ext>
            </a:extLst>
          </p:cNvPr>
          <p:cNvSpPr txBox="1"/>
          <p:nvPr/>
        </p:nvSpPr>
        <p:spPr>
          <a:xfrm>
            <a:off x="6486354" y="2507379"/>
            <a:ext cx="138940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/>
              <a:t>Parent entity</a:t>
            </a: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0080E5-E2AE-CD33-F1D8-DE5DC8EC1601}"/>
              </a:ext>
            </a:extLst>
          </p:cNvPr>
          <p:cNvSpPr txBox="1"/>
          <p:nvPr/>
        </p:nvSpPr>
        <p:spPr>
          <a:xfrm>
            <a:off x="8615335" y="2516571"/>
            <a:ext cx="18004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/>
              <a:t>corresponding entity embedding</a:t>
            </a:r>
            <a:endParaRPr lang="ko-KR" altLang="en-US" sz="15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E5CED93-5466-C894-7700-61899EF4090A}"/>
              </a:ext>
            </a:extLst>
          </p:cNvPr>
          <p:cNvCxnSpPr/>
          <p:nvPr/>
        </p:nvCxnSpPr>
        <p:spPr>
          <a:xfrm flipH="1">
            <a:off x="7478598" y="2360053"/>
            <a:ext cx="129309" cy="14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A77C383-06D9-0ABD-1EA4-D4DA6A42BB8D}"/>
              </a:ext>
            </a:extLst>
          </p:cNvPr>
          <p:cNvCxnSpPr>
            <a:cxnSpLocks/>
          </p:cNvCxnSpPr>
          <p:nvPr/>
        </p:nvCxnSpPr>
        <p:spPr>
          <a:xfrm>
            <a:off x="10332634" y="2350828"/>
            <a:ext cx="332509" cy="193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6261F86-7801-09ED-D768-40316F0ACC1C}"/>
              </a:ext>
            </a:extLst>
          </p:cNvPr>
          <p:cNvCxnSpPr>
            <a:cxnSpLocks/>
          </p:cNvCxnSpPr>
          <p:nvPr/>
        </p:nvCxnSpPr>
        <p:spPr>
          <a:xfrm>
            <a:off x="9630671" y="2350828"/>
            <a:ext cx="0" cy="193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C3E203-7071-8EBC-D44E-AFCE31E0D902}"/>
              </a:ext>
            </a:extLst>
          </p:cNvPr>
          <p:cNvSpPr txBox="1"/>
          <p:nvPr/>
        </p:nvSpPr>
        <p:spPr>
          <a:xfrm>
            <a:off x="549563" y="5559844"/>
            <a:ext cx="11092874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standard vocabulary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와 더불어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top-scoring entity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에 대한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entity aliases(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별칭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; ex: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altLang="ko-KR" dirty="0" err="1">
                <a:solidFill>
                  <a:srgbClr val="212529"/>
                </a:solidFill>
                <a:latin typeface="-apple-system"/>
              </a:rPr>
              <a:t>nintendo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company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등등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)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 를 포함한 확장된 어휘집합에서 예측을 수행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60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7205EF-8B3B-C4F3-6C77-6A23CB5AE7ED}"/>
              </a:ext>
            </a:extLst>
          </p:cNvPr>
          <p:cNvSpPr txBox="1"/>
          <p:nvPr/>
        </p:nvSpPr>
        <p:spPr>
          <a:xfrm>
            <a:off x="112304" y="131741"/>
            <a:ext cx="290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Use an external memory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B90021-F717-248A-FDD7-1E31CD061F1E}"/>
              </a:ext>
            </a:extLst>
          </p:cNvPr>
          <p:cNvSpPr txBox="1"/>
          <p:nvPr/>
        </p:nvSpPr>
        <p:spPr>
          <a:xfrm>
            <a:off x="332508" y="501073"/>
            <a:ext cx="11259128" cy="7102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KGLM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4) New entity (not in the subgraph KG)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LSTM hidden state </a:t>
            </a:r>
            <a:r>
              <a:rPr lang="ko-KR" altLang="en-US" dirty="0"/>
              <a:t>와</a:t>
            </a:r>
            <a:r>
              <a:rPr lang="en-US" altLang="ko-KR" dirty="0"/>
              <a:t> pretrained entity embeddings </a:t>
            </a:r>
            <a:r>
              <a:rPr lang="ko-KR" altLang="en-US" dirty="0"/>
              <a:t>를 활용하여 전체 </a:t>
            </a:r>
            <a:r>
              <a:rPr lang="en-US" altLang="ko-KR" dirty="0"/>
              <a:t>kg</a:t>
            </a:r>
            <a:r>
              <a:rPr lang="ko-KR" altLang="en-US" dirty="0"/>
              <a:t>에서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top-scoring entity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를 찾기</a:t>
            </a: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top-scoring entity =&gt; new entity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Next word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는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entity aliases(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별칭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; ex: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altLang="ko-KR" dirty="0" err="1">
                <a:solidFill>
                  <a:srgbClr val="212529"/>
                </a:solidFill>
                <a:latin typeface="-apple-system"/>
              </a:rPr>
              <a:t>nintendo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company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등등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)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를 포함한 확장된 어휘집합에서 예측 수행</a:t>
            </a: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5) Not an entity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그냥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simple </a:t>
            </a:r>
            <a:r>
              <a:rPr lang="en-US" altLang="ko-KR" dirty="0" err="1">
                <a:solidFill>
                  <a:srgbClr val="212529"/>
                </a:solidFill>
                <a:latin typeface="-apple-system"/>
              </a:rPr>
              <a:t>lstm</a:t>
            </a: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Next word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는 일반적인 어휘집합에서 예측 수행</a:t>
            </a: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성능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Fact</a:t>
            </a:r>
            <a:r>
              <a:rPr lang="ko-KR" altLang="en-US" dirty="0"/>
              <a:t> </a:t>
            </a:r>
            <a:r>
              <a:rPr lang="en-US" altLang="ko-KR" dirty="0"/>
              <a:t>completion</a:t>
            </a:r>
            <a:r>
              <a:rPr lang="ko-KR" altLang="en-US" dirty="0"/>
              <a:t> </a:t>
            </a:r>
            <a:r>
              <a:rPr lang="en-US" altLang="ko-KR" dirty="0"/>
              <a:t>task</a:t>
            </a:r>
            <a:r>
              <a:rPr lang="ko-KR" altLang="en-US" dirty="0"/>
              <a:t>에서 </a:t>
            </a:r>
            <a:r>
              <a:rPr lang="en-US" altLang="ko-KR" dirty="0"/>
              <a:t>GPT-2 </a:t>
            </a:r>
            <a:r>
              <a:rPr lang="ko-KR" altLang="en-US" dirty="0"/>
              <a:t>와</a:t>
            </a:r>
            <a:r>
              <a:rPr lang="en-US" altLang="ko-KR" dirty="0"/>
              <a:t> AWD-LSTM</a:t>
            </a:r>
            <a:r>
              <a:rPr lang="ko-KR" altLang="en-US" dirty="0"/>
              <a:t>보다 우수함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GPT-2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는 일반적인 토큰 예측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, KGLM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은 더 구체적인 토큰 예측 가능</a:t>
            </a: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9A84E5-D86F-9626-7331-DEB2D7A7B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605" y="1602456"/>
            <a:ext cx="6911177" cy="93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41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7205EF-8B3B-C4F3-6C77-6A23CB5AE7ED}"/>
              </a:ext>
            </a:extLst>
          </p:cNvPr>
          <p:cNvSpPr txBox="1"/>
          <p:nvPr/>
        </p:nvSpPr>
        <p:spPr>
          <a:xfrm>
            <a:off x="112304" y="131741"/>
            <a:ext cx="290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Use an external memory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B90021-F717-248A-FDD7-1E31CD061F1E}"/>
              </a:ext>
            </a:extLst>
          </p:cNvPr>
          <p:cNvSpPr txBox="1"/>
          <p:nvPr/>
        </p:nvSpPr>
        <p:spPr>
          <a:xfrm>
            <a:off x="332508" y="600363"/>
            <a:ext cx="11259128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More recent takes: Nearest Neighbor Language Models (</a:t>
            </a:r>
            <a:r>
              <a:rPr lang="en-US" altLang="ko-KR" dirty="0" err="1"/>
              <a:t>kNN</a:t>
            </a:r>
            <a:r>
              <a:rPr lang="en-US" altLang="ko-KR" dirty="0"/>
              <a:t>-LM)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KNN, </a:t>
            </a:r>
            <a:r>
              <a:rPr lang="ko-KR" altLang="en-US" dirty="0"/>
              <a:t>거리에 기반하여 유사한 </a:t>
            </a:r>
            <a:r>
              <a:rPr lang="en-US" altLang="ko-KR" dirty="0"/>
              <a:t>text sequence </a:t>
            </a:r>
            <a:r>
              <a:rPr lang="ko-KR" altLang="en-US" dirty="0"/>
              <a:t>들을 탐색 후</a:t>
            </a:r>
            <a:r>
              <a:rPr lang="en-US" altLang="ko-KR" dirty="0"/>
              <a:t>, </a:t>
            </a:r>
            <a:r>
              <a:rPr lang="ko-KR" altLang="en-US" dirty="0"/>
              <a:t>단어 예측진행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Knn</a:t>
            </a:r>
            <a:r>
              <a:rPr lang="ko-KR" altLang="en-US" dirty="0"/>
              <a:t> </a:t>
            </a:r>
            <a:r>
              <a:rPr lang="ko-KR" altLang="en-US" dirty="0" err="1"/>
              <a:t>확률값과</a:t>
            </a:r>
            <a:r>
              <a:rPr lang="ko-KR" altLang="en-US" dirty="0"/>
              <a:t> </a:t>
            </a:r>
            <a:r>
              <a:rPr lang="en-US" altLang="ko-KR" dirty="0" err="1"/>
              <a:t>lm</a:t>
            </a:r>
            <a:r>
              <a:rPr lang="en-US" altLang="ko-KR" dirty="0"/>
              <a:t> </a:t>
            </a:r>
            <a:r>
              <a:rPr lang="ko-KR" altLang="en-US" dirty="0" err="1"/>
              <a:t>확률값을</a:t>
            </a:r>
            <a:r>
              <a:rPr lang="ko-KR" altLang="en-US" dirty="0"/>
              <a:t> 결합하여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7FE6C7-F352-6469-6150-EEE3FFCD5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413" y="1590361"/>
            <a:ext cx="8339173" cy="4836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23268BC-B4FE-173E-1676-50EC28663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634" y="2822377"/>
            <a:ext cx="6208537" cy="4832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DC528D5-155E-C2CC-B8E4-3B1263979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700" y="3583987"/>
            <a:ext cx="10914743" cy="300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56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7205EF-8B3B-C4F3-6C77-6A23CB5AE7ED}"/>
              </a:ext>
            </a:extLst>
          </p:cNvPr>
          <p:cNvSpPr txBox="1"/>
          <p:nvPr/>
        </p:nvSpPr>
        <p:spPr>
          <a:xfrm>
            <a:off x="112304" y="131741"/>
            <a:ext cx="290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Modify the training data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5C038C-D013-933E-CB4B-BA91F116E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257" y="1130727"/>
            <a:ext cx="8882743" cy="495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80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7205EF-8B3B-C4F3-6C77-6A23CB5AE7ED}"/>
              </a:ext>
            </a:extLst>
          </p:cNvPr>
          <p:cNvSpPr txBox="1"/>
          <p:nvPr/>
        </p:nvSpPr>
        <p:spPr>
          <a:xfrm>
            <a:off x="112304" y="131741"/>
            <a:ext cx="290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Modify the training data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04E8E4-CDCE-8BB8-FA90-C97B833E647B}"/>
              </a:ext>
            </a:extLst>
          </p:cNvPr>
          <p:cNvSpPr txBox="1"/>
          <p:nvPr/>
        </p:nvSpPr>
        <p:spPr>
          <a:xfrm>
            <a:off x="261256" y="685577"/>
            <a:ext cx="11103429" cy="4193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Pretrained Encyclopedia: Weakly Supervised </a:t>
            </a:r>
            <a:r>
              <a:rPr lang="en-US" altLang="ko-KR" dirty="0" err="1"/>
              <a:t>KnowledgePretrained</a:t>
            </a:r>
            <a:r>
              <a:rPr lang="en-US" altLang="ko-KR" dirty="0"/>
              <a:t> Language Model (WKLM)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false knowledge </a:t>
            </a:r>
            <a:r>
              <a:rPr lang="ko-KR" altLang="en-US" dirty="0"/>
              <a:t>생성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true knowledge</a:t>
            </a:r>
            <a:r>
              <a:rPr lang="ko-KR" altLang="en-US" dirty="0"/>
              <a:t>인 기존 데이터의 일부분을 같은 </a:t>
            </a:r>
            <a:r>
              <a:rPr lang="en-US" altLang="ko-KR" dirty="0"/>
              <a:t>type</a:t>
            </a:r>
            <a:r>
              <a:rPr lang="ko-KR" altLang="en-US" dirty="0"/>
              <a:t>의 다른 </a:t>
            </a:r>
            <a:r>
              <a:rPr lang="en-US" altLang="ko-KR" dirty="0"/>
              <a:t>entity</a:t>
            </a:r>
            <a:r>
              <a:rPr lang="ko-KR" altLang="en-US" dirty="0"/>
              <a:t>로 변경해서 생성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생성된 </a:t>
            </a:r>
            <a:r>
              <a:rPr lang="en-US" altLang="ko-KR" dirty="0"/>
              <a:t>false knowledge</a:t>
            </a:r>
            <a:r>
              <a:rPr lang="ko-KR" altLang="en-US" dirty="0"/>
              <a:t> 에 대해서 </a:t>
            </a:r>
            <a:r>
              <a:rPr lang="en-US" altLang="ko-KR" dirty="0"/>
              <a:t>replace</a:t>
            </a:r>
            <a:r>
              <a:rPr lang="ko-KR" altLang="en-US" dirty="0"/>
              <a:t>가 되었는지 안되었는지 학습 </a:t>
            </a:r>
            <a:r>
              <a:rPr lang="en-US" altLang="ko-KR" dirty="0"/>
              <a:t>(</a:t>
            </a:r>
            <a:r>
              <a:rPr lang="ko-KR" altLang="en-US" dirty="0"/>
              <a:t>참인지 거짓인지 구별하게끔 학습</a:t>
            </a:r>
            <a:r>
              <a:rPr lang="en-US" altLang="ko-KR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701364-2731-E8CE-040A-5897A5156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598" y="2193197"/>
            <a:ext cx="9136744" cy="11785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4BBF48-AF25-97E4-A13B-C5E8BF0BB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943" y="4504227"/>
            <a:ext cx="8694057" cy="75024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7EE00A2-7196-0E76-9D79-9F19167D4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3744" y="6187853"/>
            <a:ext cx="3851637" cy="611145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0E7870E-402B-3B14-64FD-3A5322E8E22F}"/>
              </a:ext>
            </a:extLst>
          </p:cNvPr>
          <p:cNvCxnSpPr/>
          <p:nvPr/>
        </p:nvCxnSpPr>
        <p:spPr>
          <a:xfrm>
            <a:off x="7300686" y="5024555"/>
            <a:ext cx="0" cy="69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155FA8-4F3D-3C40-A185-F4679947D4C3}"/>
              </a:ext>
            </a:extLst>
          </p:cNvPr>
          <p:cNvSpPr txBox="1"/>
          <p:nvPr/>
        </p:nvSpPr>
        <p:spPr>
          <a:xfrm>
            <a:off x="6891184" y="5781173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context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976E440-5F08-7C23-E58D-9BB2EEEE5EA8}"/>
              </a:ext>
            </a:extLst>
          </p:cNvPr>
          <p:cNvCxnSpPr/>
          <p:nvPr/>
        </p:nvCxnSpPr>
        <p:spPr>
          <a:xfrm>
            <a:off x="5522686" y="5045512"/>
            <a:ext cx="0" cy="69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55C8220-9614-A0EB-861D-4EE24DFB5C40}"/>
              </a:ext>
            </a:extLst>
          </p:cNvPr>
          <p:cNvSpPr txBox="1"/>
          <p:nvPr/>
        </p:nvSpPr>
        <p:spPr>
          <a:xfrm>
            <a:off x="3823744" y="5781173"/>
            <a:ext cx="299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true entity mention(0 or</a:t>
            </a:r>
            <a:r>
              <a:rPr lang="ko-KR" altLang="en-US" dirty="0"/>
              <a:t>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13C23B-B80F-4898-0B40-9D3272EEAF8C}"/>
              </a:ext>
            </a:extLst>
          </p:cNvPr>
          <p:cNvSpPr txBox="1"/>
          <p:nvPr/>
        </p:nvSpPr>
        <p:spPr>
          <a:xfrm>
            <a:off x="1244598" y="4640929"/>
            <a:ext cx="2446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True/False knowledge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판별을 위한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loss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610F1F-B6B8-1599-A628-65D849CCCEE0}"/>
              </a:ext>
            </a:extLst>
          </p:cNvPr>
          <p:cNvSpPr txBox="1"/>
          <p:nvPr/>
        </p:nvSpPr>
        <p:spPr>
          <a:xfrm>
            <a:off x="2000951" y="6410493"/>
            <a:ext cx="2446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최종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loss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630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7205EF-8B3B-C4F3-6C77-6A23CB5AE7ED}"/>
              </a:ext>
            </a:extLst>
          </p:cNvPr>
          <p:cNvSpPr txBox="1"/>
          <p:nvPr/>
        </p:nvSpPr>
        <p:spPr>
          <a:xfrm>
            <a:off x="112304" y="131741"/>
            <a:ext cx="290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Modify the training data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04E8E4-CDCE-8BB8-FA90-C97B833E647B}"/>
              </a:ext>
            </a:extLst>
          </p:cNvPr>
          <p:cNvSpPr txBox="1"/>
          <p:nvPr/>
        </p:nvSpPr>
        <p:spPr>
          <a:xfrm>
            <a:off x="275771" y="570884"/>
            <a:ext cx="11103429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Pretrained Encyclopedia: Weakly Supervised </a:t>
            </a:r>
            <a:r>
              <a:rPr lang="en-US" altLang="ko-KR" dirty="0" err="1"/>
              <a:t>KnowledgePretrained</a:t>
            </a:r>
            <a:r>
              <a:rPr lang="en-US" altLang="ko-KR" dirty="0"/>
              <a:t> Language Model (WKLM)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각 엔티티 타입이랑 같은 타입의 엔티티를 검색하고 랜덤으로 교체해서 손상된 </a:t>
            </a:r>
            <a:r>
              <a:rPr lang="en-US" altLang="ko-KR" dirty="0"/>
              <a:t>data </a:t>
            </a:r>
            <a:r>
              <a:rPr lang="ko-KR" altLang="en-US" dirty="0"/>
              <a:t>생성  </a:t>
            </a:r>
            <a:r>
              <a:rPr lang="en-US" altLang="ko-KR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B2B803-92D6-7DCA-9BF3-1BDE45D4D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0" y="1656819"/>
            <a:ext cx="9702800" cy="506944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9731BE8-68BE-5572-89F1-31C084F60244}"/>
              </a:ext>
            </a:extLst>
          </p:cNvPr>
          <p:cNvSpPr/>
          <p:nvPr/>
        </p:nvSpPr>
        <p:spPr>
          <a:xfrm>
            <a:off x="5827485" y="3426342"/>
            <a:ext cx="5531262" cy="17100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84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7205EF-8B3B-C4F3-6C77-6A23CB5AE7ED}"/>
              </a:ext>
            </a:extLst>
          </p:cNvPr>
          <p:cNvSpPr txBox="1"/>
          <p:nvPr/>
        </p:nvSpPr>
        <p:spPr>
          <a:xfrm>
            <a:off x="112304" y="131741"/>
            <a:ext cx="430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What does a language model know? 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50724-397D-3894-EC53-DFB11F6B2C81}"/>
              </a:ext>
            </a:extLst>
          </p:cNvPr>
          <p:cNvSpPr txBox="1"/>
          <p:nvPr/>
        </p:nvSpPr>
        <p:spPr>
          <a:xfrm>
            <a:off x="223140" y="501073"/>
            <a:ext cx="11460859" cy="6300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EX) Bert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large</a:t>
            </a:r>
            <a:r>
              <a:rPr lang="ko-KR" altLang="en-US" sz="1600" b="1" dirty="0"/>
              <a:t>에서 상식 테스트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• iPod Touch is produced by </a:t>
            </a:r>
            <a:r>
              <a:rPr lang="en-US" altLang="ko-KR" sz="1600" u="sng" dirty="0"/>
              <a:t>Apple</a:t>
            </a:r>
            <a:r>
              <a:rPr lang="en-US" altLang="ko-KR" sz="1600" dirty="0"/>
              <a:t> . (o)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• London Jazz Festival is located in </a:t>
            </a:r>
            <a:r>
              <a:rPr lang="en-US" altLang="ko-KR" sz="1600" u="sng" dirty="0"/>
              <a:t>London</a:t>
            </a:r>
            <a:r>
              <a:rPr lang="en-US" altLang="ko-KR" sz="1600" dirty="0"/>
              <a:t> . (o)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• Dani Alves plays with </a:t>
            </a:r>
            <a:r>
              <a:rPr lang="en-US" altLang="ko-KR" sz="1600" u="sng" dirty="0"/>
              <a:t>Santos</a:t>
            </a:r>
            <a:r>
              <a:rPr lang="en-US" altLang="ko-KR" sz="1600" dirty="0"/>
              <a:t> . (x) =&gt; Dani Alves</a:t>
            </a:r>
            <a:r>
              <a:rPr lang="ko-KR" altLang="en-US" sz="1600" dirty="0"/>
              <a:t>는 바르셀로나에서 뛰었음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• Carl III used to communicate in </a:t>
            </a:r>
            <a:r>
              <a:rPr lang="en-US" altLang="ko-KR" sz="1600" u="sng" dirty="0"/>
              <a:t>German</a:t>
            </a:r>
            <a:r>
              <a:rPr lang="en-US" altLang="ko-KR" sz="1600" dirty="0"/>
              <a:t> . (x) =&gt; ‘Carl’ </a:t>
            </a:r>
            <a:r>
              <a:rPr lang="ko-KR" altLang="en-US" sz="1600" dirty="0"/>
              <a:t>은 주로 </a:t>
            </a:r>
            <a:r>
              <a:rPr lang="ko-KR" altLang="en-US" sz="1600" dirty="0" err="1"/>
              <a:t>스위스어에서</a:t>
            </a:r>
            <a:r>
              <a:rPr lang="ko-KR" altLang="en-US" sz="1600" dirty="0"/>
              <a:t> 쓰이는 단어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• Ravens can </a:t>
            </a:r>
            <a:r>
              <a:rPr lang="en-US" altLang="ko-KR" sz="1600" u="sng" dirty="0"/>
              <a:t>fly </a:t>
            </a:r>
            <a:r>
              <a:rPr lang="en-US" altLang="ko-KR" sz="1600" dirty="0"/>
              <a:t>. (o)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600" b="1" dirty="0"/>
              <a:t>언어모델은 그럴싸한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합리적인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 단어를 예측하지만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사실이 아닌 단어들을 예측할 수 있음</a:t>
            </a:r>
            <a:r>
              <a:rPr lang="en-US" altLang="ko-KR" sz="1500" b="1" dirty="0"/>
              <a:t>.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15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Language model</a:t>
            </a:r>
            <a:r>
              <a:rPr lang="ko-KR" altLang="en-US" sz="1600" b="1" dirty="0"/>
              <a:t>의 문제점</a:t>
            </a:r>
            <a:endParaRPr lang="en-US" altLang="ko-KR" sz="1600" b="1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/>
              <a:t>Unseen fact:</a:t>
            </a:r>
            <a:r>
              <a:rPr lang="ko-KR" altLang="en-US" sz="1600" dirty="0"/>
              <a:t> 학습된 데이터셋 내에서만 문제 해결이 가능 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-&gt; unseen fact(</a:t>
            </a:r>
            <a:r>
              <a:rPr lang="ko-KR" altLang="en-US" sz="1600" dirty="0"/>
              <a:t>데이터셋 미포함</a:t>
            </a:r>
            <a:r>
              <a:rPr lang="en-US" altLang="ko-KR" sz="1600" dirty="0"/>
              <a:t>)</a:t>
            </a:r>
            <a:r>
              <a:rPr lang="ko-KR" altLang="en-US" sz="1600" dirty="0"/>
              <a:t>에 대해서는 사실을 예측하기 힘듦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arenR" startAt="2"/>
            </a:pPr>
            <a:r>
              <a:rPr lang="en-US" altLang="ko-KR" sz="1600" dirty="0"/>
              <a:t>Rare fact: </a:t>
            </a:r>
            <a:r>
              <a:rPr lang="ko-KR" altLang="en-US" sz="1600" dirty="0"/>
              <a:t>사실을 학습하여도 특정 사실에 대한 데이터셋이 많지 않아 충분한 학습이 어려움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arenR" startAt="2"/>
            </a:pPr>
            <a:r>
              <a:rPr lang="en-US" altLang="ko-KR" sz="1600" dirty="0"/>
              <a:t>Model</a:t>
            </a:r>
            <a:r>
              <a:rPr lang="ko-KR" altLang="en-US" sz="1600" dirty="0"/>
              <a:t> </a:t>
            </a:r>
            <a:r>
              <a:rPr lang="en-US" altLang="ko-KR" sz="1600" dirty="0"/>
              <a:t>sensitivity: Model</a:t>
            </a:r>
            <a:r>
              <a:rPr lang="ko-KR" altLang="en-US" sz="1600" dirty="0"/>
              <a:t> </a:t>
            </a:r>
            <a:r>
              <a:rPr lang="en-US" altLang="ko-KR" sz="1600" dirty="0"/>
              <a:t>sensitivity </a:t>
            </a:r>
            <a:r>
              <a:rPr lang="ko-KR" altLang="en-US" sz="1600" dirty="0"/>
              <a:t>가 높으면 같은 의미의 </a:t>
            </a:r>
            <a:r>
              <a:rPr lang="ko-KR" altLang="en-US" sz="1600" dirty="0" err="1"/>
              <a:t>문장이어도</a:t>
            </a:r>
            <a:r>
              <a:rPr lang="ko-KR" altLang="en-US" sz="1600" dirty="0"/>
              <a:t> 다르게 받아들임</a:t>
            </a:r>
            <a:br>
              <a:rPr lang="en-US" altLang="ko-KR" sz="1600" dirty="0"/>
            </a:br>
            <a:r>
              <a:rPr lang="en-US" altLang="ko-KR" sz="1600" dirty="0"/>
              <a:t>“x was made in y” </a:t>
            </a:r>
            <a:r>
              <a:rPr lang="ko-KR" altLang="en-US" sz="1600" dirty="0"/>
              <a:t>와 </a:t>
            </a:r>
            <a:r>
              <a:rPr lang="en-US" altLang="ko-KR" sz="1600" dirty="0"/>
              <a:t>“x was created in y” </a:t>
            </a:r>
            <a:r>
              <a:rPr lang="ko-KR" altLang="en-US" sz="1600" dirty="0"/>
              <a:t>는 의미상 같은 문장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arenR" startAt="2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600" b="1" dirty="0">
                <a:solidFill>
                  <a:srgbClr val="FF0000"/>
                </a:solidFill>
              </a:rPr>
              <a:t>따라서 언어모델은 학습한 지식을 온전히 기억할 수도 없고</a:t>
            </a:r>
            <a:r>
              <a:rPr lang="en-US" altLang="ko-KR" sz="1600" b="1" dirty="0">
                <a:solidFill>
                  <a:srgbClr val="FF0000"/>
                </a:solidFill>
              </a:rPr>
              <a:t>, external knowledge </a:t>
            </a:r>
            <a:r>
              <a:rPr lang="ko-KR" altLang="en-US" sz="1600" b="1" dirty="0">
                <a:solidFill>
                  <a:srgbClr val="FF0000"/>
                </a:solidFill>
              </a:rPr>
              <a:t>가 있어야 더 정확한 사실을 예측할 수 있다</a:t>
            </a:r>
            <a:r>
              <a:rPr lang="en-US" altLang="ko-KR" sz="1600" b="1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60901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7205EF-8B3B-C4F3-6C77-6A23CB5AE7ED}"/>
              </a:ext>
            </a:extLst>
          </p:cNvPr>
          <p:cNvSpPr txBox="1"/>
          <p:nvPr/>
        </p:nvSpPr>
        <p:spPr>
          <a:xfrm>
            <a:off x="112304" y="131741"/>
            <a:ext cx="290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Modify the training data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04E8E4-CDCE-8BB8-FA90-C97B833E647B}"/>
              </a:ext>
            </a:extLst>
          </p:cNvPr>
          <p:cNvSpPr txBox="1"/>
          <p:nvPr/>
        </p:nvSpPr>
        <p:spPr>
          <a:xfrm>
            <a:off x="275771" y="570884"/>
            <a:ext cx="11103429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ERNIE1: Enhanced Representation through Knowledge Integration(</a:t>
            </a:r>
            <a:r>
              <a:rPr lang="ko-KR" altLang="en-US" dirty="0" err="1"/>
              <a:t>바이두</a:t>
            </a:r>
            <a:r>
              <a:rPr lang="en-US" altLang="ko-KR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별도의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Entity Embedding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사용하지 않고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masking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기법을 통해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knowledge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정보 주입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일련된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같은 구문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마스킹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진행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 JK Rowling)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6AE0DD-897F-51F0-159D-DA0F97943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1" y="1977809"/>
            <a:ext cx="8418285" cy="474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56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7205EF-8B3B-C4F3-6C77-6A23CB5AE7ED}"/>
              </a:ext>
            </a:extLst>
          </p:cNvPr>
          <p:cNvSpPr txBox="1"/>
          <p:nvPr/>
        </p:nvSpPr>
        <p:spPr>
          <a:xfrm>
            <a:off x="112304" y="131741"/>
            <a:ext cx="342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Evaluating knowledge in LMs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04E8E4-CDCE-8BB8-FA90-C97B833E647B}"/>
              </a:ext>
            </a:extLst>
          </p:cNvPr>
          <p:cNvSpPr txBox="1"/>
          <p:nvPr/>
        </p:nvSpPr>
        <p:spPr>
          <a:xfrm>
            <a:off x="246742" y="501073"/>
            <a:ext cx="11103429" cy="585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LAMA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기성 </a:t>
            </a:r>
            <a:r>
              <a:rPr lang="en-US" altLang="ko-KR" dirty="0"/>
              <a:t>LM</a:t>
            </a:r>
            <a:r>
              <a:rPr lang="ko-KR" altLang="en-US" dirty="0"/>
              <a:t>이 얼마나 </a:t>
            </a:r>
            <a:r>
              <a:rPr lang="en-US" altLang="ko-KR" dirty="0"/>
              <a:t>relational knowledge</a:t>
            </a:r>
            <a:r>
              <a:rPr lang="ko-KR" altLang="en-US" dirty="0"/>
              <a:t>를 반영하고 있는지 확인하는 </a:t>
            </a:r>
            <a:r>
              <a:rPr lang="en-US" altLang="ko-KR" dirty="0"/>
              <a:t>downstream task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KG triples</a:t>
            </a:r>
            <a:r>
              <a:rPr lang="ko-KR" altLang="en-US" dirty="0"/>
              <a:t>와 </a:t>
            </a:r>
            <a:r>
              <a:rPr lang="en-US" altLang="ko-KR" dirty="0"/>
              <a:t>question-answer pair</a:t>
            </a:r>
            <a:r>
              <a:rPr lang="ko-KR" altLang="en-US" dirty="0"/>
              <a:t>에서 </a:t>
            </a:r>
            <a:r>
              <a:rPr lang="en-US" altLang="ko-KR" dirty="0"/>
              <a:t>cloze statements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relation extraction (RE) </a:t>
            </a:r>
            <a:r>
              <a:rPr lang="ko-KR" altLang="en-US" dirty="0"/>
              <a:t>과 </a:t>
            </a:r>
            <a:r>
              <a:rPr lang="en-US" altLang="ko-KR" dirty="0"/>
              <a:t>question answering systems </a:t>
            </a:r>
            <a:r>
              <a:rPr lang="ko-KR" altLang="en-US" dirty="0"/>
              <a:t>태스크로 모델이 가진 지식 평가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한계점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/>
              <a:t>사전학습된</a:t>
            </a:r>
            <a:r>
              <a:rPr lang="ko-KR" altLang="en-US" dirty="0"/>
              <a:t> 데이터에 따라 모델이 가진 지식이 상이할 수 있음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모델이 </a:t>
            </a:r>
            <a:r>
              <a:rPr lang="en-US" altLang="ko-KR" dirty="0"/>
              <a:t>lama</a:t>
            </a:r>
            <a:r>
              <a:rPr lang="ko-KR" altLang="en-US" dirty="0"/>
              <a:t>에서 성능이 높을수록 왜 성능이 더 </a:t>
            </a:r>
            <a:r>
              <a:rPr lang="ko-KR" altLang="en-US" dirty="0" err="1"/>
              <a:t>높은지</a:t>
            </a:r>
            <a:r>
              <a:rPr lang="ko-KR" altLang="en-US" dirty="0"/>
              <a:t> 이유가 확실치 않음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/>
              <a:t>Lm</a:t>
            </a:r>
            <a:r>
              <a:rPr lang="ko-KR" altLang="en-US" dirty="0"/>
              <a:t>은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phrasing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에 민감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(lama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에서는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relation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으로 정의된 템플릿이 하나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-&gt;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어떤 모델은 잘 이해하지 못할 수 있음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+mj-lt"/>
              </a:rPr>
              <a:t>2.  </a:t>
            </a:r>
            <a:r>
              <a:rPr lang="en-US" altLang="ko-KR" dirty="0"/>
              <a:t>A More Challenging Probe: LAMA-</a:t>
            </a:r>
            <a:r>
              <a:rPr lang="en-US" altLang="ko-KR" dirty="0" err="1"/>
              <a:t>UnHelpful</a:t>
            </a:r>
            <a:r>
              <a:rPr lang="en-US" altLang="ko-KR" dirty="0"/>
              <a:t> Names (LAMA-UHN)</a:t>
            </a:r>
            <a:endParaRPr lang="en-US" altLang="ko-KR" dirty="0"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+mj-lt"/>
              </a:rPr>
              <a:t>relational knowledge(entity)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j-lt"/>
              </a:rPr>
              <a:t>가 있어야 답변 가능한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j-lt"/>
              </a:rPr>
              <a:t>data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j-lt"/>
              </a:rPr>
              <a:t>만 남김</a:t>
            </a:r>
            <a:endParaRPr lang="en-US" altLang="ko-KR" b="0" i="0" dirty="0">
              <a:solidFill>
                <a:srgbClr val="212529"/>
              </a:solidFill>
              <a:effectLst/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+mj-lt"/>
              </a:rPr>
              <a:t>BERT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j-lt"/>
              </a:rPr>
              <a:t>는 겉보기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j-lt"/>
              </a:rPr>
              <a:t>(sequence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j-lt"/>
              </a:rPr>
              <a:t>의 표면적 형태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j-lt"/>
              </a:rPr>
              <a:t>;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j-lt"/>
              </a:rPr>
              <a:t>예시에서는 이름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j-lt"/>
              </a:rPr>
              <a:t>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j-lt"/>
              </a:rPr>
              <a:t>에 의존하는 경향 발견</a:t>
            </a:r>
            <a:endParaRPr lang="en-US" altLang="ko-KR" dirty="0">
              <a:solidFill>
                <a:srgbClr val="212529"/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12529"/>
                </a:solidFill>
                <a:latin typeface="+mj-lt"/>
              </a:rPr>
              <a:t>Lama</a:t>
            </a:r>
            <a:r>
              <a:rPr lang="ko-KR" altLang="en-US" dirty="0">
                <a:solidFill>
                  <a:srgbClr val="212529"/>
                </a:solidFill>
                <a:latin typeface="+mj-lt"/>
              </a:rPr>
              <a:t>와 </a:t>
            </a:r>
            <a:r>
              <a:rPr lang="ko-KR" altLang="en-US" dirty="0" err="1">
                <a:solidFill>
                  <a:srgbClr val="212529"/>
                </a:solidFill>
                <a:latin typeface="+mj-lt"/>
              </a:rPr>
              <a:t>비교시</a:t>
            </a:r>
            <a:r>
              <a:rPr lang="ko-KR" altLang="en-US" dirty="0">
                <a:solidFill>
                  <a:srgbClr val="212529"/>
                </a:solidFill>
                <a:latin typeface="+mj-lt"/>
              </a:rPr>
              <a:t> </a:t>
            </a:r>
            <a:r>
              <a:rPr lang="en-US" altLang="ko-KR" dirty="0">
                <a:solidFill>
                  <a:srgbClr val="212529"/>
                </a:solidFill>
                <a:latin typeface="+mj-lt"/>
              </a:rPr>
              <a:t>lama-</a:t>
            </a:r>
            <a:r>
              <a:rPr lang="en-US" altLang="ko-KR" dirty="0" err="1">
                <a:solidFill>
                  <a:srgbClr val="212529"/>
                </a:solidFill>
                <a:latin typeface="+mj-lt"/>
              </a:rPr>
              <a:t>uhn</a:t>
            </a:r>
            <a:r>
              <a:rPr lang="ko-KR" altLang="en-US" dirty="0">
                <a:solidFill>
                  <a:srgbClr val="212529"/>
                </a:solidFill>
                <a:latin typeface="+mj-lt"/>
              </a:rPr>
              <a:t>은 </a:t>
            </a:r>
            <a:r>
              <a:rPr lang="en-US" altLang="ko-KR" dirty="0">
                <a:solidFill>
                  <a:srgbClr val="212529"/>
                </a:solidFill>
                <a:latin typeface="+mj-lt"/>
              </a:rPr>
              <a:t>8% </a:t>
            </a:r>
            <a:r>
              <a:rPr lang="ko-KR" altLang="en-US" dirty="0">
                <a:solidFill>
                  <a:srgbClr val="212529"/>
                </a:solidFill>
                <a:latin typeface="+mj-lt"/>
              </a:rPr>
              <a:t>성능 저하됨을 알 수 있음</a:t>
            </a:r>
            <a:endParaRPr lang="en-US" altLang="ko-KR" b="0" i="0" dirty="0">
              <a:solidFill>
                <a:srgbClr val="212529"/>
              </a:solidFill>
              <a:effectLst/>
              <a:latin typeface="+mj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00CCC7-3D1C-1F29-4072-44ACEE4F6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029" y="4194236"/>
            <a:ext cx="2074229" cy="230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01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7205EF-8B3B-C4F3-6C77-6A23CB5AE7ED}"/>
              </a:ext>
            </a:extLst>
          </p:cNvPr>
          <p:cNvSpPr txBox="1"/>
          <p:nvPr/>
        </p:nvSpPr>
        <p:spPr>
          <a:xfrm>
            <a:off x="112304" y="131741"/>
            <a:ext cx="342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Evaluating knowledge in LMs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04E8E4-CDCE-8BB8-FA90-C97B833E647B}"/>
              </a:ext>
            </a:extLst>
          </p:cNvPr>
          <p:cNvSpPr txBox="1"/>
          <p:nvPr/>
        </p:nvSpPr>
        <p:spPr>
          <a:xfrm>
            <a:off x="246741" y="765657"/>
            <a:ext cx="11480801" cy="4193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3.  Developing better prompts to query knowledge in LMs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12529"/>
                </a:solidFill>
                <a:latin typeface="+mj-lt"/>
              </a:rPr>
              <a:t>LM </a:t>
            </a:r>
            <a:r>
              <a:rPr lang="ko-KR" altLang="en-US" dirty="0">
                <a:solidFill>
                  <a:srgbClr val="212529"/>
                </a:solidFill>
                <a:latin typeface="+mj-lt"/>
              </a:rPr>
              <a:t>은 </a:t>
            </a:r>
            <a:r>
              <a:rPr lang="en-US" altLang="ko-KR" dirty="0">
                <a:solidFill>
                  <a:srgbClr val="212529"/>
                </a:solidFill>
                <a:latin typeface="+mj-lt"/>
              </a:rPr>
              <a:t>Query(prompts)</a:t>
            </a:r>
            <a:r>
              <a:rPr lang="ko-KR" altLang="en-US" dirty="0">
                <a:solidFill>
                  <a:srgbClr val="212529"/>
                </a:solidFill>
                <a:latin typeface="+mj-lt"/>
              </a:rPr>
              <a:t>에 매우 민감함</a:t>
            </a:r>
            <a:endParaRPr lang="en-US" altLang="ko-KR" dirty="0">
              <a:solidFill>
                <a:srgbClr val="212529"/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+mj-lt"/>
              </a:rPr>
              <a:t>LM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j-lt"/>
              </a:rPr>
              <a:t>이 사실을 알 수 있지만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j-lt"/>
              </a:rPr>
              <a:t>, prompts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j-lt"/>
              </a:rPr>
              <a:t>로 인해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j-lt"/>
              </a:rPr>
              <a:t>lama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j-lt"/>
              </a:rPr>
              <a:t>와 같은 태스크에서 좋은 성능을 내지 못할 수 있음</a:t>
            </a:r>
            <a:endParaRPr lang="en-US" altLang="ko-KR" b="0" i="0" dirty="0">
              <a:solidFill>
                <a:srgbClr val="212529"/>
              </a:solidFill>
              <a:effectLst/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12529"/>
                </a:solidFill>
                <a:latin typeface="+mj-lt"/>
              </a:rPr>
              <a:t>예시</a:t>
            </a:r>
            <a:r>
              <a:rPr lang="en-US" altLang="ko-KR" dirty="0">
                <a:solidFill>
                  <a:srgbClr val="212529"/>
                </a:solidFill>
                <a:latin typeface="+mj-lt"/>
              </a:rPr>
              <a:t>) </a:t>
            </a:r>
            <a:r>
              <a:rPr lang="ko-KR" altLang="en-US" dirty="0">
                <a:solidFill>
                  <a:srgbClr val="212529"/>
                </a:solidFill>
                <a:latin typeface="+mj-lt"/>
              </a:rPr>
              <a:t>사전학습에서 학습을 한 </a:t>
            </a:r>
            <a:r>
              <a:rPr lang="en-US" altLang="ko-KR" dirty="0">
                <a:solidFill>
                  <a:srgbClr val="212529"/>
                </a:solidFill>
                <a:latin typeface="+mj-lt"/>
              </a:rPr>
              <a:t>corpus</a:t>
            </a:r>
            <a:r>
              <a:rPr lang="ko-KR" altLang="en-US" dirty="0">
                <a:solidFill>
                  <a:srgbClr val="212529"/>
                </a:solidFill>
                <a:latin typeface="+mj-lt"/>
              </a:rPr>
              <a:t>여도 </a:t>
            </a:r>
            <a:r>
              <a:rPr lang="en-US" altLang="ko-KR" dirty="0">
                <a:solidFill>
                  <a:srgbClr val="212529"/>
                </a:solidFill>
                <a:latin typeface="+mj-lt"/>
              </a:rPr>
              <a:t>query</a:t>
            </a:r>
            <a:r>
              <a:rPr lang="ko-KR" altLang="en-US" dirty="0">
                <a:solidFill>
                  <a:srgbClr val="212529"/>
                </a:solidFill>
                <a:latin typeface="+mj-lt"/>
              </a:rPr>
              <a:t>가 </a:t>
            </a:r>
            <a:r>
              <a:rPr lang="en-US" altLang="ko-KR" dirty="0">
                <a:solidFill>
                  <a:srgbClr val="212529"/>
                </a:solidFill>
                <a:latin typeface="+mj-lt"/>
              </a:rPr>
              <a:t>corpus</a:t>
            </a:r>
            <a:r>
              <a:rPr lang="ko-KR" altLang="en-US" dirty="0">
                <a:solidFill>
                  <a:srgbClr val="212529"/>
                </a:solidFill>
                <a:latin typeface="+mj-lt"/>
              </a:rPr>
              <a:t>와 매우 다르기때문에</a:t>
            </a:r>
            <a:r>
              <a:rPr lang="en-US" altLang="ko-KR" dirty="0">
                <a:solidFill>
                  <a:srgbClr val="212529"/>
                </a:solidFill>
                <a:latin typeface="+mj-lt"/>
              </a:rPr>
              <a:t>, </a:t>
            </a:r>
            <a:r>
              <a:rPr lang="ko-KR" altLang="en-US" dirty="0">
                <a:solidFill>
                  <a:srgbClr val="212529"/>
                </a:solidFill>
                <a:latin typeface="+mj-lt"/>
              </a:rPr>
              <a:t>모델은 답하기 힘듦</a:t>
            </a:r>
            <a:endParaRPr lang="en-US" altLang="ko-KR" dirty="0">
              <a:solidFill>
                <a:srgbClr val="212529"/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12529"/>
              </a:solidFill>
              <a:effectLst/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12529"/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12529"/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12529"/>
                </a:solidFill>
                <a:latin typeface="+mj-lt"/>
              </a:rPr>
              <a:t>종속성 구문분석과</a:t>
            </a:r>
            <a:r>
              <a:rPr lang="en-US" altLang="ko-KR" dirty="0">
                <a:solidFill>
                  <a:srgbClr val="212529"/>
                </a:solidFill>
                <a:latin typeface="+mj-lt"/>
              </a:rPr>
              <a:t> </a:t>
            </a:r>
            <a:r>
              <a:rPr lang="ko-KR" altLang="en-US" dirty="0">
                <a:solidFill>
                  <a:srgbClr val="212529"/>
                </a:solidFill>
                <a:latin typeface="+mj-lt"/>
              </a:rPr>
              <a:t>의역</a:t>
            </a:r>
            <a:r>
              <a:rPr lang="ko-KR" altLang="en-US" dirty="0"/>
              <a:t>을 활용해 다양한 </a:t>
            </a:r>
            <a:r>
              <a:rPr lang="en-US" altLang="ko-KR" dirty="0"/>
              <a:t>prompts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12529"/>
                </a:solidFill>
                <a:latin typeface="+mj-lt"/>
              </a:rPr>
              <a:t>앙상블을 통해 </a:t>
            </a:r>
            <a:r>
              <a:rPr lang="en-US" altLang="ko-KR" dirty="0">
                <a:solidFill>
                  <a:srgbClr val="212529"/>
                </a:solidFill>
                <a:latin typeface="+mj-lt"/>
              </a:rPr>
              <a:t>prompts</a:t>
            </a:r>
            <a:r>
              <a:rPr lang="ko-KR" altLang="en-US" dirty="0">
                <a:solidFill>
                  <a:srgbClr val="212529"/>
                </a:solidFill>
                <a:latin typeface="+mj-lt"/>
              </a:rPr>
              <a:t>의 다양성을 높임</a:t>
            </a:r>
            <a:r>
              <a:rPr lang="en-US" altLang="ko-KR" dirty="0">
                <a:solidFill>
                  <a:srgbClr val="212529"/>
                </a:solidFill>
                <a:latin typeface="+mj-lt"/>
              </a:rPr>
              <a:t> =&gt; </a:t>
            </a:r>
            <a:r>
              <a:rPr lang="ko-KR" altLang="en-US" dirty="0">
                <a:solidFill>
                  <a:srgbClr val="212529"/>
                </a:solidFill>
                <a:latin typeface="+mj-lt"/>
              </a:rPr>
              <a:t>언어모델은 사전학습시 봤던 </a:t>
            </a:r>
            <a:r>
              <a:rPr lang="en-US" altLang="ko-KR" dirty="0">
                <a:solidFill>
                  <a:srgbClr val="212529"/>
                </a:solidFill>
                <a:latin typeface="+mj-lt"/>
              </a:rPr>
              <a:t>context </a:t>
            </a:r>
            <a:r>
              <a:rPr lang="ko-KR" altLang="en-US" dirty="0">
                <a:solidFill>
                  <a:srgbClr val="212529"/>
                </a:solidFill>
                <a:latin typeface="+mj-lt"/>
              </a:rPr>
              <a:t>를 볼 확률이 높아짐</a:t>
            </a:r>
            <a:endParaRPr lang="en-US" altLang="ko-KR" dirty="0">
              <a:solidFill>
                <a:srgbClr val="212529"/>
              </a:solidFill>
              <a:latin typeface="+mj-lt"/>
            </a:endParaRPr>
          </a:p>
          <a:p>
            <a:pPr lvl="2">
              <a:lnSpc>
                <a:spcPct val="150000"/>
              </a:lnSpc>
            </a:pPr>
            <a:r>
              <a:rPr lang="en-US" altLang="ko-KR" dirty="0">
                <a:solidFill>
                  <a:srgbClr val="212529"/>
                </a:solidFill>
                <a:latin typeface="+mj-lt"/>
              </a:rPr>
              <a:t>=&gt; </a:t>
            </a:r>
            <a:r>
              <a:rPr lang="ko-KR" altLang="en-US" dirty="0">
                <a:solidFill>
                  <a:srgbClr val="212529"/>
                </a:solidFill>
                <a:latin typeface="+mj-lt"/>
              </a:rPr>
              <a:t>언어모델이 가진 지식을</a:t>
            </a:r>
            <a:r>
              <a:rPr lang="en-US" altLang="ko-KR" dirty="0">
                <a:solidFill>
                  <a:srgbClr val="212529"/>
                </a:solidFill>
                <a:latin typeface="+mj-lt"/>
              </a:rPr>
              <a:t> </a:t>
            </a:r>
            <a:r>
              <a:rPr lang="ko-KR" altLang="en-US" dirty="0">
                <a:solidFill>
                  <a:srgbClr val="212529"/>
                </a:solidFill>
                <a:latin typeface="+mj-lt"/>
              </a:rPr>
              <a:t>더 잘 추출할 수 있음</a:t>
            </a:r>
            <a:endParaRPr lang="en-US" altLang="ko-KR" dirty="0">
              <a:solidFill>
                <a:srgbClr val="212529"/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CA1CE8-7F7D-482B-4E59-850F14703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672118"/>
            <a:ext cx="9042400" cy="75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11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7205EF-8B3B-C4F3-6C77-6A23CB5AE7ED}"/>
              </a:ext>
            </a:extLst>
          </p:cNvPr>
          <p:cNvSpPr txBox="1"/>
          <p:nvPr/>
        </p:nvSpPr>
        <p:spPr>
          <a:xfrm>
            <a:off x="112304" y="131741"/>
            <a:ext cx="430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What does a language model know? 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50724-397D-3894-EC53-DFB11F6B2C81}"/>
              </a:ext>
            </a:extLst>
          </p:cNvPr>
          <p:cNvSpPr txBox="1"/>
          <p:nvPr/>
        </p:nvSpPr>
        <p:spPr>
          <a:xfrm>
            <a:off x="345738" y="1028845"/>
            <a:ext cx="4909754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전통적인 </a:t>
            </a:r>
            <a:r>
              <a:rPr lang="en-US" altLang="ko-KR" sz="1600" b="1" dirty="0"/>
              <a:t>kg base</a:t>
            </a:r>
            <a:r>
              <a:rPr lang="ko-KR" altLang="en-US" sz="1600" b="1" dirty="0"/>
              <a:t> 방법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Kg</a:t>
            </a:r>
            <a:r>
              <a:rPr lang="ko-KR" altLang="en-US" sz="1600" dirty="0"/>
              <a:t>를 </a:t>
            </a:r>
            <a:r>
              <a:rPr lang="en-US" altLang="ko-KR" sz="1600" dirty="0"/>
              <a:t>external knowledge</a:t>
            </a:r>
            <a:r>
              <a:rPr lang="ko-KR" altLang="en-US" sz="1600" dirty="0"/>
              <a:t>로 활용하여 </a:t>
            </a:r>
            <a:r>
              <a:rPr lang="en-US" altLang="ko-KR" sz="1600" dirty="0" err="1"/>
              <a:t>nlp</a:t>
            </a:r>
            <a:r>
              <a:rPr lang="en-US" altLang="ko-KR" sz="1600" dirty="0"/>
              <a:t> </a:t>
            </a:r>
            <a:r>
              <a:rPr lang="ko-KR" altLang="en-US" sz="1600" dirty="0"/>
              <a:t>태스크 해결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D454E3-A5EB-36DC-0AFD-B876401CB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35" y="2349209"/>
            <a:ext cx="5736430" cy="27585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CDB071-3769-A04F-5B33-D6946BE28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055" y="2540896"/>
            <a:ext cx="5792827" cy="23751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4B1AF6-E1EA-2754-0DC5-6E05CAA8F1B6}"/>
              </a:ext>
            </a:extLst>
          </p:cNvPr>
          <p:cNvSpPr txBox="1"/>
          <p:nvPr/>
        </p:nvSpPr>
        <p:spPr>
          <a:xfrm>
            <a:off x="6187738" y="1028845"/>
            <a:ext cx="4909754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언어모델 그 자체를 </a:t>
            </a:r>
            <a:r>
              <a:rPr lang="en-US" altLang="ko-KR" sz="1600" b="1" dirty="0"/>
              <a:t>knowledge base</a:t>
            </a:r>
            <a:r>
              <a:rPr lang="ko-KR" altLang="en-US" sz="1600" b="1" dirty="0"/>
              <a:t>로 활용</a:t>
            </a:r>
            <a:r>
              <a:rPr lang="en-US" altLang="ko-KR" sz="1600" b="1" dirty="0"/>
              <a:t>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많은 </a:t>
            </a:r>
            <a:r>
              <a:rPr lang="en-US" altLang="ko-KR" sz="1600" dirty="0"/>
              <a:t>data</a:t>
            </a:r>
            <a:r>
              <a:rPr lang="ko-KR" altLang="en-US" sz="1600" dirty="0"/>
              <a:t>를 학습한 대형 언어모델 그 자체에서 </a:t>
            </a:r>
            <a:r>
              <a:rPr lang="en-US" altLang="ko-KR" sz="1600" dirty="0"/>
              <a:t>knowledge </a:t>
            </a:r>
            <a:r>
              <a:rPr lang="ko-KR" altLang="en-US" sz="1600" dirty="0"/>
              <a:t>추출 및 활용</a:t>
            </a:r>
            <a:endParaRPr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39FE1-2732-1277-6EC0-1845B91F5ADD}"/>
              </a:ext>
            </a:extLst>
          </p:cNvPr>
          <p:cNvSpPr txBox="1"/>
          <p:nvPr/>
        </p:nvSpPr>
        <p:spPr>
          <a:xfrm>
            <a:off x="345738" y="5275387"/>
            <a:ext cx="490975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Sql</a:t>
            </a:r>
            <a:r>
              <a:rPr lang="en-US" altLang="ko-KR" sz="1600" dirty="0"/>
              <a:t> </a:t>
            </a:r>
            <a:r>
              <a:rPr lang="ko-KR" altLang="en-US" sz="1600" dirty="0"/>
              <a:t>을 통해 데이터를 추출하거나 복잡한 </a:t>
            </a:r>
            <a:r>
              <a:rPr lang="en-US" altLang="ko-KR" sz="1600" dirty="0" err="1"/>
              <a:t>nlp</a:t>
            </a:r>
            <a:r>
              <a:rPr lang="en-US" altLang="ko-KR" sz="1600" dirty="0"/>
              <a:t> </a:t>
            </a:r>
            <a:r>
              <a:rPr lang="ko-KR" altLang="en-US" sz="1600" dirty="0"/>
              <a:t>파이프라인을 가진다는 단점 존재</a:t>
            </a:r>
            <a:endParaRPr lang="en-US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3A95CC-99E0-4C26-7E55-2B03D6B4C2F5}"/>
              </a:ext>
            </a:extLst>
          </p:cNvPr>
          <p:cNvSpPr txBox="1"/>
          <p:nvPr/>
        </p:nvSpPr>
        <p:spPr>
          <a:xfrm>
            <a:off x="6427884" y="5275387"/>
            <a:ext cx="490975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사전 학습된 언어모델에서 정보를 추출하므로</a:t>
            </a:r>
            <a:r>
              <a:rPr lang="en-US" altLang="ko-KR" sz="1600" dirty="0"/>
              <a:t>,</a:t>
            </a:r>
            <a:r>
              <a:rPr lang="ko-KR" altLang="en-US" sz="1600" dirty="0"/>
              <a:t> 정보 수정이 어렵다는 단점 존재</a:t>
            </a:r>
            <a:endParaRPr lang="en-US" altLang="ko-KR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D2FF1-5383-010E-EFE9-C2FC72276158}"/>
              </a:ext>
            </a:extLst>
          </p:cNvPr>
          <p:cNvSpPr txBox="1"/>
          <p:nvPr/>
        </p:nvSpPr>
        <p:spPr>
          <a:xfrm>
            <a:off x="345738" y="536339"/>
            <a:ext cx="4909754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Knowledge</a:t>
            </a:r>
            <a:r>
              <a:rPr lang="ko-KR" altLang="en-US" sz="1600" b="1" dirty="0"/>
              <a:t> 기반 </a:t>
            </a:r>
            <a:r>
              <a:rPr lang="en-US" altLang="ko-KR" sz="1600" b="1" dirty="0" err="1"/>
              <a:t>nlp</a:t>
            </a:r>
            <a:r>
              <a:rPr lang="en-US" altLang="ko-KR" sz="1600" b="1" dirty="0"/>
              <a:t> task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6896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7205EF-8B3B-C4F3-6C77-6A23CB5AE7ED}"/>
              </a:ext>
            </a:extLst>
          </p:cNvPr>
          <p:cNvSpPr txBox="1"/>
          <p:nvPr/>
        </p:nvSpPr>
        <p:spPr>
          <a:xfrm>
            <a:off x="112304" y="131741"/>
            <a:ext cx="430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Techniques to add knowledge to LMs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50724-397D-3894-EC53-DFB11F6B2C81}"/>
              </a:ext>
            </a:extLst>
          </p:cNvPr>
          <p:cNvSpPr txBox="1"/>
          <p:nvPr/>
        </p:nvSpPr>
        <p:spPr>
          <a:xfrm>
            <a:off x="447484" y="541627"/>
            <a:ext cx="4909754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어떻게 </a:t>
            </a:r>
            <a:r>
              <a:rPr lang="en-US" altLang="ko-KR" sz="1600" b="1" dirty="0"/>
              <a:t>knowledge</a:t>
            </a:r>
            <a:r>
              <a:rPr lang="ko-KR" altLang="en-US" sz="1600" b="1" dirty="0"/>
              <a:t>를 </a:t>
            </a:r>
            <a:r>
              <a:rPr lang="en-US" altLang="ko-KR" sz="1600" b="1" dirty="0" err="1"/>
              <a:t>lm</a:t>
            </a:r>
            <a:r>
              <a:rPr lang="ko-KR" altLang="en-US" sz="1600" b="1" dirty="0"/>
              <a:t>에 적용시킬까</a:t>
            </a:r>
            <a:r>
              <a:rPr lang="en-US" altLang="ko-KR" sz="1600" b="1" dirty="0"/>
              <a:t>?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3714BA-6927-1EB3-0ABD-167DEF565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651" y="1262489"/>
            <a:ext cx="8372698" cy="485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7205EF-8B3B-C4F3-6C77-6A23CB5AE7ED}"/>
              </a:ext>
            </a:extLst>
          </p:cNvPr>
          <p:cNvSpPr txBox="1"/>
          <p:nvPr/>
        </p:nvSpPr>
        <p:spPr>
          <a:xfrm>
            <a:off x="112304" y="131741"/>
            <a:ext cx="430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Techniques to add knowledge to LMs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50724-397D-3894-EC53-DFB11F6B2C81}"/>
              </a:ext>
            </a:extLst>
          </p:cNvPr>
          <p:cNvSpPr txBox="1"/>
          <p:nvPr/>
        </p:nvSpPr>
        <p:spPr>
          <a:xfrm>
            <a:off x="447484" y="541627"/>
            <a:ext cx="4909754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Entity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embeddings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D701E8-95E9-22B2-5595-E88BC7707417}"/>
              </a:ext>
            </a:extLst>
          </p:cNvPr>
          <p:cNvSpPr txBox="1"/>
          <p:nvPr/>
        </p:nvSpPr>
        <p:spPr>
          <a:xfrm>
            <a:off x="563418" y="996205"/>
            <a:ext cx="11065163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“U.S.A.”, “United States of America” , “America” </a:t>
            </a:r>
            <a:r>
              <a:rPr lang="ko-KR" altLang="en-US" dirty="0"/>
              <a:t>는 서로 다른 </a:t>
            </a:r>
            <a:r>
              <a:rPr lang="ko-KR" altLang="en-US" dirty="0" err="1"/>
              <a:t>임베딩을</a:t>
            </a:r>
            <a:r>
              <a:rPr lang="ko-KR" altLang="en-US" dirty="0"/>
              <a:t> 가짐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위의 세 단어들을 모두 같은 </a:t>
            </a:r>
            <a:r>
              <a:rPr lang="ko-KR" altLang="en-US" dirty="0" err="1"/>
              <a:t>임베딩</a:t>
            </a:r>
            <a:r>
              <a:rPr lang="ko-KR" altLang="en-US" dirty="0"/>
              <a:t> 값을 적용시켜주면 어떨까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dirty="0"/>
              <a:t>이것이 </a:t>
            </a:r>
            <a:r>
              <a:rPr lang="en-US" altLang="ko-KR" dirty="0"/>
              <a:t>entity embedding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엔티티 </a:t>
            </a:r>
            <a:r>
              <a:rPr lang="en-US" altLang="ko-KR" dirty="0"/>
              <a:t>linking</a:t>
            </a:r>
            <a:r>
              <a:rPr lang="ko-KR" altLang="en-US" dirty="0"/>
              <a:t>만 잘 된다면 </a:t>
            </a:r>
            <a:r>
              <a:rPr lang="en-US" altLang="ko-KR" dirty="0"/>
              <a:t>entity embedding</a:t>
            </a:r>
            <a:r>
              <a:rPr lang="ko-KR" altLang="en-US" dirty="0"/>
              <a:t>은 </a:t>
            </a:r>
            <a:r>
              <a:rPr lang="en-US" altLang="ko-KR" dirty="0" err="1"/>
              <a:t>lm</a:t>
            </a:r>
            <a:r>
              <a:rPr lang="ko-KR" altLang="en-US" dirty="0"/>
              <a:t>에 매우 유용할 수 있음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What is entity linking?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엔티티를 지식베이스에 연결하는 것 </a:t>
            </a:r>
            <a:r>
              <a:rPr lang="en-US" altLang="ko-KR" dirty="0"/>
              <a:t>(</a:t>
            </a:r>
            <a:r>
              <a:rPr lang="ko-KR" altLang="en-US" dirty="0"/>
              <a:t>문맥을 통해 워싱턴이 </a:t>
            </a:r>
            <a:r>
              <a:rPr lang="en-US" altLang="ko-KR" dirty="0"/>
              <a:t>“</a:t>
            </a:r>
            <a:r>
              <a:rPr lang="ko-KR" altLang="en-US" dirty="0"/>
              <a:t>사람 워싱턴</a:t>
            </a:r>
            <a:r>
              <a:rPr lang="en-US" altLang="ko-KR" dirty="0"/>
              <a:t>”</a:t>
            </a:r>
            <a:r>
              <a:rPr lang="ko-KR" altLang="en-US" dirty="0"/>
              <a:t>인 것을 파악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63965B3-5039-91C5-2F56-5ADE44AF4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988" y="3910104"/>
            <a:ext cx="6972121" cy="247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4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7205EF-8B3B-C4F3-6C77-6A23CB5AE7ED}"/>
              </a:ext>
            </a:extLst>
          </p:cNvPr>
          <p:cNvSpPr txBox="1"/>
          <p:nvPr/>
        </p:nvSpPr>
        <p:spPr>
          <a:xfrm>
            <a:off x="112304" y="131741"/>
            <a:ext cx="430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Techniques to add knowledge to LMs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D701E8-95E9-22B2-5595-E88BC7707417}"/>
              </a:ext>
            </a:extLst>
          </p:cNvPr>
          <p:cNvSpPr txBox="1"/>
          <p:nvPr/>
        </p:nvSpPr>
        <p:spPr>
          <a:xfrm>
            <a:off x="364356" y="915097"/>
            <a:ext cx="11065163" cy="731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entity embedding</a:t>
            </a:r>
            <a:r>
              <a:rPr lang="ko-KR" altLang="en-US" dirty="0"/>
              <a:t>은 워드 </a:t>
            </a:r>
            <a:r>
              <a:rPr lang="ko-KR" altLang="en-US" dirty="0" err="1"/>
              <a:t>임베딩과</a:t>
            </a:r>
            <a:r>
              <a:rPr lang="ko-KR" altLang="en-US" dirty="0"/>
              <a:t> 같지만</a:t>
            </a:r>
            <a:r>
              <a:rPr lang="en-US" altLang="ko-KR" dirty="0"/>
              <a:t>, </a:t>
            </a:r>
            <a:r>
              <a:rPr lang="ko-KR" altLang="en-US" dirty="0"/>
              <a:t>지식그래프에서의 </a:t>
            </a:r>
            <a:r>
              <a:rPr lang="en-US" altLang="ko-KR" dirty="0"/>
              <a:t>entity </a:t>
            </a:r>
            <a:r>
              <a:rPr lang="ko-KR" altLang="en-US" dirty="0"/>
              <a:t>사용을 위한 것</a:t>
            </a:r>
            <a:r>
              <a:rPr lang="en-US" altLang="ko-KR" dirty="0"/>
              <a:t>!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FB3BE1-A778-01B8-CB92-A5B61A664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408" y="1487892"/>
            <a:ext cx="3496163" cy="17814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94DAB3-08E1-95A6-ACE7-EBA45E54B5D5}"/>
              </a:ext>
            </a:extLst>
          </p:cNvPr>
          <p:cNvSpPr txBox="1"/>
          <p:nvPr/>
        </p:nvSpPr>
        <p:spPr>
          <a:xfrm>
            <a:off x="364356" y="3669321"/>
            <a:ext cx="11206430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Knowledge graph embedding methods (e.g., </a:t>
            </a:r>
            <a:r>
              <a:rPr lang="en-US" altLang="ko-KR" dirty="0" err="1"/>
              <a:t>TransE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주로 </a:t>
            </a:r>
            <a:r>
              <a:rPr lang="ko-KR" altLang="en-US" dirty="0" err="1"/>
              <a:t>트리플</a:t>
            </a:r>
            <a:r>
              <a:rPr lang="ko-KR" altLang="en-US" dirty="0"/>
              <a:t> 관계</a:t>
            </a:r>
            <a:r>
              <a:rPr lang="en-US" altLang="ko-KR" dirty="0"/>
              <a:t>; head entity </a:t>
            </a:r>
            <a:r>
              <a:rPr lang="ko-KR" altLang="en-US" dirty="0"/>
              <a:t>와 </a:t>
            </a:r>
            <a:r>
              <a:rPr lang="en-US" altLang="ko-KR" dirty="0"/>
              <a:t>relation</a:t>
            </a:r>
            <a:r>
              <a:rPr lang="ko-KR" altLang="en-US" dirty="0"/>
              <a:t>의 합이 </a:t>
            </a:r>
            <a:r>
              <a:rPr lang="en-US" altLang="ko-KR" dirty="0"/>
              <a:t>tail entity</a:t>
            </a:r>
            <a:r>
              <a:rPr lang="ko-KR" altLang="en-US" dirty="0"/>
              <a:t>가 되도록</a:t>
            </a:r>
            <a:r>
              <a:rPr lang="en-US" altLang="ko-KR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Word-entity co-occurrence methods (e.g., Wikipedia2Vec)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엔티티가 주어지면</a:t>
            </a:r>
            <a:r>
              <a:rPr lang="en-US" altLang="ko-KR" dirty="0"/>
              <a:t>, </a:t>
            </a:r>
            <a:r>
              <a:rPr lang="ko-KR" altLang="en-US" dirty="0"/>
              <a:t>주로 어떤 단어들이 해당 엔티티에 많이 등장하는가</a:t>
            </a:r>
            <a:r>
              <a:rPr lang="en-US" altLang="ko-KR" dirty="0"/>
              <a:t>? </a:t>
            </a:r>
            <a:r>
              <a:rPr lang="ko-KR" altLang="en-US" dirty="0"/>
              <a:t>를 바탕으로 학습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Transformer encodings of entity descriptions (e.g., BLINK)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엔티티의 설명을 인코딩하여 학습하는 방법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958F81-76EE-511F-AEE8-956ABE5F4BD5}"/>
              </a:ext>
            </a:extLst>
          </p:cNvPr>
          <p:cNvSpPr txBox="1"/>
          <p:nvPr/>
        </p:nvSpPr>
        <p:spPr>
          <a:xfrm>
            <a:off x="9493012" y="21038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모나리자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480401-2980-F0FD-106B-F22A05AD8794}"/>
              </a:ext>
            </a:extLst>
          </p:cNvPr>
          <p:cNvSpPr txBox="1"/>
          <p:nvPr/>
        </p:nvSpPr>
        <p:spPr>
          <a:xfrm>
            <a:off x="6378234" y="21881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다빈치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DC0C9BC-1EBD-273A-FA38-5913E5DC0D98}"/>
              </a:ext>
            </a:extLst>
          </p:cNvPr>
          <p:cNvCxnSpPr>
            <a:cxnSpLocks/>
          </p:cNvCxnSpPr>
          <p:nvPr/>
        </p:nvCxnSpPr>
        <p:spPr>
          <a:xfrm>
            <a:off x="7598350" y="2335731"/>
            <a:ext cx="1551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0DDD4CD-BA8D-0057-ECDF-C81405B85743}"/>
              </a:ext>
            </a:extLst>
          </p:cNvPr>
          <p:cNvSpPr txBox="1"/>
          <p:nvPr/>
        </p:nvSpPr>
        <p:spPr>
          <a:xfrm>
            <a:off x="7971367" y="23728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그리다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844B29-5371-6EC9-60E8-D9EE50F60E9F}"/>
              </a:ext>
            </a:extLst>
          </p:cNvPr>
          <p:cNvSpPr txBox="1"/>
          <p:nvPr/>
        </p:nvSpPr>
        <p:spPr>
          <a:xfrm>
            <a:off x="364356" y="494064"/>
            <a:ext cx="4909754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Entity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embeddings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39398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7205EF-8B3B-C4F3-6C77-6A23CB5AE7ED}"/>
              </a:ext>
            </a:extLst>
          </p:cNvPr>
          <p:cNvSpPr txBox="1"/>
          <p:nvPr/>
        </p:nvSpPr>
        <p:spPr>
          <a:xfrm>
            <a:off x="112304" y="131741"/>
            <a:ext cx="400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Add pretrained entity embeddings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50724-397D-3894-EC53-DFB11F6B2C81}"/>
              </a:ext>
            </a:extLst>
          </p:cNvPr>
          <p:cNvSpPr txBox="1"/>
          <p:nvPr/>
        </p:nvSpPr>
        <p:spPr>
          <a:xfrm>
            <a:off x="447484" y="2000763"/>
            <a:ext cx="4909754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어떻게 </a:t>
            </a:r>
            <a:r>
              <a:rPr lang="en-US" altLang="ko-KR" sz="1600" b="1" dirty="0"/>
              <a:t>knowledge</a:t>
            </a:r>
            <a:r>
              <a:rPr lang="ko-KR" altLang="en-US" sz="1600" b="1" dirty="0"/>
              <a:t>를 </a:t>
            </a:r>
            <a:r>
              <a:rPr lang="en-US" altLang="ko-KR" sz="1600" b="1" dirty="0" err="1"/>
              <a:t>lm</a:t>
            </a:r>
            <a:r>
              <a:rPr lang="ko-KR" altLang="en-US" sz="1600" b="1" dirty="0"/>
              <a:t>에 적용시킬까</a:t>
            </a:r>
            <a:r>
              <a:rPr lang="en-US" altLang="ko-KR" sz="1600" b="1" dirty="0"/>
              <a:t>?</a:t>
            </a:r>
            <a:endParaRPr lang="en-US" altLang="ko-KR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B2AFC0-E64D-2D26-8D52-1FB4494C576C}"/>
              </a:ext>
            </a:extLst>
          </p:cNvPr>
          <p:cNvSpPr txBox="1"/>
          <p:nvPr/>
        </p:nvSpPr>
        <p:spPr>
          <a:xfrm>
            <a:off x="447484" y="2491547"/>
            <a:ext cx="9259934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언어모델의 </a:t>
            </a:r>
            <a:r>
              <a:rPr lang="ko-KR" altLang="en-US" sz="1600" dirty="0" err="1"/>
              <a:t>임베딩</a:t>
            </a:r>
            <a:r>
              <a:rPr lang="ko-KR" altLang="en-US" sz="1600" dirty="0"/>
              <a:t> 공간에서 사전 훈련된 엔티티 </a:t>
            </a:r>
            <a:r>
              <a:rPr lang="ko-KR" altLang="en-US" sz="1600" dirty="0" err="1"/>
              <a:t>임베딩을</a:t>
            </a:r>
            <a:r>
              <a:rPr lang="ko-KR" altLang="en-US" sz="1600" dirty="0"/>
              <a:t> 어떻게 통합할까</a:t>
            </a:r>
            <a:r>
              <a:rPr lang="en-US" altLang="ko-KR" sz="1600" dirty="0"/>
              <a:t>?</a:t>
            </a:r>
          </a:p>
          <a:p>
            <a:pPr marL="742950" lvl="1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600" dirty="0"/>
              <a:t>Fusion layer</a:t>
            </a:r>
            <a:r>
              <a:rPr lang="ko-KR" altLang="en-US" sz="1600" dirty="0"/>
              <a:t>를 통해 언어 </a:t>
            </a:r>
            <a:r>
              <a:rPr lang="en-US" altLang="ko-KR" sz="1600" dirty="0"/>
              <a:t>context</a:t>
            </a:r>
            <a:r>
              <a:rPr lang="ko-KR" altLang="en-US" sz="1600" dirty="0"/>
              <a:t>와 엔티티 정보를 통합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CE6DAB-070F-E55A-F21C-555003C67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840" y="3538279"/>
            <a:ext cx="5024320" cy="77510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B1BEA05-EA60-EBC1-9CAF-B46D1B66844B}"/>
              </a:ext>
            </a:extLst>
          </p:cNvPr>
          <p:cNvCxnSpPr>
            <a:cxnSpLocks/>
          </p:cNvCxnSpPr>
          <p:nvPr/>
        </p:nvCxnSpPr>
        <p:spPr>
          <a:xfrm>
            <a:off x="5746073" y="4233480"/>
            <a:ext cx="0" cy="49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6A159C-0E08-CBF7-40D7-864E5F91A14B}"/>
              </a:ext>
            </a:extLst>
          </p:cNvPr>
          <p:cNvSpPr txBox="1"/>
          <p:nvPr/>
        </p:nvSpPr>
        <p:spPr>
          <a:xfrm>
            <a:off x="4791873" y="4880924"/>
            <a:ext cx="1596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Word j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임베딩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3820E5-F5B1-F2A8-2002-6181919E8725}"/>
              </a:ext>
            </a:extLst>
          </p:cNvPr>
          <p:cNvSpPr txBox="1"/>
          <p:nvPr/>
        </p:nvSpPr>
        <p:spPr>
          <a:xfrm>
            <a:off x="6340241" y="4880924"/>
            <a:ext cx="1612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entity j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임베딩</a:t>
            </a:r>
            <a:endParaRPr lang="ko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87BCE01-F5FF-0DB3-DB12-5544ED529D57}"/>
              </a:ext>
            </a:extLst>
          </p:cNvPr>
          <p:cNvCxnSpPr>
            <a:cxnSpLocks/>
          </p:cNvCxnSpPr>
          <p:nvPr/>
        </p:nvCxnSpPr>
        <p:spPr>
          <a:xfrm>
            <a:off x="6966979" y="4211779"/>
            <a:ext cx="0" cy="525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94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7205EF-8B3B-C4F3-6C77-6A23CB5AE7ED}"/>
              </a:ext>
            </a:extLst>
          </p:cNvPr>
          <p:cNvSpPr txBox="1"/>
          <p:nvPr/>
        </p:nvSpPr>
        <p:spPr>
          <a:xfrm>
            <a:off x="112304" y="131741"/>
            <a:ext cx="400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Add pretrained entity embeddings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71E4CA-F6A4-DF2F-85C4-C4EABAD45161}"/>
              </a:ext>
            </a:extLst>
          </p:cNvPr>
          <p:cNvSpPr txBox="1"/>
          <p:nvPr/>
        </p:nvSpPr>
        <p:spPr>
          <a:xfrm>
            <a:off x="258617" y="595899"/>
            <a:ext cx="910705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ERNIE: Enhanced Language Representation with Informative Entities(</a:t>
            </a:r>
            <a:r>
              <a:rPr lang="ko-KR" altLang="en-US" dirty="0" err="1"/>
              <a:t>칭화대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CF5C77A-CBFC-76AB-3E86-A9E100808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34" y="1126545"/>
            <a:ext cx="11039932" cy="4689529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2E451713-684F-35B3-8FEF-573020F39FF7}"/>
              </a:ext>
            </a:extLst>
          </p:cNvPr>
          <p:cNvSpPr/>
          <p:nvPr/>
        </p:nvSpPr>
        <p:spPr>
          <a:xfrm>
            <a:off x="1499671" y="1419564"/>
            <a:ext cx="2890981" cy="2299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72D0A2D-9CD3-5717-90A9-F0EFE9424693}"/>
              </a:ext>
            </a:extLst>
          </p:cNvPr>
          <p:cNvSpPr/>
          <p:nvPr/>
        </p:nvSpPr>
        <p:spPr>
          <a:xfrm>
            <a:off x="6936509" y="5615711"/>
            <a:ext cx="729673" cy="218835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B250AC3-BE9B-9AF8-A9FB-6F0C9E3447F4}"/>
              </a:ext>
            </a:extLst>
          </p:cNvPr>
          <p:cNvSpPr/>
          <p:nvPr/>
        </p:nvSpPr>
        <p:spPr>
          <a:xfrm>
            <a:off x="8007929" y="5615710"/>
            <a:ext cx="1320799" cy="218835"/>
          </a:xfrm>
          <a:prstGeom prst="rect">
            <a:avLst/>
          </a:prstGeom>
          <a:solidFill>
            <a:srgbClr val="00B05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970E7C-985E-A93B-ECA6-32749FFE8DB1}"/>
              </a:ext>
            </a:extLst>
          </p:cNvPr>
          <p:cNvSpPr txBox="1"/>
          <p:nvPr/>
        </p:nvSpPr>
        <p:spPr>
          <a:xfrm>
            <a:off x="549601" y="5883192"/>
            <a:ext cx="1058494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버트는</a:t>
            </a:r>
            <a:r>
              <a:rPr lang="ko-KR" altLang="en-US" dirty="0"/>
              <a:t> </a:t>
            </a:r>
            <a:r>
              <a:rPr lang="en-US" altLang="ko-KR" dirty="0"/>
              <a:t>Bob Dylan</a:t>
            </a:r>
            <a:r>
              <a:rPr lang="ko-KR" altLang="en-US" dirty="0"/>
              <a:t>의 정보를 모름 </a:t>
            </a:r>
            <a:r>
              <a:rPr lang="en-US" altLang="ko-KR" dirty="0"/>
              <a:t>-&gt; </a:t>
            </a:r>
            <a:r>
              <a:rPr lang="ko-KR" altLang="en-US" dirty="0"/>
              <a:t>기존의 학습된 </a:t>
            </a:r>
            <a:r>
              <a:rPr lang="en-US" altLang="ko-KR" dirty="0"/>
              <a:t>entity embedding(</a:t>
            </a:r>
            <a:r>
              <a:rPr lang="en-US" altLang="ko-KR" dirty="0" err="1"/>
              <a:t>transE</a:t>
            </a:r>
            <a:r>
              <a:rPr lang="en-US" altLang="ko-KR" dirty="0"/>
              <a:t>)</a:t>
            </a:r>
            <a:r>
              <a:rPr lang="ko-KR" altLang="en-US" dirty="0"/>
              <a:t>을 가져와서 정보 통합</a:t>
            </a:r>
            <a:r>
              <a:rPr lang="en-US" altLang="ko-KR" dirty="0"/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두개 이상의 토큰은 첫번째 토큰에 정보 </a:t>
            </a:r>
            <a:r>
              <a:rPr lang="en-US" altLang="ko-KR" dirty="0"/>
              <a:t>Aggregation!)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0BCA2B-2AC9-D38C-3135-310AA05CEB08}"/>
              </a:ext>
            </a:extLst>
          </p:cNvPr>
          <p:cNvSpPr txBox="1"/>
          <p:nvPr/>
        </p:nvSpPr>
        <p:spPr>
          <a:xfrm>
            <a:off x="665018" y="46366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버트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81B8F0-5D52-8F24-EB14-9DFE25CC4708}"/>
              </a:ext>
            </a:extLst>
          </p:cNvPr>
          <p:cNvSpPr txBox="1"/>
          <p:nvPr/>
        </p:nvSpPr>
        <p:spPr>
          <a:xfrm>
            <a:off x="549601" y="2960257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지식</a:t>
            </a:r>
            <a:endParaRPr lang="en-US" altLang="ko-KR" dirty="0"/>
          </a:p>
          <a:p>
            <a:r>
              <a:rPr lang="ko-KR" altLang="en-US" dirty="0"/>
              <a:t>인코더</a:t>
            </a:r>
          </a:p>
        </p:txBody>
      </p:sp>
    </p:spTree>
    <p:extLst>
      <p:ext uri="{BB962C8B-B14F-4D97-AF65-F5344CB8AC3E}">
        <p14:creationId xmlns:p14="http://schemas.microsoft.com/office/powerpoint/2010/main" val="1752157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7205EF-8B3B-C4F3-6C77-6A23CB5AE7ED}"/>
              </a:ext>
            </a:extLst>
          </p:cNvPr>
          <p:cNvSpPr txBox="1"/>
          <p:nvPr/>
        </p:nvSpPr>
        <p:spPr>
          <a:xfrm>
            <a:off x="112304" y="131741"/>
            <a:ext cx="400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Add pretrained entity embeddings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71E4CA-F6A4-DF2F-85C4-C4EABAD45161}"/>
              </a:ext>
            </a:extLst>
          </p:cNvPr>
          <p:cNvSpPr txBox="1"/>
          <p:nvPr/>
        </p:nvSpPr>
        <p:spPr>
          <a:xfrm>
            <a:off x="258617" y="614371"/>
            <a:ext cx="11296074" cy="316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ERNIE: Enhanced Language Representation with Informative Entities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Pretrain task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Masked language model and next sentence prediction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Knowledge pretraining task (dEA1;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source-serif-pro"/>
              </a:rPr>
              <a:t>denoising entity auto-encoder</a:t>
            </a:r>
            <a:r>
              <a:rPr lang="en-US" altLang="ko-KR" dirty="0"/>
              <a:t>): </a:t>
            </a:r>
            <a:br>
              <a:rPr lang="en-US" altLang="ko-KR" dirty="0"/>
            </a:br>
            <a:r>
              <a:rPr lang="en-US" altLang="ko-KR" dirty="0"/>
              <a:t>Token-entity alignment</a:t>
            </a:r>
            <a:r>
              <a:rPr lang="ko-KR" altLang="en-US" dirty="0"/>
              <a:t>를 </a:t>
            </a:r>
            <a:r>
              <a:rPr lang="en-US" altLang="ko-KR" dirty="0"/>
              <a:t>masking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500" dirty="0"/>
              <a:t>5% : </a:t>
            </a:r>
            <a:r>
              <a:rPr lang="ko-KR" altLang="en-US" sz="1500" dirty="0"/>
              <a:t>기존 </a:t>
            </a:r>
            <a:r>
              <a:rPr lang="en-US" altLang="ko-KR" sz="1500" dirty="0"/>
              <a:t>entity</a:t>
            </a:r>
            <a:r>
              <a:rPr lang="ko-KR" altLang="en-US" sz="1500" dirty="0"/>
              <a:t>를 다른 </a:t>
            </a:r>
            <a:r>
              <a:rPr lang="en-US" altLang="ko-KR" sz="1500" dirty="0"/>
              <a:t>random entity</a:t>
            </a:r>
            <a:r>
              <a:rPr lang="ko-KR" altLang="en-US" sz="1500" dirty="0"/>
              <a:t>로 대체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500" dirty="0"/>
              <a:t>15% : token-entity alignment</a:t>
            </a:r>
            <a:r>
              <a:rPr lang="ko-KR" altLang="en-US" sz="1500" dirty="0"/>
              <a:t>를 </a:t>
            </a:r>
            <a:r>
              <a:rPr lang="ko-KR" altLang="en-US" sz="1500" dirty="0" err="1"/>
              <a:t>마스킹</a:t>
            </a:r>
            <a:r>
              <a:rPr lang="en-US" altLang="ko-KR" sz="1500" dirty="0"/>
              <a:t>.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500" dirty="0"/>
              <a:t>나머지 </a:t>
            </a:r>
            <a:r>
              <a:rPr lang="en-US" altLang="ko-KR" sz="1500" dirty="0"/>
              <a:t>: unchanged.</a:t>
            </a:r>
            <a:endParaRPr lang="ko-KR" altLang="en-US" sz="15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36E0644D-91B0-599B-C6DD-4C0B22309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832" y="1536126"/>
            <a:ext cx="3022859" cy="1084758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6F109BE-502C-7032-758D-C652DA6CCF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970"/>
          <a:stretch/>
        </p:blipFill>
        <p:spPr>
          <a:xfrm>
            <a:off x="6777990" y="3413630"/>
            <a:ext cx="4545793" cy="3163943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206904F8-788A-FFDD-0DE5-E39E79DECB1F}"/>
              </a:ext>
            </a:extLst>
          </p:cNvPr>
          <p:cNvSpPr/>
          <p:nvPr/>
        </p:nvSpPr>
        <p:spPr>
          <a:xfrm>
            <a:off x="9687445" y="6114620"/>
            <a:ext cx="1283855" cy="175489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1517550-9A46-6539-871A-2A9D2B72173B}"/>
              </a:ext>
            </a:extLst>
          </p:cNvPr>
          <p:cNvSpPr/>
          <p:nvPr/>
        </p:nvSpPr>
        <p:spPr>
          <a:xfrm>
            <a:off x="8135738" y="6400142"/>
            <a:ext cx="2050471" cy="175489"/>
          </a:xfrm>
          <a:prstGeom prst="rect">
            <a:avLst/>
          </a:prstGeom>
          <a:solidFill>
            <a:srgbClr val="00B05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ABE6FF-881F-C278-73D3-190B559655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670" y="4111336"/>
            <a:ext cx="4773116" cy="217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87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1279</Words>
  <Application>Microsoft Office PowerPoint</Application>
  <PresentationFormat>와이드스크린</PresentationFormat>
  <Paragraphs>182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-apple-system</vt:lpstr>
      <vt:lpstr>source-serif-pro</vt:lpstr>
      <vt:lpstr>맑은 고딕</vt:lpstr>
      <vt:lpstr>Arial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국주현</dc:creator>
  <cp:lastModifiedBy>국주현</cp:lastModifiedBy>
  <cp:revision>50</cp:revision>
  <dcterms:created xsi:type="dcterms:W3CDTF">2023-05-16T10:49:21Z</dcterms:created>
  <dcterms:modified xsi:type="dcterms:W3CDTF">2023-05-17T12:04:50Z</dcterms:modified>
</cp:coreProperties>
</file>