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0" r:id="rId3"/>
    <p:sldId id="260" r:id="rId4"/>
    <p:sldId id="259" r:id="rId5"/>
    <p:sldId id="310" r:id="rId6"/>
    <p:sldId id="309" r:id="rId7"/>
    <p:sldId id="327" r:id="rId8"/>
    <p:sldId id="311" r:id="rId9"/>
    <p:sldId id="312" r:id="rId10"/>
    <p:sldId id="313" r:id="rId11"/>
    <p:sldId id="314" r:id="rId12"/>
    <p:sldId id="315" r:id="rId13"/>
    <p:sldId id="316" r:id="rId14"/>
    <p:sldId id="318" r:id="rId15"/>
    <p:sldId id="319" r:id="rId16"/>
    <p:sldId id="320" r:id="rId17"/>
    <p:sldId id="322" r:id="rId18"/>
    <p:sldId id="321" r:id="rId19"/>
    <p:sldId id="324" r:id="rId20"/>
    <p:sldId id="323" r:id="rId21"/>
    <p:sldId id="325" r:id="rId22"/>
    <p:sldId id="326" r:id="rId23"/>
    <p:sldId id="279" r:id="rId24"/>
    <p:sldId id="27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3" autoAdjust="0"/>
    <p:restoredTop sz="94241" autoAdjust="0"/>
  </p:normalViewPr>
  <p:slideViewPr>
    <p:cSldViewPr snapToGrid="0">
      <p:cViewPr varScale="1">
        <p:scale>
          <a:sx n="77" d="100"/>
          <a:sy n="77" d="100"/>
        </p:scale>
        <p:origin x="9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5F5F4-38C9-4D48-A096-BD2ACBF4237B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C2083-EC46-42D3-8947-835B29F3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72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19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843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67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113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558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356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51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532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782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90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573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469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128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46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275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31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EF78C-916F-4695-B609-E1A02B258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B946F6-656F-4920-B11D-6478C4F57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E29CE-EF62-4A3C-BCD5-005E5E6A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93A6FE-AC6C-4CEB-8A65-2B3796475E55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19221-B621-44C2-9210-3DC4BB4D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0DDDB-8BC6-4C8F-9F0A-A1FB2D3A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01B63A-079C-48CA-98C5-5A6C74C11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10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669C2-F527-49EA-BB82-EE916D86F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17574E-ECDB-4CC8-8671-37C46912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93A6FE-AC6C-4CEB-8A65-2B3796475E55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F39270-D9D0-42A7-9C72-7790B070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562D0-0141-40C6-8EA4-EFE86C2E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01B63A-079C-48CA-98C5-5A6C74C1175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선 선" descr="선 선">
            <a:extLst>
              <a:ext uri="{FF2B5EF4-FFF2-40B4-BE49-F238E27FC236}">
                <a16:creationId xmlns:a16="http://schemas.microsoft.com/office/drawing/2014/main" id="{B5ABDD70-006F-4282-A50E-9F150D7AE4D9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63862"/>
            <a:ext cx="8206847" cy="6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2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1F935CBF-29B3-42A7-A782-5947E68B4EF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36" y="151397"/>
            <a:ext cx="782054" cy="782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86CBCA-63F9-448D-BA32-C0B62C72FC76}"/>
              </a:ext>
            </a:extLst>
          </p:cNvPr>
          <p:cNvSpPr txBox="1"/>
          <p:nvPr userDrawn="1"/>
        </p:nvSpPr>
        <p:spPr>
          <a:xfrm>
            <a:off x="9790460" y="171450"/>
            <a:ext cx="2044278" cy="8104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spc="0" normalizeH="0" baseline="0" dirty="0">
                <a:ln>
                  <a:noFill/>
                </a:ln>
                <a:effectLst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venir Next Medium"/>
              </a:rPr>
              <a:t>15</a:t>
            </a:r>
            <a:r>
              <a:rPr kumimoji="0" lang="ko-KR" altLang="en-US" b="1" i="0" u="none" strike="noStrike" cap="none" spc="0" normalizeH="0" baseline="0" dirty="0">
                <a:ln>
                  <a:noFill/>
                </a:ln>
                <a:effectLst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venir Next Medium"/>
              </a:rPr>
              <a:t>기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정규세션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spc="0" normalizeH="0" baseline="0" dirty="0">
                <a:ln>
                  <a:noFill/>
                </a:ln>
                <a:effectLst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venir Next Medium"/>
              </a:rPr>
              <a:t>TOBIG’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 14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OOO</a:t>
            </a:r>
            <a:endParaRPr kumimoji="0" lang="ko-KR" altLang="en-US" b="1" i="0" u="none" strike="noStrike" cap="none" spc="0" normalizeH="0" baseline="0" dirty="0">
              <a:ln>
                <a:noFill/>
              </a:ln>
              <a:effectLst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7266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wzfWHP6SXxY&amp;list=PLoROMvodv4rOSH4v6133s9LFPRHjEmbmJ&amp;index=7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F8763334-1755-49AB-AAC6-7F4D665B4C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844" y="1860950"/>
            <a:ext cx="1749288" cy="1749288"/>
          </a:xfrm>
          <a:prstGeom prst="rect">
            <a:avLst/>
          </a:prstGeom>
          <a:effectLst>
            <a:outerShdw blurRad="50800" dist="50800" dir="5400000" sx="108000" sy="108000" algn="ctr" rotWithShape="0">
              <a:srgbClr val="000000"/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CBC653B-9972-41F8-BE9F-33F52A7BA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3046842"/>
            <a:ext cx="9144000" cy="1360739"/>
          </a:xfrm>
        </p:spPr>
        <p:txBody>
          <a:bodyPr>
            <a:normAutofit/>
          </a:bodyPr>
          <a:lstStyle/>
          <a:p>
            <a:r>
              <a:rPr lang="en-US" altLang="ko-KR" sz="5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How to Translate?</a:t>
            </a:r>
            <a:br>
              <a:rPr lang="en-US" altLang="ko-KR" sz="5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33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(cs224n: Translation, Seq2Seq, Attention)</a:t>
            </a:r>
            <a:endParaRPr lang="ko-KR" altLang="en-US" sz="33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선 선" descr="선 선">
            <a:extLst>
              <a:ext uri="{FF2B5EF4-FFF2-40B4-BE49-F238E27FC236}">
                <a16:creationId xmlns:a16="http://schemas.microsoft.com/office/drawing/2014/main" id="{ADFB2BB1-3A7C-4FC4-9CB2-3C7636DBD25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04533" y="3840975"/>
            <a:ext cx="11782931" cy="842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29E6A07-552A-441F-BF7D-A543257AB68E}"/>
              </a:ext>
            </a:extLst>
          </p:cNvPr>
          <p:cNvSpPr txBox="1"/>
          <p:nvPr/>
        </p:nvSpPr>
        <p:spPr>
          <a:xfrm>
            <a:off x="4800419" y="4705893"/>
            <a:ext cx="2591159" cy="1231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Avenir Next Medium"/>
              </a:rPr>
              <a:t>자연어 심화세미나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>
                <a:ln>
                  <a:noFill/>
                </a:ln>
                <a:effectLst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venir Next Medium"/>
              </a:rPr>
              <a:t>TOBIG’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 19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한진모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effectLst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0940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02 | NN based translation: RNN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360D29-860E-893A-8F7F-8BAC98C9DD6D}"/>
              </a:ext>
            </a:extLst>
          </p:cNvPr>
          <p:cNvGrpSpPr/>
          <p:nvPr/>
        </p:nvGrpSpPr>
        <p:grpSpPr>
          <a:xfrm>
            <a:off x="469086" y="1216935"/>
            <a:ext cx="11253828" cy="2376668"/>
            <a:chOff x="469086" y="1356440"/>
            <a:chExt cx="11253828" cy="1946127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2AC95D02-6BF1-238C-CEAB-23C8BC561A6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0"/>
              <a:ext cx="7933934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RNN(Recurrent Neural Network)</a:t>
              </a:r>
              <a:r>
                <a:rPr lang="ko-KR" altLang="en-US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구조</a:t>
              </a:r>
              <a:endPara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bject 6">
                  <a:extLst>
                    <a:ext uri="{FF2B5EF4-FFF2-40B4-BE49-F238E27FC236}">
                      <a16:creationId xmlns:a16="http://schemas.microsoft.com/office/drawing/2014/main" id="{A6109699-16F9-E778-7382-59FF831EB10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9086" y="1932303"/>
                  <a:ext cx="11253828" cy="1370264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lvl1pPr algn="l" defTabSz="914400" rtl="0" eaLnBrk="1" latinLnBrk="1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marL="298450" indent="-285750">
                    <a:lnSpc>
                      <a:spcPct val="1500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Encoder RNN(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자연어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-&gt;hidden vector), Decoder RNN(hidden vector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 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-&gt; 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자연어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)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로 구성</a:t>
                  </a:r>
                  <a:endParaRPr lang="en-US" altLang="ko-KR" sz="1800" dirty="0">
                    <a:latin typeface="+mn-lt"/>
                    <a:ea typeface="나눔스퀘어 Bold" panose="020B0600000101010101" pitchFamily="50" charset="-127"/>
                  </a:endParaRPr>
                </a:p>
                <a:p>
                  <a:pPr marL="298450" indent="-285750">
                    <a:lnSpc>
                      <a:spcPct val="1500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Encoder RNN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에 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source(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영어 문장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)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을 넣으면 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Decoder RNN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이 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target sentence(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한국어 문장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)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을 뱉음</a:t>
                  </a:r>
                  <a:endParaRPr lang="en-US" altLang="ko-KR" sz="1800" dirty="0">
                    <a:latin typeface="+mn-lt"/>
                    <a:ea typeface="나눔스퀘어 Bold" panose="020B0600000101010101" pitchFamily="50" charset="-127"/>
                  </a:endParaRPr>
                </a:p>
                <a:p>
                  <a:pPr marL="298450" indent="-285750">
                    <a:lnSpc>
                      <a:spcPct val="1500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Decoder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의 첫 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hidden vector: “source sentence </a:t>
                  </a:r>
                  <a14:m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𝑥</m:t>
                      </m:r>
                      <m:r>
                        <a:rPr lang="ko-KR" altLang="en-US" sz="1800" i="1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에</m:t>
                      </m:r>
                    </m:oMath>
                  </a14:m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 대한 의미 요약 벡터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“</a:t>
                  </a:r>
                </a:p>
                <a:p>
                  <a:pPr marL="298450" indent="-285750">
                    <a:lnSpc>
                      <a:spcPct val="1500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Decoder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의 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hidden vector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 </m:t>
                      </m:r>
                    </m:oMath>
                  </a14:m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: 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이전 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step hidden vector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𝑡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−1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 </m:t>
                      </m:r>
                    </m:oMath>
                  </a14:m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과 </a:t>
                  </a:r>
                  <a:r>
                    <a:rPr lang="ko-KR" altLang="en-US" sz="1800" dirty="0">
                      <a:ea typeface="나눔스퀘어 Bold" panose="020B0600000101010101" pitchFamily="50" charset="-127"/>
                    </a:rPr>
                    <a:t>이전 </a:t>
                  </a:r>
                  <a:r>
                    <a:rPr lang="en-US" altLang="ko-KR" sz="1800" dirty="0">
                      <a:ea typeface="나눔스퀘어 Bold" panose="020B0600000101010101" pitchFamily="50" charset="-127"/>
                    </a:rPr>
                    <a:t>step </a:t>
                  </a:r>
                  <a:r>
                    <a:rPr lang="ko-KR" altLang="en-US" sz="1800" dirty="0">
                      <a:ea typeface="나눔스퀘어 Bold" panose="020B0600000101010101" pitchFamily="50" charset="-127"/>
                    </a:rPr>
                    <a:t>단어 </a:t>
                  </a:r>
                  <a:r>
                    <a:rPr lang="en-US" altLang="ko-KR" sz="1800" dirty="0">
                      <a:ea typeface="나눔스퀘어 Bold" panose="020B0600000101010101" pitchFamily="50" charset="-127"/>
                    </a:rPr>
                    <a:t>output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𝑡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−1</m:t>
                          </m:r>
                        </m:sub>
                      </m:sSub>
                      <m:r>
                        <a:rPr lang="ko-KR" altLang="en-US" sz="1800" i="1" smtClean="0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을</m:t>
                      </m:r>
                    </m:oMath>
                  </a14:m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 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먹인 결과</a:t>
                  </a:r>
                  <a:endParaRPr lang="en-US" altLang="ko-KR" sz="1800" dirty="0">
                    <a:latin typeface="+mn-lt"/>
                    <a:ea typeface="나눔스퀘어 Bold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13" name="object 6">
                  <a:extLst>
                    <a:ext uri="{FF2B5EF4-FFF2-40B4-BE49-F238E27FC236}">
                      <a16:creationId xmlns:a16="http://schemas.microsoft.com/office/drawing/2014/main" id="{A6109699-16F9-E778-7382-59FF831EB1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86" y="1932303"/>
                  <a:ext cx="11253828" cy="1370264"/>
                </a:xfrm>
                <a:prstGeom prst="rect">
                  <a:avLst/>
                </a:prstGeom>
                <a:blipFill>
                  <a:blip r:embed="rId3"/>
                  <a:stretch>
                    <a:fillRect l="-1083" b="-7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DDCE9E7E-61F8-D366-2C1F-6868948208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728" r="1170" b="16837"/>
          <a:stretch/>
        </p:blipFill>
        <p:spPr>
          <a:xfrm>
            <a:off x="1172816" y="3844170"/>
            <a:ext cx="9525017" cy="29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58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02 | NN based translation: RNN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360D29-860E-893A-8F7F-8BAC98C9DD6D}"/>
              </a:ext>
            </a:extLst>
          </p:cNvPr>
          <p:cNvGrpSpPr/>
          <p:nvPr/>
        </p:nvGrpSpPr>
        <p:grpSpPr>
          <a:xfrm>
            <a:off x="469086" y="1777286"/>
            <a:ext cx="11253828" cy="1507135"/>
            <a:chOff x="469086" y="1356440"/>
            <a:chExt cx="11253828" cy="1234113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2AC95D02-6BF1-238C-CEAB-23C8BC561A6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0"/>
              <a:ext cx="7933934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Conditional Language Model</a:t>
              </a:r>
              <a:r>
                <a:rPr lang="ko-KR" altLang="en-US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로서의 </a:t>
              </a: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RNN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bject 6">
                  <a:extLst>
                    <a:ext uri="{FF2B5EF4-FFF2-40B4-BE49-F238E27FC236}">
                      <a16:creationId xmlns:a16="http://schemas.microsoft.com/office/drawing/2014/main" id="{A6109699-16F9-E778-7382-59FF831EB10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9086" y="1932303"/>
                  <a:ext cx="11253828" cy="65825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lvl1pPr algn="l" defTabSz="914400" rtl="0" eaLnBrk="1" latinLnBrk="1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marL="298450" indent="-285750">
                    <a:lnSpc>
                      <a:spcPct val="1500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Source sentence </a:t>
                  </a:r>
                  <a14:m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𝑥</m:t>
                      </m:r>
                    </m:oMath>
                  </a14:m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를 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given condition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으로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 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갖고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, 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이전의 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word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를 바탕으로 다음 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word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를 예측하는 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LM</a:t>
                  </a:r>
                </a:p>
                <a:p>
                  <a:pPr marL="298450" indent="-285750">
                    <a:lnSpc>
                      <a:spcPct val="1500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Note. Decoder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의 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hidden vector</a:t>
                  </a:r>
                  <a:r>
                    <a:rPr lang="ko-KR" altLang="en-US" sz="1800" dirty="0" err="1">
                      <a:latin typeface="+mn-lt"/>
                      <a:ea typeface="나눔스퀘어 Bold" panose="020B0600000101010101" pitchFamily="50" charset="-127"/>
                    </a:rPr>
                    <a:t>엔는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𝑥</m:t>
                      </m:r>
                    </m:oMath>
                  </a14:m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와 이전까지 </a:t>
                  </a:r>
                  <a:r>
                    <a:rPr lang="ko-KR" altLang="en-US" sz="1800" dirty="0" err="1">
                      <a:latin typeface="+mn-lt"/>
                      <a:ea typeface="나눔스퀘어 Bold" panose="020B0600000101010101" pitchFamily="50" charset="-127"/>
                    </a:rPr>
                    <a:t>뱉어진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(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단어들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)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에 대한 정보가 </a:t>
                  </a:r>
                  <a:r>
                    <a:rPr lang="ko-KR" altLang="en-US" sz="1800" dirty="0" err="1">
                      <a:latin typeface="+mn-lt"/>
                      <a:ea typeface="나눔스퀘어 Bold" panose="020B0600000101010101" pitchFamily="50" charset="-127"/>
                    </a:rPr>
                    <a:t>압축돼있다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3" name="object 6">
                  <a:extLst>
                    <a:ext uri="{FF2B5EF4-FFF2-40B4-BE49-F238E27FC236}">
                      <a16:creationId xmlns:a16="http://schemas.microsoft.com/office/drawing/2014/main" id="{A6109699-16F9-E778-7382-59FF831EB1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86" y="1932303"/>
                  <a:ext cx="11253828" cy="658250"/>
                </a:xfrm>
                <a:prstGeom prst="rect">
                  <a:avLst/>
                </a:prstGeom>
                <a:blipFill>
                  <a:blip r:embed="rId3"/>
                  <a:stretch>
                    <a:fillRect l="-1083" b="-1590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EBF9F12-81FB-19B3-B602-2D4CAE62E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041" y="3885632"/>
            <a:ext cx="9982219" cy="177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81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02 | NN based translation: RNN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360D29-860E-893A-8F7F-8BAC98C9DD6D}"/>
              </a:ext>
            </a:extLst>
          </p:cNvPr>
          <p:cNvGrpSpPr/>
          <p:nvPr/>
        </p:nvGrpSpPr>
        <p:grpSpPr>
          <a:xfrm>
            <a:off x="469086" y="1240573"/>
            <a:ext cx="11253828" cy="2363011"/>
            <a:chOff x="469086" y="1356440"/>
            <a:chExt cx="11253828" cy="1934944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2AC95D02-6BF1-238C-CEAB-23C8BC561A6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0"/>
              <a:ext cx="11139818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How</a:t>
              </a:r>
              <a:r>
                <a:rPr lang="ko-KR" altLang="en-US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to</a:t>
              </a:r>
              <a:r>
                <a:rPr lang="ko-KR" altLang="en-US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train</a:t>
              </a:r>
              <a:r>
                <a:rPr lang="ko-KR" altLang="en-US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RNN?(</a:t>
              </a:r>
              <a:r>
                <a:rPr lang="ko-KR" altLang="en-US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손실함수</a:t>
              </a: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r>
                <a:rPr lang="ko-KR" altLang="en-US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Backpropagation)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bject 6">
                  <a:extLst>
                    <a:ext uri="{FF2B5EF4-FFF2-40B4-BE49-F238E27FC236}">
                      <a16:creationId xmlns:a16="http://schemas.microsoft.com/office/drawing/2014/main" id="{A6109699-16F9-E778-7382-59FF831EB10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9086" y="1932303"/>
                  <a:ext cx="11253828" cy="1359081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lvl1pPr algn="l" defTabSz="914400" rtl="0" eaLnBrk="1" latinLnBrk="1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marL="298450" indent="-285750">
                    <a:lnSpc>
                      <a:spcPct val="1500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Decoder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는 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time step </a:t>
                  </a:r>
                  <a14:m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𝑡</m:t>
                      </m:r>
                    </m:oMath>
                  </a14:m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에서 초기에 설정된 임의의 가중치로 나름의 한국어 단어 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output </a:t>
                  </a:r>
                  <a14:m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를 </a:t>
                  </a:r>
                  <a:r>
                    <a:rPr lang="ko-KR" altLang="en-US" sz="1800" dirty="0" err="1">
                      <a:latin typeface="+mn-lt"/>
                      <a:ea typeface="나눔스퀘어 Bold" panose="020B0600000101010101" pitchFamily="50" charset="-127"/>
                    </a:rPr>
                    <a:t>뱉어본다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.</a:t>
                  </a:r>
                </a:p>
                <a:p>
                  <a:pPr marL="298450" indent="-285750">
                    <a:lnSpc>
                      <a:spcPct val="1500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Ground truth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가 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“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고양이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”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인데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가 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“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개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＂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라면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, 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이에 대한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b="0" i="0" smtClean="0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:</m:t>
                      </m:r>
                    </m:oMath>
                  </a14:m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 Negative Log likelihood error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를 계산한다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.</a:t>
                  </a:r>
                </a:p>
                <a:p>
                  <a:pPr marL="298450" indent="-285750">
                    <a:lnSpc>
                      <a:spcPct val="1500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</a:pP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전체 손실함수 </a:t>
                  </a:r>
                  <a14:m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𝐽</m:t>
                      </m:r>
                    </m:oMath>
                  </a14:m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는 모든 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time step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에 대한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들의 산술평균이다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.</a:t>
                  </a:r>
                </a:p>
                <a:p>
                  <a:pPr marL="298450" indent="-285750">
                    <a:lnSpc>
                      <a:spcPct val="1500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Block Diagram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에서 나타나듯 미분 가능하지 않은 과정이 없으므로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, Backpropagation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이 가능하다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13" name="object 6">
                  <a:extLst>
                    <a:ext uri="{FF2B5EF4-FFF2-40B4-BE49-F238E27FC236}">
                      <a16:creationId xmlns:a16="http://schemas.microsoft.com/office/drawing/2014/main" id="{A6109699-16F9-E778-7382-59FF831EB1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86" y="1932303"/>
                  <a:ext cx="11253828" cy="1359081"/>
                </a:xfrm>
                <a:prstGeom prst="rect">
                  <a:avLst/>
                </a:prstGeom>
                <a:blipFill>
                  <a:blip r:embed="rId3"/>
                  <a:stretch>
                    <a:fillRect l="-1083" b="-73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BE342C7-6B30-C3B8-CE17-DC6829BB5F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40" r="-102" b="15717"/>
          <a:stretch/>
        </p:blipFill>
        <p:spPr>
          <a:xfrm>
            <a:off x="2445026" y="3730983"/>
            <a:ext cx="6361044" cy="29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0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02 | NN based translation: RNN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2AC95D02-6BF1-238C-CEAB-23C8BC561A60}"/>
              </a:ext>
            </a:extLst>
          </p:cNvPr>
          <p:cNvSpPr txBox="1">
            <a:spLocks/>
          </p:cNvSpPr>
          <p:nvPr/>
        </p:nvSpPr>
        <p:spPr>
          <a:xfrm>
            <a:off x="469086" y="1240573"/>
            <a:ext cx="11139818" cy="5758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Furthermore. Backpropagation rule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(Retrieved from </a:t>
            </a:r>
            <a:r>
              <a:rPr lang="en-US" altLang="ko-KR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Bengio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DeepLearning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0BA7960-5C5B-4D6D-56FE-7F8D7FE52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80" y="2406112"/>
            <a:ext cx="5262762" cy="37091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34AACC-0B0C-D7E0-9282-6FF95F995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8759" y="2022419"/>
            <a:ext cx="1044237" cy="6124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83B371-7414-AB01-2388-107D06AB8B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2426" y="1960865"/>
            <a:ext cx="4098434" cy="6045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0E5934-CAF1-834D-E60E-B02E0088BF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3396" y="2747861"/>
            <a:ext cx="1907890" cy="4318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B4E5DDC-8480-F9C1-1A3C-B890828B847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054" t="-5102"/>
          <a:stretch/>
        </p:blipFill>
        <p:spPr>
          <a:xfrm>
            <a:off x="7923370" y="2406112"/>
            <a:ext cx="4268630" cy="10495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693917C-D493-790D-AC49-8989664E92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4536" y="3546319"/>
            <a:ext cx="4017668" cy="32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5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02 | NN based translation: RNN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360D29-860E-893A-8F7F-8BAC98C9DD6D}"/>
              </a:ext>
            </a:extLst>
          </p:cNvPr>
          <p:cNvGrpSpPr/>
          <p:nvPr/>
        </p:nvGrpSpPr>
        <p:grpSpPr>
          <a:xfrm>
            <a:off x="469086" y="1014458"/>
            <a:ext cx="11253828" cy="2363011"/>
            <a:chOff x="469086" y="1356440"/>
            <a:chExt cx="11253828" cy="1934944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2AC95D02-6BF1-238C-CEAB-23C8BC561A6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0"/>
              <a:ext cx="11139818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Multi-layer RNN</a:t>
              </a:r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A6109699-16F9-E778-7382-59FF831EB10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135908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Single RNN layer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를 수직 방향으로 여러 개 쌓아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Multi-layer RNN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을 만든다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.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2000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개의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hidden vector node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를 수평으로 두는 것보다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, 500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개씩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4 layer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로 쌓는 게 낫다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.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Lower layer: Lower-level features(straightforward)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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Higher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layer: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Higher-level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features(overall structure)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Layer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를 너무 많이 쌓으면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Gradient vanish/explode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가 생길 수 있으므로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skip/dense connection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을 둔다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.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285DAB2-2AB5-5BBA-B011-766C9FAE9B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81" t="15533" r="10573" b="9467"/>
          <a:stretch/>
        </p:blipFill>
        <p:spPr>
          <a:xfrm>
            <a:off x="1053549" y="3440228"/>
            <a:ext cx="9285055" cy="329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10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02 | NN based translation: RNN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360D29-860E-893A-8F7F-8BAC98C9DD6D}"/>
              </a:ext>
            </a:extLst>
          </p:cNvPr>
          <p:cNvGrpSpPr/>
          <p:nvPr/>
        </p:nvGrpSpPr>
        <p:grpSpPr>
          <a:xfrm>
            <a:off x="469086" y="915068"/>
            <a:ext cx="11253828" cy="1934688"/>
            <a:chOff x="469086" y="1356440"/>
            <a:chExt cx="11253828" cy="1584213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2AC95D02-6BF1-238C-CEAB-23C8BC561A6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0"/>
              <a:ext cx="11139818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Revision of Greedy Search(1)</a:t>
              </a:r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A6109699-16F9-E778-7382-59FF831EB10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100835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Greedy search: Decoder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의 각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(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국소적인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)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time step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에서 최적인 단어를 골라서 뱉음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따라서 전체적 맥락에서 더 좋은 번역을 찾지 못할 수 있음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, undo-decision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불가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  <a:sym typeface="Wingdings" panose="05000000000000000000" pitchFamily="2" charset="2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Sol: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Beam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Search;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각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time step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마다 </a:t>
              </a:r>
              <a:r>
                <a:rPr lang="en-US" altLang="ko-KR" sz="1800" b="1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k</a:t>
              </a:r>
              <a:r>
                <a:rPr lang="ko-KR" altLang="en-US" sz="1800" b="1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개의 가설을 </a:t>
              </a:r>
              <a:r>
                <a:rPr lang="en-US" altLang="ko-KR" sz="1800" b="1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explore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하여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, ‘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종합적으로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’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더 나은 번역을 따라가자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.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732066E8-CCB8-9394-9DE9-7813D9FFF1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91" r="1094"/>
          <a:stretch/>
        </p:blipFill>
        <p:spPr>
          <a:xfrm>
            <a:off x="2571983" y="3705003"/>
            <a:ext cx="6287751" cy="30693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031850-BCE6-F801-F535-6443384D60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73" t="4739" b="11094"/>
          <a:stretch/>
        </p:blipFill>
        <p:spPr>
          <a:xfrm>
            <a:off x="2571983" y="2892599"/>
            <a:ext cx="6287752" cy="875408"/>
          </a:xfrm>
          <a:prstGeom prst="rect">
            <a:avLst/>
          </a:prstGeom>
        </p:spPr>
      </p:pic>
      <p:sp>
        <p:nvSpPr>
          <p:cNvPr id="14" name="액자 13">
            <a:extLst>
              <a:ext uri="{FF2B5EF4-FFF2-40B4-BE49-F238E27FC236}">
                <a16:creationId xmlns:a16="http://schemas.microsoft.com/office/drawing/2014/main" id="{39A89751-6371-0BC1-46D2-3D07CFA67F7C}"/>
              </a:ext>
            </a:extLst>
          </p:cNvPr>
          <p:cNvSpPr/>
          <p:nvPr/>
        </p:nvSpPr>
        <p:spPr>
          <a:xfrm>
            <a:off x="3034262" y="4393384"/>
            <a:ext cx="854767" cy="1033448"/>
          </a:xfrm>
          <a:prstGeom prst="frame">
            <a:avLst>
              <a:gd name="adj1" fmla="val 90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4C33D012-ED42-56F4-05BE-8BF0D0F5B057}"/>
              </a:ext>
            </a:extLst>
          </p:cNvPr>
          <p:cNvSpPr txBox="1">
            <a:spLocks/>
          </p:cNvSpPr>
          <p:nvPr/>
        </p:nvSpPr>
        <p:spPr>
          <a:xfrm>
            <a:off x="1762109" y="3891587"/>
            <a:ext cx="1351723" cy="6735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ko-KR" altLang="en-US" sz="15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번에</a:t>
            </a:r>
            <a:endParaRPr lang="en-US" altLang="ko-KR" sz="15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US" altLang="ko-KR" sz="15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5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</a:t>
            </a:r>
            <a:r>
              <a:rPr lang="en-US" altLang="ko-KR" sz="15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Branch</a:t>
            </a: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92127B69-7905-FF4C-364E-450E9AB0A15F}"/>
              </a:ext>
            </a:extLst>
          </p:cNvPr>
          <p:cNvSpPr txBox="1">
            <a:spLocks/>
          </p:cNvSpPr>
          <p:nvPr/>
        </p:nvSpPr>
        <p:spPr>
          <a:xfrm>
            <a:off x="589719" y="4574867"/>
            <a:ext cx="1547194" cy="5155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US" altLang="ko-KR" sz="25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k=2</a:t>
            </a: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BE796A6C-EEB8-7730-6143-9FF225832139}"/>
              </a:ext>
            </a:extLst>
          </p:cNvPr>
          <p:cNvSpPr/>
          <p:nvPr/>
        </p:nvSpPr>
        <p:spPr>
          <a:xfrm>
            <a:off x="3903822" y="4285272"/>
            <a:ext cx="1006108" cy="718784"/>
          </a:xfrm>
          <a:prstGeom prst="frame">
            <a:avLst>
              <a:gd name="adj1" fmla="val 901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4D2ABA3F-C79B-A102-2665-E15C908E7322}"/>
              </a:ext>
            </a:extLst>
          </p:cNvPr>
          <p:cNvSpPr/>
          <p:nvPr/>
        </p:nvSpPr>
        <p:spPr>
          <a:xfrm>
            <a:off x="3920976" y="5493432"/>
            <a:ext cx="1006108" cy="715920"/>
          </a:xfrm>
          <a:prstGeom prst="frame">
            <a:avLst>
              <a:gd name="adj1" fmla="val 901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A43E72C1-8437-CFD5-421D-232D1C8FB926}"/>
              </a:ext>
            </a:extLst>
          </p:cNvPr>
          <p:cNvSpPr txBox="1">
            <a:spLocks/>
          </p:cNvSpPr>
          <p:nvPr/>
        </p:nvSpPr>
        <p:spPr>
          <a:xfrm>
            <a:off x="3851871" y="3453880"/>
            <a:ext cx="1351723" cy="6735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ko-KR" altLang="en-US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계층에서</a:t>
            </a:r>
            <a:endParaRPr lang="en-US" altLang="ko-KR" sz="15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US" altLang="ko-KR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개까지 고름</a:t>
            </a:r>
            <a:endParaRPr lang="en-US" altLang="ko-KR" sz="15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924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02 | NN based translation: RNN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360D29-860E-893A-8F7F-8BAC98C9DD6D}"/>
              </a:ext>
            </a:extLst>
          </p:cNvPr>
          <p:cNvGrpSpPr/>
          <p:nvPr/>
        </p:nvGrpSpPr>
        <p:grpSpPr>
          <a:xfrm>
            <a:off x="469086" y="1259021"/>
            <a:ext cx="11253828" cy="1934688"/>
            <a:chOff x="469086" y="1356440"/>
            <a:chExt cx="11253828" cy="1584213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2AC95D02-6BF1-238C-CEAB-23C8BC561A6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0"/>
              <a:ext cx="11139818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Revision of Greedy Search(2)</a:t>
              </a:r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A6109699-16F9-E778-7382-59FF831EB10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100835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Greedy search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의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Stopping criterion(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탐색 종료 조건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): decode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가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&lt;END&gt;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토큰을 뱉자마자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.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Beam Search Decoding: &lt;END&gt;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토큰이 최고점수여도 그 다음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k-1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개 토큰을 찾으므로 바로 종료하지 않음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.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따라서 임의로 탐색을 종료하는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time step T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를 설정하거나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, branch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의 수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N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을 설정함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.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F2A32E3-4DFB-E9F7-4D2D-B52F7FC2E90C}"/>
              </a:ext>
            </a:extLst>
          </p:cNvPr>
          <p:cNvGrpSpPr/>
          <p:nvPr/>
        </p:nvGrpSpPr>
        <p:grpSpPr>
          <a:xfrm>
            <a:off x="462462" y="3435692"/>
            <a:ext cx="11253828" cy="1934688"/>
            <a:chOff x="469086" y="1356440"/>
            <a:chExt cx="11253828" cy="1584213"/>
          </a:xfrm>
        </p:grpSpPr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F8BC327F-B2A3-64FA-B131-9B5C648500AF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0"/>
              <a:ext cx="11139818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Revision of Beam Search</a:t>
              </a:r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2B9171EC-2CAC-3383-1C9B-635D7B4871B9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100835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Hypothesis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가 길어질수록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Score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가 낮아진다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.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확률은 곱할수록 감소하기 때문이다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.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따라서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길이가 짧은 문장이 </a:t>
              </a:r>
              <a:r>
                <a:rPr lang="ko-KR" altLang="en-US" sz="1800" dirty="0" err="1">
                  <a:latin typeface="+mn-lt"/>
                  <a:ea typeface="나눔스퀘어 Bold" panose="020B0600000101010101" pitchFamily="50" charset="-127"/>
                </a:rPr>
                <a:t>뱉어질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 가능성이 높다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.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이를 방지하기 위해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Score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 계산 시 문장의 길이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(Word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의 개수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)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T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로 </a:t>
              </a:r>
              <a:r>
                <a:rPr lang="ko-KR" altLang="en-US" sz="1800" b="1" dirty="0">
                  <a:latin typeface="+mn-lt"/>
                  <a:ea typeface="나눔스퀘어 Bold" panose="020B0600000101010101" pitchFamily="50" charset="-127"/>
                </a:rPr>
                <a:t>원래의 </a:t>
              </a:r>
              <a:r>
                <a:rPr lang="en-US" altLang="ko-KR" sz="1800" b="1" dirty="0">
                  <a:latin typeface="+mn-lt"/>
                  <a:ea typeface="나눔스퀘어 Bold" panose="020B0600000101010101" pitchFamily="50" charset="-127"/>
                </a:rPr>
                <a:t>Score </a:t>
              </a:r>
              <a:r>
                <a:rPr lang="ko-KR" altLang="en-US" sz="1800" b="1" dirty="0">
                  <a:latin typeface="+mn-lt"/>
                  <a:ea typeface="나눔스퀘어 Bold" panose="020B0600000101010101" pitchFamily="50" charset="-127"/>
                </a:rPr>
                <a:t>공식을 </a:t>
              </a:r>
              <a:r>
                <a:rPr lang="en-US" altLang="ko-KR" sz="1800" b="1" dirty="0">
                  <a:latin typeface="+mn-lt"/>
                  <a:ea typeface="나눔스퀘어 Bold" panose="020B0600000101010101" pitchFamily="50" charset="-127"/>
                </a:rPr>
                <a:t>Normalize</a:t>
              </a:r>
              <a:r>
                <a:rPr lang="ko-KR" altLang="en-US" sz="1800" b="1" dirty="0">
                  <a:latin typeface="+mn-lt"/>
                  <a:ea typeface="나눔스퀘어 Bold" panose="020B0600000101010101" pitchFamily="50" charset="-127"/>
                </a:rPr>
                <a:t>한다</a:t>
              </a:r>
              <a:r>
                <a:rPr lang="en-US" altLang="ko-KR" sz="1800" b="1" dirty="0">
                  <a:latin typeface="+mn-lt"/>
                  <a:ea typeface="나눔스퀘어 Bold" panose="020B0600000101010101" pitchFamily="50" charset="-127"/>
                </a:rPr>
                <a:t>.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CD31C03-ADF4-3C62-30A4-69A9E7370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457" y="5497779"/>
            <a:ext cx="5044877" cy="1089754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4DD70D44-B3C4-CB84-E2A6-FFE3BEBCF61D}"/>
              </a:ext>
            </a:extLst>
          </p:cNvPr>
          <p:cNvSpPr/>
          <p:nvPr/>
        </p:nvSpPr>
        <p:spPr>
          <a:xfrm>
            <a:off x="3101009" y="5404233"/>
            <a:ext cx="964095" cy="1231427"/>
          </a:xfrm>
          <a:prstGeom prst="frame">
            <a:avLst>
              <a:gd name="adj1" fmla="val 28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043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02 | NN based translation: RNN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360D29-860E-893A-8F7F-8BAC98C9DD6D}"/>
              </a:ext>
            </a:extLst>
          </p:cNvPr>
          <p:cNvGrpSpPr/>
          <p:nvPr/>
        </p:nvGrpSpPr>
        <p:grpSpPr>
          <a:xfrm>
            <a:off x="469086" y="2247494"/>
            <a:ext cx="11253828" cy="2363011"/>
            <a:chOff x="469086" y="1356440"/>
            <a:chExt cx="11253828" cy="1934944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2AC95D02-6BF1-238C-CEAB-23C8BC561A6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0"/>
              <a:ext cx="11139818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How to Evaluate?</a:t>
              </a:r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A6109699-16F9-E778-7382-59FF831EB10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135908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Ideal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method: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 영어와 한국어를 모두 아는 사람에게 번역 점수를 평가하도록 함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.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그러나 이는 비쌈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Automatic method: BLEU(</a:t>
              </a:r>
              <a:r>
                <a:rPr lang="en-US" altLang="ko-KR" sz="1800" b="1" dirty="0" err="1">
                  <a:latin typeface="+mn-lt"/>
                  <a:ea typeface="나눔스퀘어 Bold" panose="020B0600000101010101" pitchFamily="50" charset="-127"/>
                </a:rPr>
                <a:t>B</a:t>
              </a:r>
              <a:r>
                <a:rPr lang="en-US" altLang="ko-KR" sz="1800" dirty="0" err="1">
                  <a:latin typeface="+mn-lt"/>
                  <a:ea typeface="나눔스퀘어 Bold" panose="020B0600000101010101" pitchFamily="50" charset="-127"/>
                </a:rPr>
                <a:t>i</a:t>
              </a:r>
              <a:r>
                <a:rPr lang="en-US" altLang="ko-KR" sz="1800" b="1" dirty="0" err="1">
                  <a:latin typeface="+mn-lt"/>
                  <a:ea typeface="나눔스퀘어 Bold" panose="020B0600000101010101" pitchFamily="50" charset="-127"/>
                </a:rPr>
                <a:t>L</a:t>
              </a:r>
              <a:r>
                <a:rPr lang="en-US" altLang="ko-KR" sz="1800" dirty="0" err="1">
                  <a:latin typeface="+mn-lt"/>
                  <a:ea typeface="나눔스퀘어 Bold" panose="020B0600000101010101" pitchFamily="50" charset="-127"/>
                </a:rPr>
                <a:t>ingual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 </a:t>
              </a:r>
              <a:r>
                <a:rPr lang="en-US" altLang="ko-KR" sz="1800" b="1" dirty="0">
                  <a:latin typeface="+mn-lt"/>
                  <a:ea typeface="나눔스퀘어 Bold" panose="020B0600000101010101" pitchFamily="50" charset="-127"/>
                </a:rPr>
                <a:t>E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valuation </a:t>
              </a:r>
              <a:r>
                <a:rPr lang="en-US" altLang="ko-KR" sz="1800" b="1" dirty="0">
                  <a:latin typeface="+mn-lt"/>
                  <a:ea typeface="나눔스퀘어 Bold" panose="020B0600000101010101" pitchFamily="50" charset="-127"/>
                </a:rPr>
                <a:t>U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nderstudy)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이용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BLEU: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인간 번역과 기계 번역 문장 사이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몇 단어가 겹쳤는지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(n-gram precisions)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기준으로 점수를 매김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BLEU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는 유용하지만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,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 문장을 번역할 다양한 방법이 있으므로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“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단어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＂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만 기준으로 평가하는 것은 불완전함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2321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02 | NN based translation: RNN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360D29-860E-893A-8F7F-8BAC98C9DD6D}"/>
              </a:ext>
            </a:extLst>
          </p:cNvPr>
          <p:cNvGrpSpPr/>
          <p:nvPr/>
        </p:nvGrpSpPr>
        <p:grpSpPr>
          <a:xfrm>
            <a:off x="469086" y="1259021"/>
            <a:ext cx="11253828" cy="2363011"/>
            <a:chOff x="469086" y="1356440"/>
            <a:chExt cx="11253828" cy="1934944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2AC95D02-6BF1-238C-CEAB-23C8BC561A6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0"/>
              <a:ext cx="11139818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NN based Translation: Pros</a:t>
              </a:r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A6109699-16F9-E778-7382-59FF831EB10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135908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More fluent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Better use of context: hidden states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를 통해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x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에 대한 </a:t>
              </a:r>
              <a:r>
                <a:rPr lang="en-US" altLang="ko-KR" sz="1800" dirty="0" err="1">
                  <a:latin typeface="+mn-lt"/>
                  <a:ea typeface="나눔스퀘어 Bold" panose="020B0600000101010101" pitchFamily="50" charset="-127"/>
                </a:rPr>
                <a:t>conditionin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을 하므로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단일 시스템으로서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Neural Network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 하나만 최적화하면 됨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: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구성요소별로 별개로 최적화하지 않음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Much less human engineering: feature engineering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이 필요하지 않음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FDB9EC3-6E33-1D0A-69B9-A256266612B7}"/>
              </a:ext>
            </a:extLst>
          </p:cNvPr>
          <p:cNvGrpSpPr/>
          <p:nvPr/>
        </p:nvGrpSpPr>
        <p:grpSpPr>
          <a:xfrm>
            <a:off x="482340" y="3896202"/>
            <a:ext cx="11253828" cy="1506366"/>
            <a:chOff x="469086" y="1356440"/>
            <a:chExt cx="11253828" cy="1233483"/>
          </a:xfrm>
        </p:grpSpPr>
        <p:sp>
          <p:nvSpPr>
            <p:cNvPr id="3" name="object 6">
              <a:extLst>
                <a:ext uri="{FF2B5EF4-FFF2-40B4-BE49-F238E27FC236}">
                  <a16:creationId xmlns:a16="http://schemas.microsoft.com/office/drawing/2014/main" id="{59800F6D-A70C-AB43-C4C4-53D976E41574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0"/>
              <a:ext cx="11139818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NN based Translation: Cons</a:t>
              </a: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6E9C4110-F851-AAB4-7361-61A5312C9272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6576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Less interpretable: hard to debug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Difficult to control: safety concerns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9656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02 | NN based translation: RNN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360D29-860E-893A-8F7F-8BAC98C9DD6D}"/>
              </a:ext>
            </a:extLst>
          </p:cNvPr>
          <p:cNvGrpSpPr/>
          <p:nvPr/>
        </p:nvGrpSpPr>
        <p:grpSpPr>
          <a:xfrm>
            <a:off x="469086" y="1605950"/>
            <a:ext cx="11253828" cy="2791333"/>
            <a:chOff x="469086" y="1356440"/>
            <a:chExt cx="11253828" cy="2285674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2AC95D02-6BF1-238C-CEAB-23C8BC561A6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0"/>
              <a:ext cx="11139818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Needed to be resolved</a:t>
              </a:r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A6109699-16F9-E778-7382-59FF831EB10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17098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Out-of-vocabulary words problem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Domain mismatch(ex. Facebook-news)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Low-resource language pairs(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훈련을 위한 데이터가 부족함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)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Pronoun resolution errors(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대명사가 무엇을 의미하는지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?)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과거 데이터에 의존한 사회적 편견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(ex. It’s nurse =&gt;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그녀는 간호사다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. It’s police =&gt;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그는 경찰이다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.)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94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D15295F2-2D9C-4AA2-B6A7-838B69DC3CCB}"/>
              </a:ext>
            </a:extLst>
          </p:cNvPr>
          <p:cNvSpPr txBox="1">
            <a:spLocks/>
          </p:cNvSpPr>
          <p:nvPr/>
        </p:nvSpPr>
        <p:spPr>
          <a:xfrm>
            <a:off x="0" y="171450"/>
            <a:ext cx="2492794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algn="ctr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F276743-BEFF-42D6-B6F3-14FB0521541D}"/>
              </a:ext>
            </a:extLst>
          </p:cNvPr>
          <p:cNvGrpSpPr/>
          <p:nvPr/>
        </p:nvGrpSpPr>
        <p:grpSpPr>
          <a:xfrm>
            <a:off x="2459505" y="2217142"/>
            <a:ext cx="7272990" cy="3600059"/>
            <a:chOff x="2929919" y="1588790"/>
            <a:chExt cx="9262081" cy="353052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06D3D71-456F-48B7-A5C4-7D57BEED053B}"/>
                </a:ext>
              </a:extLst>
            </p:cNvPr>
            <p:cNvCxnSpPr>
              <a:cxnSpLocks/>
            </p:cNvCxnSpPr>
            <p:nvPr/>
          </p:nvCxnSpPr>
          <p:spPr>
            <a:xfrm>
              <a:off x="2929920" y="1588790"/>
              <a:ext cx="9262080" cy="0"/>
            </a:xfrm>
            <a:prstGeom prst="line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53BA508-421F-43A2-B095-4055811CD797}"/>
                </a:ext>
              </a:extLst>
            </p:cNvPr>
            <p:cNvGrpSpPr/>
            <p:nvPr/>
          </p:nvGrpSpPr>
          <p:grpSpPr>
            <a:xfrm>
              <a:off x="2929919" y="1784495"/>
              <a:ext cx="9262081" cy="694545"/>
              <a:chOff x="2411759" y="1347615"/>
              <a:chExt cx="9780241" cy="694545"/>
            </a:xfrm>
          </p:grpSpPr>
          <p:sp>
            <p:nvSpPr>
              <p:cNvPr id="16" name="제목 1">
                <a:extLst>
                  <a:ext uri="{FF2B5EF4-FFF2-40B4-BE49-F238E27FC236}">
                    <a16:creationId xmlns:a16="http://schemas.microsoft.com/office/drawing/2014/main" id="{CF7537A9-F1D4-4F18-BF7D-750AD69197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59" y="1347615"/>
                <a:ext cx="9516081" cy="66134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U</a:t>
                </a:r>
                <a:r>
                  <a:rPr lang="en-US" altLang="ko-KR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nit</a:t>
                </a:r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01</a:t>
                </a:r>
                <a:r>
                  <a:rPr lang="ko-KR" altLang="en-US" sz="2800" b="1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ㅣ</a:t>
                </a:r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Statistical Translation Model</a:t>
                </a:r>
                <a:endParaRPr lang="en-US" altLang="ko-KR" sz="2000" b="1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370DD709-B07B-4CC5-9FDE-CEAE7D4AF6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F94435D-8F33-4765-9118-ECF3006DD91C}"/>
                </a:ext>
              </a:extLst>
            </p:cNvPr>
            <p:cNvGrpSpPr/>
            <p:nvPr/>
          </p:nvGrpSpPr>
          <p:grpSpPr>
            <a:xfrm>
              <a:off x="2929920" y="2664584"/>
              <a:ext cx="9262080" cy="704706"/>
              <a:chOff x="2411760" y="1347614"/>
              <a:chExt cx="9780240" cy="704706"/>
            </a:xfrm>
          </p:grpSpPr>
          <p:sp>
            <p:nvSpPr>
              <p:cNvPr id="14" name="제목 1">
                <a:extLst>
                  <a:ext uri="{FF2B5EF4-FFF2-40B4-BE49-F238E27FC236}">
                    <a16:creationId xmlns:a16="http://schemas.microsoft.com/office/drawing/2014/main" id="{DC565F4B-5F71-4C0C-992E-15B48B8AAD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U</a:t>
                </a:r>
                <a:r>
                  <a:rPr lang="en-US" altLang="ko-KR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nit</a:t>
                </a:r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02</a:t>
                </a:r>
                <a:r>
                  <a:rPr lang="ko-KR" altLang="en-US" sz="2800" b="1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ㅣ</a:t>
                </a:r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NN based Translation: RNN</a:t>
                </a:r>
                <a:endParaRPr lang="ko-KR" altLang="en-US" sz="2400" b="1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A8830E92-84DA-4C73-9097-B455369094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E0CC5D8-650B-4C38-8684-C4DF643D7613}"/>
                </a:ext>
              </a:extLst>
            </p:cNvPr>
            <p:cNvGrpSpPr/>
            <p:nvPr/>
          </p:nvGrpSpPr>
          <p:grpSpPr>
            <a:xfrm>
              <a:off x="2929920" y="3544674"/>
              <a:ext cx="9262080" cy="704706"/>
              <a:chOff x="2411760" y="1347614"/>
              <a:chExt cx="9780240" cy="704706"/>
            </a:xfrm>
          </p:grpSpPr>
          <p:sp>
            <p:nvSpPr>
              <p:cNvPr id="12" name="제목 1">
                <a:extLst>
                  <a:ext uri="{FF2B5EF4-FFF2-40B4-BE49-F238E27FC236}">
                    <a16:creationId xmlns:a16="http://schemas.microsoft.com/office/drawing/2014/main" id="{FCF84E15-4E2D-4D69-94AE-7F1507A690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U</a:t>
                </a:r>
                <a:r>
                  <a:rPr lang="en-US" altLang="ko-KR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nit</a:t>
                </a:r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03</a:t>
                </a:r>
                <a:r>
                  <a:rPr lang="ko-KR" altLang="en-US" sz="2800" b="1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ㅣ</a:t>
                </a:r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Attention Mechanism</a:t>
                </a:r>
                <a:endParaRPr lang="ko-KR" altLang="en-US" sz="2400" b="1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5C126D57-9ADA-4875-9322-D117BA1101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5FD193-2046-499A-A6F8-3D5F3F3EFBF1}"/>
                </a:ext>
              </a:extLst>
            </p:cNvPr>
            <p:cNvCxnSpPr>
              <a:cxnSpLocks/>
            </p:cNvCxnSpPr>
            <p:nvPr/>
          </p:nvCxnSpPr>
          <p:spPr>
            <a:xfrm>
              <a:off x="2929920" y="5119310"/>
              <a:ext cx="92620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10C5C965-3DA9-1DA8-4EEC-614E7EE30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495" y="72322"/>
            <a:ext cx="2373780" cy="78492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1521481-B3BA-F241-ECF4-9B83585F2713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4141FAE-82A4-AB9C-6EF6-3DB87A9D4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13613C-FB78-D757-B47B-70998A3CBE18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4856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A60DED4F-9B7D-4520-AE9C-852FB2D6D65D}"/>
              </a:ext>
            </a:extLst>
          </p:cNvPr>
          <p:cNvSpPr txBox="1">
            <a:spLocks/>
          </p:cNvSpPr>
          <p:nvPr/>
        </p:nvSpPr>
        <p:spPr>
          <a:xfrm>
            <a:off x="2089854" y="2618308"/>
            <a:ext cx="8012291" cy="1894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algn="ctr" hangingPunct="1">
              <a:buFont typeface="Avenir Next"/>
              <a:buNone/>
            </a:pP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03</a:t>
            </a:r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ctr" hangingPunct="1">
              <a:buFont typeface="Avenir Next"/>
              <a:buNone/>
            </a:pP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Attention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FBA906-5E12-6268-17FC-1541EDE94770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6E740E2-C644-A5E2-277E-942FE7F5E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529FA9-54E1-B1D2-4741-C804EDBAF9D6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8834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03 | Attention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360D29-860E-893A-8F7F-8BAC98C9DD6D}"/>
              </a:ext>
            </a:extLst>
          </p:cNvPr>
          <p:cNvGrpSpPr/>
          <p:nvPr/>
        </p:nvGrpSpPr>
        <p:grpSpPr>
          <a:xfrm>
            <a:off x="469086" y="1446924"/>
            <a:ext cx="11253828" cy="1506364"/>
            <a:chOff x="469086" y="1356441"/>
            <a:chExt cx="11253828" cy="1233482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2AC95D02-6BF1-238C-CEAB-23C8BC561A6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1"/>
              <a:ext cx="11139818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Limitation of Seq2Seq Architecture</a:t>
              </a:r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A6109699-16F9-E778-7382-59FF831EB10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6576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Encoder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의 마지막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hidden vector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에 모든 정보를 집어넣어야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=&gt; information bottleneck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따라서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Order of word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와 같은 정보가 소실될 수 있음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80E93D0-795C-24F4-16DA-4FC6F6F9AE55}"/>
              </a:ext>
            </a:extLst>
          </p:cNvPr>
          <p:cNvGrpSpPr/>
          <p:nvPr/>
        </p:nvGrpSpPr>
        <p:grpSpPr>
          <a:xfrm>
            <a:off x="412081" y="3736240"/>
            <a:ext cx="11253828" cy="1506365"/>
            <a:chOff x="469086" y="1356441"/>
            <a:chExt cx="11253828" cy="1233483"/>
          </a:xfrm>
        </p:grpSpPr>
        <p:sp>
          <p:nvSpPr>
            <p:cNvPr id="3" name="object 6">
              <a:extLst>
                <a:ext uri="{FF2B5EF4-FFF2-40B4-BE49-F238E27FC236}">
                  <a16:creationId xmlns:a16="http://schemas.microsoft.com/office/drawing/2014/main" id="{7434C9FF-482F-066A-8081-F8BB53542CAA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1"/>
              <a:ext cx="11139818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Idea of Attention</a:t>
              </a:r>
            </a:p>
          </p:txBody>
        </p:sp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F48A0DF1-E2DF-C885-6A18-C529FECA26A5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65762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Translation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을 하면서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,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실시간으로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source sentence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의 특정 부분에 주목하고 싶다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.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각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Time step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마다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Decoder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에서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Encoder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의 특정 부분으로 가는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Direct Connection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을 만들자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5598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03 | Attention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360D29-860E-893A-8F7F-8BAC98C9DD6D}"/>
              </a:ext>
            </a:extLst>
          </p:cNvPr>
          <p:cNvGrpSpPr/>
          <p:nvPr/>
        </p:nvGrpSpPr>
        <p:grpSpPr>
          <a:xfrm>
            <a:off x="469086" y="1001747"/>
            <a:ext cx="11253828" cy="2363010"/>
            <a:chOff x="469086" y="1356441"/>
            <a:chExt cx="11253828" cy="1934944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2AC95D02-6BF1-238C-CEAB-23C8BC561A6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1"/>
              <a:ext cx="11139818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Brief on Attention-Adapted Architecture Architecture</a:t>
              </a:r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A6109699-16F9-E778-7382-59FF831EB10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135908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RNN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의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Seq2Seq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구조를 기반으로 설명됨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(Decoder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에서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Encoder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로의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Connection)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Decoder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의 각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hidden vector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는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Encoder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의 모든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hidden vector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에 대해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Attention(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내적 기반 연산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)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을 수행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이렇게 계산된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Attention Score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를 바탕으로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Attention Output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을 산출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(Weighted sum related to Encoder)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이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Attention Output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이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Decoder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의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Output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생성에 추가로 관여함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=&gt; Encoder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의 특정 부분 정보 반영됨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48BFA4BC-BD2B-34E0-B0DA-FBDED1E38A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93" t="3570"/>
          <a:stretch/>
        </p:blipFill>
        <p:spPr>
          <a:xfrm>
            <a:off x="2794841" y="3487379"/>
            <a:ext cx="6021167" cy="332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50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4978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Reference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hangingPunct="1">
              <a:buFont typeface="Avenir Next"/>
              <a:buNone/>
            </a:pP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61B3F7F-F863-4166-B233-329E08B641F0}"/>
              </a:ext>
            </a:extLst>
          </p:cNvPr>
          <p:cNvSpPr txBox="1">
            <a:spLocks/>
          </p:cNvSpPr>
          <p:nvPr/>
        </p:nvSpPr>
        <p:spPr>
          <a:xfrm>
            <a:off x="710936" y="1947251"/>
            <a:ext cx="9288169" cy="13986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500" b="1" i="0" dirty="0">
                <a:effectLst/>
                <a:latin typeface="YouTube Sans"/>
              </a:rPr>
              <a:t>Stanford CS224N NLP with Deep Learning | Winter 2021 | Lecture 7 - Translation, Seq2Seq, Attention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500" b="1" i="0" dirty="0">
                <a:effectLst/>
                <a:latin typeface="YouTube Sans"/>
              </a:rPr>
              <a:t>: </a:t>
            </a:r>
            <a:r>
              <a:rPr lang="en-US" altLang="ko-KR" sz="1500" b="1" i="0" dirty="0">
                <a:effectLst/>
                <a:latin typeface="YouTube Sans"/>
                <a:hlinkClick r:id="rId2"/>
              </a:rPr>
              <a:t>https://www.youtube.com/watch?v=wzfWHP6SXxY&amp;list=PLoROMvodv4rOSH4v6133s9LFPRHjEmbmJ&amp;index=7</a:t>
            </a:r>
            <a:endParaRPr lang="en-US" altLang="ko-KR" sz="1500" b="1" i="0" dirty="0">
              <a:effectLst/>
              <a:latin typeface="YouTube Sans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endParaRPr lang="en-US" altLang="ko-KR" sz="1500" b="1" dirty="0">
              <a:latin typeface="YouTube Sans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500" b="1" i="0" dirty="0">
                <a:effectLst/>
                <a:latin typeface="YouTube Sans"/>
              </a:rPr>
              <a:t>*All Images without clarified source are retrieved on the above reference.</a:t>
            </a:r>
            <a:endParaRPr lang="ko-KR" altLang="en-US" sz="15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4732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578BBB9D-D8AA-4554-8068-779E122E12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218" y="918218"/>
            <a:ext cx="5021564" cy="5021564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2FFCC16-05FA-4659-8F71-6BC6C73DB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3262" y="3043227"/>
            <a:ext cx="6245475" cy="771545"/>
          </a:xfrm>
        </p:spPr>
        <p:txBody>
          <a:bodyPr/>
          <a:lstStyle/>
          <a:p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98B1EF-470D-3EFF-16FA-6F276751E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782" y="140936"/>
            <a:ext cx="3585218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5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A60DED4F-9B7D-4520-AE9C-852FB2D6D65D}"/>
              </a:ext>
            </a:extLst>
          </p:cNvPr>
          <p:cNvSpPr txBox="1">
            <a:spLocks/>
          </p:cNvSpPr>
          <p:nvPr/>
        </p:nvSpPr>
        <p:spPr>
          <a:xfrm>
            <a:off x="2089854" y="2618308"/>
            <a:ext cx="8012291" cy="1894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algn="ctr" hangingPunct="1">
              <a:buFont typeface="Avenir Next"/>
              <a:buNone/>
            </a:pP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01</a:t>
            </a:r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ctr" hangingPunct="1">
              <a:buFont typeface="Avenir Next"/>
              <a:buNone/>
            </a:pP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Statistical Translate Model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23F3EB-B0A3-8855-F483-280F3E6C4797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7DA4318-D83A-5745-B638-49E6A1FC9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E6B92E-0A0A-2028-449F-9216E95E6833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632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01 | Statistical Translate Model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C518CD9-AC58-5432-24AA-81B2788FD6F6}"/>
              </a:ext>
            </a:extLst>
          </p:cNvPr>
          <p:cNvGrpSpPr/>
          <p:nvPr/>
        </p:nvGrpSpPr>
        <p:grpSpPr>
          <a:xfrm>
            <a:off x="469086" y="1221880"/>
            <a:ext cx="11253828" cy="2207119"/>
            <a:chOff x="469086" y="1356440"/>
            <a:chExt cx="11253828" cy="1807290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B61B3F7F-F863-4166-B233-329E08B641F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0"/>
              <a:ext cx="7933934" cy="57586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ko-KR" altLang="en-US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번역이란 무엇인가</a:t>
              </a: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?</a:t>
              </a:r>
            </a:p>
          </p:txBody>
        </p:sp>
        <p:sp>
          <p:nvSpPr>
            <p:cNvPr id="2" name="object 6">
              <a:extLst>
                <a:ext uri="{FF2B5EF4-FFF2-40B4-BE49-F238E27FC236}">
                  <a16:creationId xmlns:a16="http://schemas.microsoft.com/office/drawing/2014/main" id="{7B189C92-5C48-5B3B-1798-00A8CEB035A1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123142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영어를 한국어로 번역하는 문제를 생각하자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.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Input data(X):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영어 문장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(Source language sentence)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Output data(y):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한국어 문장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(Target language sentence)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360D29-860E-893A-8F7F-8BAC98C9DD6D}"/>
              </a:ext>
            </a:extLst>
          </p:cNvPr>
          <p:cNvGrpSpPr/>
          <p:nvPr/>
        </p:nvGrpSpPr>
        <p:grpSpPr>
          <a:xfrm>
            <a:off x="469086" y="3769611"/>
            <a:ext cx="11253828" cy="2413986"/>
            <a:chOff x="469086" y="1356440"/>
            <a:chExt cx="11253828" cy="1976684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2AC95D02-6BF1-238C-CEAB-23C8BC561A6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0"/>
              <a:ext cx="7933934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Statistical Transition Model Approach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bject 6">
                  <a:extLst>
                    <a:ext uri="{FF2B5EF4-FFF2-40B4-BE49-F238E27FC236}">
                      <a16:creationId xmlns:a16="http://schemas.microsoft.com/office/drawing/2014/main" id="{A6109699-16F9-E778-7382-59FF831EB10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9086" y="1932303"/>
                  <a:ext cx="11253828" cy="1400821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lvl1pPr algn="l" defTabSz="914400" rtl="0" eaLnBrk="1" latinLnBrk="1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marL="298450" indent="-285750">
                    <a:lnSpc>
                      <a:spcPct val="1500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ko-KR" altLang="en-US" sz="1800" i="1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목</m:t>
                      </m:r>
                      <m:r>
                        <a:rPr lang="ko-KR" altLang="en-US" sz="1800" i="1" smtClean="0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표</m:t>
                      </m:r>
                      <m:r>
                        <a:rPr lang="ko-KR" altLang="en-US" sz="1800" i="1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는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𝑎𝑟𝑔𝑚𝑎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𝑦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𝑦</m:t>
                          </m:r>
                        </m:e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ko-KR" altLang="en-US" sz="1800" b="0" dirty="0">
                      <a:latin typeface="+mn-lt"/>
                      <a:ea typeface="나눔스퀘어 Bold" panose="020B0600000101010101" pitchFamily="50" charset="-127"/>
                    </a:rPr>
                    <a:t>를 찾는 것이며</a:t>
                  </a:r>
                  <a:r>
                    <a:rPr lang="en-US" altLang="ko-KR" sz="1800" b="0" dirty="0">
                      <a:latin typeface="+mn-lt"/>
                      <a:ea typeface="나눔스퀘어 Bold" panose="020B0600000101010101" pitchFamily="50" charset="-127"/>
                    </a:rPr>
                    <a:t>,</a:t>
                  </a:r>
                  <a:r>
                    <a:rPr lang="ko-KR" altLang="en-US" sz="1800" b="0" dirty="0">
                      <a:latin typeface="+mn-lt"/>
                      <a:ea typeface="나눔스퀘어 Bold" panose="020B0600000101010101" pitchFamily="50" charset="-127"/>
                    </a:rPr>
                    <a:t> 이는 </a:t>
                  </a:r>
                  <a:r>
                    <a:rPr lang="ko-KR" altLang="en-US" sz="1800" b="0" dirty="0" err="1">
                      <a:latin typeface="+mn-lt"/>
                      <a:ea typeface="나눔스퀘어 Bold" panose="020B0600000101010101" pitchFamily="50" charset="-127"/>
                    </a:rPr>
                    <a:t>베이즈</a:t>
                  </a:r>
                  <a:r>
                    <a:rPr lang="ko-KR" altLang="en-US" sz="1800" b="0" dirty="0">
                      <a:latin typeface="+mn-lt"/>
                      <a:ea typeface="나눔스퀘어 Bold" panose="020B0600000101010101" pitchFamily="50" charset="-127"/>
                    </a:rPr>
                    <a:t> 정리에 의해 </a:t>
                  </a:r>
                  <a14:m>
                    <m:oMath xmlns:m="http://schemas.openxmlformats.org/officeDocument/2006/math">
                      <m:r>
                        <a:rPr lang="en-US" altLang="ko-KR" sz="1800" i="1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𝑎𝑟𝑔𝑚𝑎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𝑦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𝑥</m:t>
                          </m:r>
                        </m:e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𝑦</m:t>
                          </m:r>
                        </m:e>
                      </m:d>
                      <m:r>
                        <a:rPr lang="en-US" altLang="ko-KR" sz="1800" i="1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𝑦</m:t>
                          </m:r>
                        </m:e>
                      </m:d>
                    </m:oMath>
                  </a14:m>
                  <a:r>
                    <a:rPr lang="ko-KR" altLang="en-US" sz="1800" b="0" dirty="0">
                      <a:latin typeface="+mn-lt"/>
                      <a:ea typeface="나눔스퀘어 Bold" panose="020B0600000101010101" pitchFamily="50" charset="-127"/>
                    </a:rPr>
                    <a:t>를 찾는 것과 동치다</a:t>
                  </a:r>
                  <a:r>
                    <a:rPr lang="en-US" altLang="ko-KR" sz="1800" b="0" dirty="0">
                      <a:latin typeface="+mn-lt"/>
                      <a:ea typeface="나눔스퀘어 Bold" panose="020B0600000101010101" pitchFamily="50" charset="-127"/>
                    </a:rPr>
                    <a:t>.</a:t>
                  </a:r>
                </a:p>
                <a:p>
                  <a:pPr marL="298450" indent="-285750">
                    <a:lnSpc>
                      <a:spcPct val="1500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𝑦</m:t>
                          </m:r>
                        </m:e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는 주어진 영어 문장에 대해 가능한 한국어 문장의 확률분포로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, 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우리가 목표하는 최종 모델이다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.</a:t>
                  </a:r>
                </a:p>
                <a:p>
                  <a:pPr marL="298450" indent="-285750">
                    <a:lnSpc>
                      <a:spcPct val="1500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𝑥</m:t>
                          </m:r>
                        </m:e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𝑦</m:t>
                          </m:r>
                        </m:e>
                      </m:d>
                      <m:r>
                        <a:rPr lang="ko-KR" altLang="en-US" sz="1800" i="1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는</m:t>
                      </m:r>
                    </m:oMath>
                  </a14:m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 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영어문장이 한국어문장으로 어떻게 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Translate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돼야 하는지에 관한 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Translation Model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이다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.</a:t>
                  </a:r>
                </a:p>
                <a:p>
                  <a:pPr marL="298450" indent="-285750">
                    <a:lnSpc>
                      <a:spcPct val="1500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𝑃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𝑦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)</m:t>
                      </m:r>
                    </m:oMath>
                  </a14:m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는 한 한국어문장이 등장할 확률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, 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즉 한국어 자체의 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Fluency 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등을 나타내는 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Language Model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이다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3" name="object 6">
                  <a:extLst>
                    <a:ext uri="{FF2B5EF4-FFF2-40B4-BE49-F238E27FC236}">
                      <a16:creationId xmlns:a16="http://schemas.microsoft.com/office/drawing/2014/main" id="{A6109699-16F9-E778-7382-59FF831EB1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86" y="1932303"/>
                  <a:ext cx="11253828" cy="1400821"/>
                </a:xfrm>
                <a:prstGeom prst="rect">
                  <a:avLst/>
                </a:prstGeom>
                <a:blipFill>
                  <a:blip r:embed="rId3"/>
                  <a:stretch>
                    <a:fillRect l="-1083" r="-163" b="-67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927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01 | Statistical Translate Model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360D29-860E-893A-8F7F-8BAC98C9DD6D}"/>
              </a:ext>
            </a:extLst>
          </p:cNvPr>
          <p:cNvGrpSpPr/>
          <p:nvPr/>
        </p:nvGrpSpPr>
        <p:grpSpPr>
          <a:xfrm>
            <a:off x="469086" y="1174923"/>
            <a:ext cx="11253828" cy="1936933"/>
            <a:chOff x="469086" y="1356440"/>
            <a:chExt cx="11253828" cy="15860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bject 6">
                  <a:extLst>
                    <a:ext uri="{FF2B5EF4-FFF2-40B4-BE49-F238E27FC236}">
                      <a16:creationId xmlns:a16="http://schemas.microsoft.com/office/drawing/2014/main" id="{2AC95D02-6BF1-238C-CEAB-23C8BC561A6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9086" y="1356440"/>
                  <a:ext cx="7933934" cy="540114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lvl1pPr algn="l" defTabSz="914400" rtl="0" eaLnBrk="1" latinLnBrk="1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marL="12700">
                    <a:lnSpc>
                      <a:spcPct val="150000"/>
                    </a:lnSpc>
                    <a:spcBef>
                      <a:spcPts val="100"/>
                    </a:spcBef>
                  </a:pPr>
                  <a:r>
                    <a:rPr lang="en-US" altLang="ko-KR" sz="2800" b="1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How</a:t>
                  </a:r>
                  <a:r>
                    <a:rPr lang="ko-KR" altLang="en-US" sz="2800" b="1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 </a:t>
                  </a:r>
                  <a:r>
                    <a:rPr lang="en-US" altLang="ko-KR" sz="2800" b="1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to</a:t>
                  </a:r>
                  <a:r>
                    <a:rPr lang="ko-KR" altLang="en-US" sz="2800" b="1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 </a:t>
                  </a:r>
                  <a:r>
                    <a:rPr lang="en-US" altLang="ko-KR" sz="2800" b="1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calculate </a:t>
                  </a:r>
                  <a14:m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𝒂𝒓𝒈𝒎𝒂</m:t>
                      </m:r>
                      <m:sSub>
                        <m:sSubPr>
                          <m:ctrlPr>
                            <a:rPr lang="en-US" altLang="ko-KR" sz="2800" b="1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800" b="1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𝒚</m:t>
                          </m:r>
                        </m:sub>
                      </m:sSub>
                      <m:r>
                        <a:rPr lang="en-US" altLang="ko-KR" sz="2800" b="1" i="1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𝑷</m:t>
                      </m:r>
                      <m:d>
                        <m:dPr>
                          <m:ctrlPr>
                            <a:rPr lang="en-US" altLang="ko-KR" sz="2800" b="1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𝒙</m:t>
                          </m:r>
                        </m:e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𝒚</m:t>
                          </m:r>
                        </m:e>
                      </m:d>
                      <m:r>
                        <a:rPr lang="en-US" altLang="ko-KR" sz="2800" b="1" i="1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𝑷</m:t>
                      </m:r>
                      <m:d>
                        <m:dPr>
                          <m:ctrlPr>
                            <a:rPr lang="en-US" altLang="ko-KR" sz="2800" b="1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𝒚</m:t>
                          </m:r>
                        </m:e>
                      </m:d>
                    </m:oMath>
                  </a14:m>
                  <a:r>
                    <a:rPr lang="en-US" altLang="ko-KR" sz="2800" b="1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? </a:t>
                  </a:r>
                </a:p>
              </p:txBody>
            </p:sp>
          </mc:Choice>
          <mc:Fallback xmlns="">
            <p:sp>
              <p:nvSpPr>
                <p:cNvPr id="11" name="object 6">
                  <a:extLst>
                    <a:ext uri="{FF2B5EF4-FFF2-40B4-BE49-F238E27FC236}">
                      <a16:creationId xmlns:a16="http://schemas.microsoft.com/office/drawing/2014/main" id="{2AC95D02-6BF1-238C-CEAB-23C8BC561A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86" y="1356440"/>
                  <a:ext cx="7933934" cy="540114"/>
                </a:xfrm>
                <a:prstGeom prst="rect">
                  <a:avLst/>
                </a:prstGeom>
                <a:blipFill>
                  <a:blip r:embed="rId3"/>
                  <a:stretch>
                    <a:fillRect l="-2613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bject 6">
                  <a:extLst>
                    <a:ext uri="{FF2B5EF4-FFF2-40B4-BE49-F238E27FC236}">
                      <a16:creationId xmlns:a16="http://schemas.microsoft.com/office/drawing/2014/main" id="{A6109699-16F9-E778-7382-59FF831EB10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9086" y="1932303"/>
                  <a:ext cx="11253828" cy="1010187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lvl1pPr algn="l" defTabSz="914400" rtl="0" eaLnBrk="1" latinLnBrk="1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marL="298450" indent="-285750">
                    <a:lnSpc>
                      <a:spcPct val="1500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Naïve Approach: 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모든 </a:t>
                  </a:r>
                  <a14:m>
                    <m:oMath xmlns:m="http://schemas.openxmlformats.org/officeDocument/2006/math">
                      <m:r>
                        <a:rPr lang="en-US" altLang="ko-KR" sz="1800" i="1" smtClean="0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𝑦</m:t>
                      </m:r>
                    </m:oMath>
                  </a14:m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를 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sentence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인 채 나열해서 계산하기 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=&gt; </a:t>
                  </a:r>
                  <a:r>
                    <a:rPr lang="ko-KR" altLang="en-US" sz="1800" dirty="0" err="1">
                      <a:latin typeface="+mn-lt"/>
                      <a:ea typeface="나눔스퀘어 Bold" panose="020B0600000101010101" pitchFamily="50" charset="-127"/>
                    </a:rPr>
                    <a:t>계산복잡도가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 너무 높다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.</a:t>
                  </a:r>
                </a:p>
                <a:p>
                  <a:pPr marL="298450" indent="-285750">
                    <a:lnSpc>
                      <a:spcPct val="1500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ko-KR" sz="1800" i="1" smtClean="0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𝑦</m:t>
                      </m:r>
                      <m:r>
                        <a:rPr lang="ko-KR" altLang="en-US" sz="1800" i="1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를</m:t>
                      </m:r>
                    </m:oMath>
                  </a14:m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 Word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로 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“Break down to pieces”</a:t>
                  </a:r>
                </a:p>
                <a:p>
                  <a:pPr marL="298450" indent="-285750">
                    <a:lnSpc>
                      <a:spcPct val="1500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𝑥</m:t>
                          </m:r>
                        </m:e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𝑦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 </m:t>
                      </m:r>
                    </m:oMath>
                  </a14:m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를 통해 단어 단위로 가능한 모든 번역 조합을 만든 뒤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altLang="ko-KR" sz="1800" i="1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𝑃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(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𝑦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)</m:t>
                      </m:r>
                    </m:oMath>
                  </a14:m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를 통해 어순에 맞게 나열한다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3" name="object 6">
                  <a:extLst>
                    <a:ext uri="{FF2B5EF4-FFF2-40B4-BE49-F238E27FC236}">
                      <a16:creationId xmlns:a16="http://schemas.microsoft.com/office/drawing/2014/main" id="{A6109699-16F9-E778-7382-59FF831EB1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86" y="1932303"/>
                  <a:ext cx="11253828" cy="1010187"/>
                </a:xfrm>
                <a:prstGeom prst="rect">
                  <a:avLst/>
                </a:prstGeom>
                <a:blipFill>
                  <a:blip r:embed="rId4"/>
                  <a:stretch>
                    <a:fillRect l="-1083" b="-108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20B8C2-2F79-0553-EF63-3A2600AECD08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2E87281-822A-8224-99D7-F06E417B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A0532F-E6AA-32E6-8B89-3EB10C56D25E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BDF1CFCE-3872-2823-9E77-EAB82B9D28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086" y="3155514"/>
            <a:ext cx="10605354" cy="294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01 | Statistical Translate Model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2553C7-2A29-44B7-BE70-07C55A321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495" y="72322"/>
            <a:ext cx="2373780" cy="78492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7360D29-860E-893A-8F7F-8BAC98C9DD6D}"/>
              </a:ext>
            </a:extLst>
          </p:cNvPr>
          <p:cNvGrpSpPr/>
          <p:nvPr/>
        </p:nvGrpSpPr>
        <p:grpSpPr>
          <a:xfrm>
            <a:off x="469086" y="1077761"/>
            <a:ext cx="11253828" cy="1983804"/>
            <a:chOff x="469086" y="1356440"/>
            <a:chExt cx="11253828" cy="1624431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2AC95D02-6BF1-238C-CEAB-23C8BC561A6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0"/>
              <a:ext cx="7933934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Statistical Transition Model’s</a:t>
              </a:r>
              <a:r>
                <a:rPr lang="ko-KR" altLang="en-US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Latent</a:t>
              </a:r>
              <a:r>
                <a:rPr lang="ko-KR" altLang="en-US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Variable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bject 6">
                  <a:extLst>
                    <a:ext uri="{FF2B5EF4-FFF2-40B4-BE49-F238E27FC236}">
                      <a16:creationId xmlns:a16="http://schemas.microsoft.com/office/drawing/2014/main" id="{A6109699-16F9-E778-7382-59FF831EB10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9086" y="1932303"/>
                  <a:ext cx="11253828" cy="10485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lvl1pPr algn="l" defTabSz="914400" rtl="0" eaLnBrk="1" latinLnBrk="1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marL="298450" indent="-285750">
                    <a:lnSpc>
                      <a:spcPct val="1500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</a:pP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각 언어만의 관습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, 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어순 등이 다르므로 단어 별 번역 정보만으로는 적절한 문장 번역을 얻을 수 없다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.</a:t>
                  </a:r>
                </a:p>
                <a:p>
                  <a:pPr marL="298450" indent="-285750">
                    <a:lnSpc>
                      <a:spcPct val="1500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</a:pP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따라서 단어들의 종합적인 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alignment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를 위한 </a:t>
                  </a:r>
                  <a:r>
                    <a:rPr lang="en-US" altLang="ko-KR" sz="1800" b="1" dirty="0">
                      <a:latin typeface="+mn-lt"/>
                      <a:ea typeface="나눔스퀘어 Bold" panose="020B0600000101010101" pitchFamily="50" charset="-127"/>
                    </a:rPr>
                    <a:t>latent variable </a:t>
                  </a:r>
                  <a14:m>
                    <m:oMath xmlns:m="http://schemas.openxmlformats.org/officeDocument/2006/math"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𝒂</m:t>
                      </m:r>
                    </m:oMath>
                  </a14:m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를 추가한다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.</a:t>
                  </a:r>
                </a:p>
                <a:p>
                  <a:pPr marL="298450" indent="-285750">
                    <a:lnSpc>
                      <a:spcPct val="1500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</a:pP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갱신된 모델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altLang="ko-KR" sz="1800" i="1" smtClean="0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𝑎𝑟𝑔𝑚𝑎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𝑦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𝑥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, 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𝑎</m:t>
                          </m:r>
                        </m:e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𝑦</m:t>
                          </m:r>
                        </m:e>
                      </m:d>
                      <m:r>
                        <a:rPr lang="en-US" altLang="ko-KR" sz="1800" i="1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𝑦</m:t>
                          </m:r>
                        </m:e>
                      </m:d>
                    </m:oMath>
                  </a14:m>
                  <a:endParaRPr lang="en-US" altLang="ko-KR" sz="1800" dirty="0">
                    <a:latin typeface="+mn-lt"/>
                    <a:ea typeface="나눔스퀘어 Bold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13" name="object 6">
                  <a:extLst>
                    <a:ext uri="{FF2B5EF4-FFF2-40B4-BE49-F238E27FC236}">
                      <a16:creationId xmlns:a16="http://schemas.microsoft.com/office/drawing/2014/main" id="{A6109699-16F9-E778-7382-59FF831EB1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86" y="1932303"/>
                  <a:ext cx="11253828" cy="1048568"/>
                </a:xfrm>
                <a:prstGeom prst="rect">
                  <a:avLst/>
                </a:prstGeom>
                <a:blipFill>
                  <a:blip r:embed="rId4"/>
                  <a:stretch>
                    <a:fillRect l="-1083" b="-80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241512-B51E-C0C9-CBE2-66B83F0E0032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50A543E-8316-6AC8-7D18-53BE6CFE1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07F079-0770-8AF5-1E65-4D352B05D904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10D9DAF-B0EA-EA48-4A18-21611FA36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775" y="2972039"/>
            <a:ext cx="5533433" cy="318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0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01 | Statistical Translate Model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2553C7-2A29-44B7-BE70-07C55A321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495" y="72322"/>
            <a:ext cx="2373780" cy="78492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4B654C96-A81A-4A28-2E7F-8BD69B647608}"/>
              </a:ext>
            </a:extLst>
          </p:cNvPr>
          <p:cNvGrpSpPr/>
          <p:nvPr/>
        </p:nvGrpSpPr>
        <p:grpSpPr>
          <a:xfrm>
            <a:off x="548599" y="2461656"/>
            <a:ext cx="11253828" cy="1934687"/>
            <a:chOff x="469086" y="1356441"/>
            <a:chExt cx="11253828" cy="1584212"/>
          </a:xfrm>
        </p:grpSpPr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5247CAE2-6C73-AC36-73A3-B069E568A3FD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1"/>
              <a:ext cx="7933934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Statistical Approach</a:t>
              </a:r>
              <a:r>
                <a:rPr lang="ko-KR" altLang="en-US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한계</a:t>
              </a: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</a:p>
          </p:txBody>
        </p:sp>
        <p:sp>
          <p:nvSpPr>
            <p:cNvPr id="15" name="object 6">
              <a:extLst>
                <a:ext uri="{FF2B5EF4-FFF2-40B4-BE49-F238E27FC236}">
                  <a16:creationId xmlns:a16="http://schemas.microsoft.com/office/drawing/2014/main" id="{80CD2800-52DE-958A-DD9B-BDF82F318C82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100835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가능한 조합이 너무 많이 나오기 때문에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,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복잡도가 높다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.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언어마다 고유한 현상이 있어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feature-engineering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이 요구되므로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Human Effort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가 많이 든다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.</a:t>
              </a:r>
            </a:p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	=&gt; 2010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년대부터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Neural Network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based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Translation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의 부상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241512-B51E-C0C9-CBE2-66B83F0E0032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50A543E-8316-6AC8-7D18-53BE6CFE1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07F079-0770-8AF5-1E65-4D352B05D904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372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A60DED4F-9B7D-4520-AE9C-852FB2D6D65D}"/>
              </a:ext>
            </a:extLst>
          </p:cNvPr>
          <p:cNvSpPr txBox="1">
            <a:spLocks/>
          </p:cNvSpPr>
          <p:nvPr/>
        </p:nvSpPr>
        <p:spPr>
          <a:xfrm>
            <a:off x="2089854" y="2618308"/>
            <a:ext cx="8012291" cy="1894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algn="ctr" hangingPunct="1">
              <a:buFont typeface="Avenir Next"/>
              <a:buNone/>
            </a:pP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02</a:t>
            </a:r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ctr" hangingPunct="1">
              <a:buFont typeface="Avenir Next"/>
              <a:buNone/>
            </a:pP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NN</a:t>
            </a:r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based</a:t>
            </a:r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translation:</a:t>
            </a:r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RNN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FBA906-5E12-6268-17FC-1541EDE94770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6E740E2-C644-A5E2-277E-942FE7F5E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529FA9-54E1-B1D2-4741-C804EDBAF9D6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12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02 | NN based translation: RNN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C518CD9-AC58-5432-24AA-81B2788FD6F6}"/>
              </a:ext>
            </a:extLst>
          </p:cNvPr>
          <p:cNvGrpSpPr/>
          <p:nvPr/>
        </p:nvGrpSpPr>
        <p:grpSpPr>
          <a:xfrm>
            <a:off x="469085" y="1669776"/>
            <a:ext cx="11253829" cy="1506365"/>
            <a:chOff x="469085" y="1356441"/>
            <a:chExt cx="11253829" cy="1233481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B61B3F7F-F863-4166-B233-329E08B641F0}"/>
                </a:ext>
              </a:extLst>
            </p:cNvPr>
            <p:cNvSpPr txBox="1">
              <a:spLocks/>
            </p:cNvSpPr>
            <p:nvPr/>
          </p:nvSpPr>
          <p:spPr>
            <a:xfrm>
              <a:off x="469085" y="1356441"/>
              <a:ext cx="6050985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Neural based Approach: Seq2Seq</a:t>
              </a:r>
            </a:p>
          </p:txBody>
        </p:sp>
        <p:sp>
          <p:nvSpPr>
            <p:cNvPr id="2" name="object 6">
              <a:extLst>
                <a:ext uri="{FF2B5EF4-FFF2-40B4-BE49-F238E27FC236}">
                  <a16:creationId xmlns:a16="http://schemas.microsoft.com/office/drawing/2014/main" id="{7B189C92-5C48-5B3B-1798-00A8CEB035A1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6576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Seq2Seq: “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통째로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Sequence(Sentence)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를 넣어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, Sequence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를 뱉는다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”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 Statistical Model(separation)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RNN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은 기본적으로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Seq2Seq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철학 기반이다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.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27CE392-A7B8-ABFF-0528-F23A1390B0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728" r="1170" b="16837"/>
          <a:stretch/>
        </p:blipFill>
        <p:spPr>
          <a:xfrm>
            <a:off x="1172816" y="3844170"/>
            <a:ext cx="9525017" cy="29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83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1602</Words>
  <Application>Microsoft Office PowerPoint</Application>
  <PresentationFormat>와이드스크린</PresentationFormat>
  <Paragraphs>204</Paragraphs>
  <Slides>24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Avenir Next</vt:lpstr>
      <vt:lpstr>YouTube Sans</vt:lpstr>
      <vt:lpstr>나눔스퀘어 Bold</vt:lpstr>
      <vt:lpstr>나눔스퀘어 ExtraBold</vt:lpstr>
      <vt:lpstr>맑은 고딕</vt:lpstr>
      <vt:lpstr>Arial</vt:lpstr>
      <vt:lpstr>Cambria Math</vt:lpstr>
      <vt:lpstr>Office 테마</vt:lpstr>
      <vt:lpstr>How to Translate? (cs224n: Translation, Seq2Seq, Attention)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Week1</dc:title>
  <dc:creator>tpdud0616@outlook.kr</dc:creator>
  <cp:lastModifiedBy>한 진모</cp:lastModifiedBy>
  <cp:revision>181</cp:revision>
  <dcterms:created xsi:type="dcterms:W3CDTF">2021-01-09T12:25:41Z</dcterms:created>
  <dcterms:modified xsi:type="dcterms:W3CDTF">2023-03-31T02:38:02Z</dcterms:modified>
</cp:coreProperties>
</file>