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在此键入引文。”"/>
          <p:cNvSpPr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–Johnny Appleseed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lang ——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Golang ——1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nterface{}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interface{}</a:t>
            </a:r>
          </a:p>
        </p:txBody>
      </p:sp>
      <p:sp>
        <p:nvSpPr>
          <p:cNvPr id="146" name="func Printf(format string, a ...interface{}) (n int, err error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func Printf(format string, a ...interface{}) (n int, err error) 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var if interface{}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练习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</a:t>
            </a:r>
          </a:p>
        </p:txBody>
      </p:sp>
      <p:sp>
        <p:nvSpPr>
          <p:cNvPr id="149" name="输入：arr = [2,1,4,3,6,5,8,7,10,9]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输入：arr = [2,1,4,3,6,5,8,7,10,9]</a:t>
            </a:r>
          </a:p>
          <a:p>
            <a:pPr marL="0" indent="0">
              <a:buSzTx/>
              <a:buNone/>
            </a:pPr>
            <a:r>
              <a:t>输出：从小到大排序的列表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s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</a:t>
            </a:r>
          </a:p>
        </p:txBody>
      </p:sp>
      <p:sp>
        <p:nvSpPr>
          <p:cNvPr id="122" name="Hello World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Hello World</a:t>
            </a:r>
          </a:p>
          <a:p>
            <a:pPr>
              <a:buBlip>
                <a:blip r:embed="rId2"/>
              </a:buBlip>
            </a:pPr>
            <a:r>
              <a:t>基础数据类型</a:t>
            </a:r>
          </a:p>
          <a:p>
            <a:pPr>
              <a:buBlip>
                <a:blip r:embed="rId2"/>
              </a:buBlip>
            </a:pPr>
            <a:r>
              <a:t>变量申明、附值</a:t>
            </a:r>
          </a:p>
          <a:p>
            <a:pPr>
              <a:buBlip>
                <a:blip r:embed="rId2"/>
              </a:buBlip>
            </a:pPr>
            <a:r>
              <a:t>流程控制</a:t>
            </a:r>
          </a:p>
          <a:p>
            <a:pPr>
              <a:buBlip>
                <a:blip r:embed="rId2"/>
              </a:buBlip>
            </a:pPr>
            <a:r>
              <a:t>defer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ello World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25" name="package mai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38100" tIns="38100" rIns="38100" bIns="38100"/>
          <a:lstStyle/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  <a:r>
              <a:t>package main</a:t>
            </a:r>
          </a:p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</a:p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  <a:r>
              <a:t>import "fmt"</a:t>
            </a:r>
          </a:p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</a:p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  <a:r>
              <a:t>func main() {</a:t>
            </a:r>
          </a:p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  <a:r>
              <a:t>    fmt.Println("Hello, 世界")</a:t>
            </a:r>
          </a:p>
          <a:p>
            <a:pPr marL="0" indent="0" defTabSz="368045">
              <a:spcBef>
                <a:spcPts val="1800"/>
              </a:spcBef>
              <a:buSzTx/>
              <a:buNone/>
              <a:defRPr sz="3024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基础数据类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基础数据类型</a:t>
            </a:r>
          </a:p>
        </p:txBody>
      </p:sp>
      <p:sp>
        <p:nvSpPr>
          <p:cNvPr id="128" name="1.bool.  true, fals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1.bool.  true, false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2.string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3.int int8 int16 int32 int64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4.uint uint8 uint16 uint32 uint64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5.uintptr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6.byte（等价于 uint8）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7.rune（等价于 int32，用于表示一个 unicode code point）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8.float32 float64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9.complex64 complex128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变量的申明、初始化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变量的申明、初始化</a:t>
            </a:r>
          </a:p>
        </p:txBody>
      </p:sp>
      <p:sp>
        <p:nvSpPr>
          <p:cNvPr id="131" name="var name str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var name string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name = “golang”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或者 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var name string = “golang”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或者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var name = “golang”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或者</a:t>
            </a:r>
          </a:p>
          <a:p>
            <a:pPr marL="0" indent="0" defTabSz="391414">
              <a:spcBef>
                <a:spcPts val="2000"/>
              </a:spcBef>
              <a:buSzTx/>
              <a:buNone/>
              <a:defRPr sz="2546"/>
            </a:pPr>
            <a:r>
              <a:t>name := “golang”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其它数据类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其它数据类型</a:t>
            </a:r>
          </a:p>
        </p:txBody>
      </p:sp>
      <p:sp>
        <p:nvSpPr>
          <p:cNvPr id="134" name="array、slic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array、slice</a:t>
            </a:r>
          </a:p>
          <a:p>
            <a:pPr marL="0" indent="0">
              <a:buSzTx/>
              <a:buNone/>
            </a:pPr>
            <a:r>
              <a:t>map</a:t>
            </a:r>
          </a:p>
          <a:p>
            <a:pPr marL="0" indent="0">
              <a:buSzTx/>
              <a:buNone/>
            </a:pPr>
            <a:r>
              <a:t>error</a:t>
            </a:r>
          </a:p>
          <a:p>
            <a:pPr marL="0" indent="0">
              <a:buSzTx/>
              <a:buNone/>
            </a:pPr>
            <a:r>
              <a:t>interface{}</a:t>
            </a:r>
          </a:p>
          <a:p>
            <a:pPr marL="0" indent="0">
              <a:buSzTx/>
              <a:buNone/>
            </a:pPr>
            <a:r>
              <a:t>func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变量的申明、初始化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变量的申明、初始化</a:t>
            </a:r>
          </a:p>
        </p:txBody>
      </p:sp>
      <p:sp>
        <p:nvSpPr>
          <p:cNvPr id="137" name="var a1  [5]int = [5]int{1,2,3,4,5}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72516">
              <a:spcBef>
                <a:spcPts val="2900"/>
              </a:spcBef>
              <a:buSzTx/>
              <a:buNone/>
              <a:defRPr sz="3724">
                <a:solidFill>
                  <a:srgbClr val="000000"/>
                </a:solidFill>
              </a:defRPr>
            </a:pPr>
            <a:r>
              <a:t>var a1  [5]int = [5]int{1,2,3,4,5}</a:t>
            </a:r>
          </a:p>
          <a:p>
            <a:pPr marL="0" indent="0" defTabSz="572516">
              <a:spcBef>
                <a:spcPts val="2900"/>
              </a:spcBef>
              <a:buSzTx/>
              <a:buNone/>
              <a:defRPr sz="3724">
                <a:solidFill>
                  <a:srgbClr val="000000"/>
                </a:solidFill>
              </a:defRPr>
            </a:pPr>
            <a:r>
              <a:t>var a2 []int = []int{1,2}</a:t>
            </a:r>
          </a:p>
          <a:p>
            <a:pPr marL="0" indent="0" defTabSz="572516">
              <a:spcBef>
                <a:spcPts val="2900"/>
              </a:spcBef>
              <a:buSzTx/>
              <a:buNone/>
              <a:defRPr sz="3724">
                <a:solidFill>
                  <a:srgbClr val="000000"/>
                </a:solidFill>
              </a:defRPr>
            </a:pPr>
            <a:r>
              <a:t>var a3 [5]int = [5]int{1,2}</a:t>
            </a:r>
          </a:p>
          <a:p>
            <a:pPr marL="0" indent="0" defTabSz="572516">
              <a:spcBef>
                <a:spcPts val="2900"/>
              </a:spcBef>
              <a:buSzTx/>
              <a:buNone/>
              <a:defRPr sz="3724">
                <a:solidFill>
                  <a:srgbClr val="000000"/>
                </a:solidFill>
              </a:defRPr>
            </a:pPr>
            <a:r>
              <a:t>a4 := [5]int{3:1}</a:t>
            </a:r>
          </a:p>
          <a:p>
            <a:pPr marL="0" indent="0" defTabSz="572516">
              <a:spcBef>
                <a:spcPts val="2900"/>
              </a:spcBef>
              <a:buSzTx/>
              <a:buNone/>
              <a:defRPr sz="3724">
                <a:solidFill>
                  <a:srgbClr val="000000"/>
                </a:solidFill>
              </a:defRPr>
            </a:pPr>
            <a:r>
              <a:t>aa := make([]int, 2)</a:t>
            </a:r>
          </a:p>
          <a:p>
            <a:pPr marL="0" indent="0" defTabSz="448055">
              <a:lnSpc>
                <a:spcPts val="3100"/>
              </a:lnSpc>
              <a:spcBef>
                <a:spcPts val="0"/>
              </a:spcBef>
              <a:buSzTx/>
              <a:buNone/>
              <a:defRPr sz="1176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48055">
              <a:lnSpc>
                <a:spcPts val="3100"/>
              </a:lnSpc>
              <a:spcBef>
                <a:spcPts val="0"/>
              </a:spcBef>
              <a:buSzTx/>
              <a:buNone/>
              <a:defRPr sz="1176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变量的申明、初始化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变量的申明、初始化</a:t>
            </a:r>
          </a:p>
        </p:txBody>
      </p:sp>
      <p:sp>
        <p:nvSpPr>
          <p:cNvPr id="140" name="var m1 map[string]str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3679">
              <a:spcBef>
                <a:spcPts val="1200"/>
              </a:spcBef>
              <a:buSzTx/>
              <a:buNone/>
              <a:defRPr sz="1520">
                <a:solidFill>
                  <a:srgbClr val="000000"/>
                </a:solidFill>
              </a:defRPr>
            </a:pPr>
            <a:r>
              <a:t>   </a:t>
            </a:r>
            <a:r>
              <a:rPr sz="2560"/>
              <a:t> var m1 map[string]string </a:t>
            </a:r>
            <a:endParaRPr sz="2560"/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  <a:r>
              <a:t>    m1 = make(map[string]string)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  <a:r>
              <a:t>    m1 := make(map[string]string)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  <a:r>
              <a:t>    m1 := map[string]string{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  <a:r>
              <a:t>        "a":"apple",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  <a:r>
              <a:t>        "b":"boy",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2560">
                <a:solidFill>
                  <a:srgbClr val="000000"/>
                </a:solidFill>
              </a:defRPr>
            </a:pPr>
            <a:r>
              <a:t>    }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变量的申明、初始化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变量的申明、初始化</a:t>
            </a:r>
          </a:p>
        </p:txBody>
      </p:sp>
      <p:sp>
        <p:nvSpPr>
          <p:cNvPr id="143" name="type error interface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19937">
              <a:spcBef>
                <a:spcPts val="2600"/>
              </a:spcBef>
              <a:buSzTx/>
              <a:buNone/>
              <a:defRPr sz="3382"/>
            </a:pPr>
            <a:r>
              <a:t>type error interface {</a:t>
            </a:r>
          </a:p>
          <a:p>
            <a:pPr marL="0" indent="0" defTabSz="519937">
              <a:spcBef>
                <a:spcPts val="2600"/>
              </a:spcBef>
              <a:buSzTx/>
              <a:buNone/>
              <a:defRPr sz="3382"/>
            </a:pPr>
            <a:r>
              <a:t>    Error() string</a:t>
            </a:r>
          </a:p>
          <a:p>
            <a:pPr marL="0" indent="0" defTabSz="519937">
              <a:spcBef>
                <a:spcPts val="2600"/>
              </a:spcBef>
              <a:buSzTx/>
              <a:buNone/>
              <a:defRPr sz="3382"/>
            </a:pPr>
            <a:r>
              <a:t>}</a:t>
            </a:r>
          </a:p>
          <a:p>
            <a:pPr marL="0" indent="0" defTabSz="519937">
              <a:spcBef>
                <a:spcPts val="2600"/>
              </a:spcBef>
              <a:buSzTx/>
              <a:buNone/>
              <a:defRPr sz="3382"/>
            </a:pPr>
            <a:r>
              <a:t>var err error</a:t>
            </a:r>
          </a:p>
          <a:p>
            <a:pPr marL="0" indent="0" defTabSz="519937">
              <a:spcBef>
                <a:spcPts val="2600"/>
              </a:spcBef>
              <a:buSzTx/>
              <a:buNone/>
              <a:defRPr sz="3382"/>
            </a:pPr>
            <a:r>
              <a:t>errors.New()</a:t>
            </a:r>
          </a:p>
          <a:p>
            <a:pPr marL="0" indent="0" defTabSz="519937">
              <a:spcBef>
                <a:spcPts val="2600"/>
              </a:spcBef>
              <a:buSzTx/>
              <a:buNone/>
              <a:defRPr sz="3382"/>
            </a:pPr>
            <a:r>
              <a:t>fmt.Errorf()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