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83" r:id="rId4"/>
    <p:sldId id="270" r:id="rId5"/>
    <p:sldId id="282" r:id="rId6"/>
    <p:sldId id="258" r:id="rId7"/>
    <p:sldId id="261" r:id="rId8"/>
    <p:sldId id="262" r:id="rId9"/>
    <p:sldId id="271" r:id="rId10"/>
    <p:sldId id="272" r:id="rId11"/>
    <p:sldId id="285" r:id="rId12"/>
    <p:sldId id="276" r:id="rId13"/>
    <p:sldId id="277" r:id="rId14"/>
    <p:sldId id="286" r:id="rId15"/>
    <p:sldId id="268" r:id="rId16"/>
    <p:sldId id="280" r:id="rId17"/>
    <p:sldId id="278" r:id="rId18"/>
    <p:sldId id="260" r:id="rId19"/>
    <p:sldId id="273" r:id="rId20"/>
    <p:sldId id="275" r:id="rId21"/>
    <p:sldId id="269" r:id="rId22"/>
    <p:sldId id="284" r:id="rId23"/>
    <p:sldId id="279" r:id="rId24"/>
    <p:sldId id="263" r:id="rId2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E6E6E6"/>
    <a:srgbClr val="EDEDED"/>
    <a:srgbClr val="777873"/>
    <a:srgbClr val="61625D"/>
    <a:srgbClr val="FFFFFF"/>
    <a:srgbClr val="44546A"/>
    <a:srgbClr val="000066"/>
    <a:srgbClr val="003399"/>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보통 스타일 3 - 강조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EBBBCC-DAD2-459C-BE2E-F6DE35CF9A28}" styleName="어두운 스타일 2 - 강조 3/강조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밝은 스타일 2 - 강조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밝은 스타일 1 - 강조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밝은 스타일 1 - 강조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B344D84-9AFB-497E-A393-DC336BA19D2E}" styleName="보통 스타일 3 - 강조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A111915-BE36-4E01-A7E5-04B1672EAD32}" styleName="밝은 스타일 2 - 강조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9" autoAdjust="0"/>
    <p:restoredTop sz="71277" autoAdjust="0"/>
  </p:normalViewPr>
  <p:slideViewPr>
    <p:cSldViewPr snapToGrid="0">
      <p:cViewPr varScale="1">
        <p:scale>
          <a:sx n="68" d="100"/>
          <a:sy n="68" d="100"/>
        </p:scale>
        <p:origin x="596" y="32"/>
      </p:cViewPr>
      <p:guideLst/>
    </p:cSldViewPr>
  </p:slideViewPr>
  <p:notesTextViewPr>
    <p:cViewPr>
      <p:scale>
        <a:sx n="1" d="1"/>
        <a:sy n="1" d="1"/>
      </p:scale>
      <p:origin x="0" y="0"/>
    </p:cViewPr>
  </p:notesTextViewPr>
  <p:sorterViewPr>
    <p:cViewPr>
      <p:scale>
        <a:sx n="120" d="100"/>
        <a:sy n="12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KNN</c:v>
                </c:pt>
              </c:strCache>
            </c:strRef>
          </c:tx>
          <c:spPr>
            <a:solidFill>
              <a:srgbClr val="777873"/>
            </a:solidFill>
            <a:ln>
              <a:noFill/>
            </a:ln>
            <a:effectLst/>
          </c:spPr>
          <c:invertIfNegative val="0"/>
          <c:cat>
            <c:strRef>
              <c:f>Sheet1!$A$2:$A$4</c:f>
              <c:strCache>
                <c:ptCount val="3"/>
                <c:pt idx="0">
                  <c:v>Precision</c:v>
                </c:pt>
                <c:pt idx="1">
                  <c:v>Recall</c:v>
                </c:pt>
                <c:pt idx="2">
                  <c:v>F1</c:v>
                </c:pt>
              </c:strCache>
            </c:strRef>
          </c:cat>
          <c:val>
            <c:numRef>
              <c:f>Sheet1!$B$2:$B$4</c:f>
              <c:numCache>
                <c:formatCode>General</c:formatCode>
                <c:ptCount val="3"/>
                <c:pt idx="0">
                  <c:v>0.85543999999999998</c:v>
                </c:pt>
                <c:pt idx="1">
                  <c:v>0.74351999999999996</c:v>
                </c:pt>
                <c:pt idx="2">
                  <c:v>0.77095999999999998</c:v>
                </c:pt>
              </c:numCache>
            </c:numRef>
          </c:val>
          <c:extLst>
            <c:ext xmlns:c16="http://schemas.microsoft.com/office/drawing/2014/chart" uri="{C3380CC4-5D6E-409C-BE32-E72D297353CC}">
              <c16:uniqueId val="{00000000-67A1-494C-8AC4-3573C37CDB80}"/>
            </c:ext>
          </c:extLst>
        </c:ser>
        <c:ser>
          <c:idx val="1"/>
          <c:order val="1"/>
          <c:tx>
            <c:strRef>
              <c:f>Sheet1!$C$1</c:f>
              <c:strCache>
                <c:ptCount val="1"/>
                <c:pt idx="0">
                  <c:v>SVM</c:v>
                </c:pt>
              </c:strCache>
            </c:strRef>
          </c:tx>
          <c:spPr>
            <a:solidFill>
              <a:schemeClr val="accent4">
                <a:lumMod val="75000"/>
              </a:schemeClr>
            </a:solidFill>
            <a:ln>
              <a:noFill/>
            </a:ln>
            <a:effectLst/>
          </c:spPr>
          <c:invertIfNegative val="0"/>
          <c:cat>
            <c:strRef>
              <c:f>Sheet1!$A$2:$A$4</c:f>
              <c:strCache>
                <c:ptCount val="3"/>
                <c:pt idx="0">
                  <c:v>Precision</c:v>
                </c:pt>
                <c:pt idx="1">
                  <c:v>Recall</c:v>
                </c:pt>
                <c:pt idx="2">
                  <c:v>F1</c:v>
                </c:pt>
              </c:strCache>
            </c:strRef>
          </c:cat>
          <c:val>
            <c:numRef>
              <c:f>Sheet1!$C$2:$C$4</c:f>
              <c:numCache>
                <c:formatCode>General</c:formatCode>
                <c:ptCount val="3"/>
                <c:pt idx="0">
                  <c:v>0.88644000000000001</c:v>
                </c:pt>
                <c:pt idx="1">
                  <c:v>0.88208000000000009</c:v>
                </c:pt>
                <c:pt idx="2">
                  <c:v>0.87391999999999992</c:v>
                </c:pt>
              </c:numCache>
            </c:numRef>
          </c:val>
          <c:extLst>
            <c:ext xmlns:c16="http://schemas.microsoft.com/office/drawing/2014/chart" uri="{C3380CC4-5D6E-409C-BE32-E72D297353CC}">
              <c16:uniqueId val="{00000001-67A1-494C-8AC4-3573C37CDB80}"/>
            </c:ext>
          </c:extLst>
        </c:ser>
        <c:ser>
          <c:idx val="2"/>
          <c:order val="2"/>
          <c:tx>
            <c:strRef>
              <c:f>Sheet1!$D$1</c:f>
              <c:strCache>
                <c:ptCount val="1"/>
                <c:pt idx="0">
                  <c:v>Decision Tree</c:v>
                </c:pt>
              </c:strCache>
            </c:strRef>
          </c:tx>
          <c:spPr>
            <a:solidFill>
              <a:schemeClr val="accent1">
                <a:lumMod val="50000"/>
              </a:schemeClr>
            </a:solidFill>
            <a:ln>
              <a:noFill/>
            </a:ln>
            <a:effectLst/>
          </c:spPr>
          <c:invertIfNegative val="0"/>
          <c:cat>
            <c:strRef>
              <c:f>Sheet1!$A$2:$A$4</c:f>
              <c:strCache>
                <c:ptCount val="3"/>
                <c:pt idx="0">
                  <c:v>Precision</c:v>
                </c:pt>
                <c:pt idx="1">
                  <c:v>Recall</c:v>
                </c:pt>
                <c:pt idx="2">
                  <c:v>F1</c:v>
                </c:pt>
              </c:strCache>
            </c:strRef>
          </c:cat>
          <c:val>
            <c:numRef>
              <c:f>Sheet1!$D$2:$D$4</c:f>
              <c:numCache>
                <c:formatCode>General</c:formatCode>
                <c:ptCount val="3"/>
                <c:pt idx="0">
                  <c:v>0.9141999999999999</c:v>
                </c:pt>
                <c:pt idx="1">
                  <c:v>0.88715999999999995</c:v>
                </c:pt>
                <c:pt idx="2">
                  <c:v>0.89367999999999992</c:v>
                </c:pt>
              </c:numCache>
            </c:numRef>
          </c:val>
          <c:extLst>
            <c:ext xmlns:c16="http://schemas.microsoft.com/office/drawing/2014/chart" uri="{C3380CC4-5D6E-409C-BE32-E72D297353CC}">
              <c16:uniqueId val="{00000002-67A1-494C-8AC4-3573C37CDB80}"/>
            </c:ext>
          </c:extLst>
        </c:ser>
        <c:ser>
          <c:idx val="3"/>
          <c:order val="3"/>
          <c:tx>
            <c:strRef>
              <c:f>Sheet1!$E$1</c:f>
              <c:strCache>
                <c:ptCount val="1"/>
                <c:pt idx="0">
                  <c:v>Random Forest</c:v>
                </c:pt>
              </c:strCache>
            </c:strRef>
          </c:tx>
          <c:spPr>
            <a:solidFill>
              <a:schemeClr val="accent4"/>
            </a:solidFill>
            <a:ln>
              <a:noFill/>
            </a:ln>
            <a:effectLst/>
          </c:spPr>
          <c:invertIfNegative val="0"/>
          <c:cat>
            <c:strRef>
              <c:f>Sheet1!$A$2:$A$4</c:f>
              <c:strCache>
                <c:ptCount val="3"/>
                <c:pt idx="0">
                  <c:v>Precision</c:v>
                </c:pt>
                <c:pt idx="1">
                  <c:v>Recall</c:v>
                </c:pt>
                <c:pt idx="2">
                  <c:v>F1</c:v>
                </c:pt>
              </c:strCache>
            </c:strRef>
          </c:cat>
          <c:val>
            <c:numRef>
              <c:f>Sheet1!$E$2:$E$4</c:f>
              <c:numCache>
                <c:formatCode>General</c:formatCode>
                <c:ptCount val="3"/>
                <c:pt idx="0">
                  <c:v>0.91032000000000002</c:v>
                </c:pt>
                <c:pt idx="1">
                  <c:v>0.90359999999999996</c:v>
                </c:pt>
                <c:pt idx="2">
                  <c:v>0.90212000000000003</c:v>
                </c:pt>
              </c:numCache>
            </c:numRef>
          </c:val>
          <c:extLst>
            <c:ext xmlns:c16="http://schemas.microsoft.com/office/drawing/2014/chart" uri="{C3380CC4-5D6E-409C-BE32-E72D297353CC}">
              <c16:uniqueId val="{0000000A-FD83-42CA-918E-ED162BA1AAE7}"/>
            </c:ext>
          </c:extLst>
        </c:ser>
        <c:ser>
          <c:idx val="4"/>
          <c:order val="4"/>
          <c:tx>
            <c:strRef>
              <c:f>Sheet1!$F$1</c:f>
              <c:strCache>
                <c:ptCount val="1"/>
                <c:pt idx="0">
                  <c:v>Naïve Bayes</c:v>
                </c:pt>
              </c:strCache>
            </c:strRef>
          </c:tx>
          <c:spPr>
            <a:solidFill>
              <a:schemeClr val="accent5"/>
            </a:solidFill>
            <a:ln>
              <a:noFill/>
            </a:ln>
            <a:effectLst/>
          </c:spPr>
          <c:invertIfNegative val="0"/>
          <c:cat>
            <c:strRef>
              <c:f>Sheet1!$A$2:$A$4</c:f>
              <c:strCache>
                <c:ptCount val="3"/>
                <c:pt idx="0">
                  <c:v>Precision</c:v>
                </c:pt>
                <c:pt idx="1">
                  <c:v>Recall</c:v>
                </c:pt>
                <c:pt idx="2">
                  <c:v>F1</c:v>
                </c:pt>
              </c:strCache>
            </c:strRef>
          </c:cat>
          <c:val>
            <c:numRef>
              <c:f>Sheet1!$F$2:$F$4</c:f>
              <c:numCache>
                <c:formatCode>General</c:formatCode>
                <c:ptCount val="3"/>
                <c:pt idx="0">
                  <c:v>0.82267999999999986</c:v>
                </c:pt>
                <c:pt idx="1">
                  <c:v>0.87639999999999996</c:v>
                </c:pt>
                <c:pt idx="2">
                  <c:v>0.82063999999999993</c:v>
                </c:pt>
              </c:numCache>
            </c:numRef>
          </c:val>
          <c:extLst>
            <c:ext xmlns:c16="http://schemas.microsoft.com/office/drawing/2014/chart" uri="{C3380CC4-5D6E-409C-BE32-E72D297353CC}">
              <c16:uniqueId val="{0000000B-FD83-42CA-918E-ED162BA1AAE7}"/>
            </c:ext>
          </c:extLst>
        </c:ser>
        <c:ser>
          <c:idx val="5"/>
          <c:order val="5"/>
          <c:tx>
            <c:strRef>
              <c:f>Sheet1!$G$1</c:f>
              <c:strCache>
                <c:ptCount val="1"/>
                <c:pt idx="0">
                  <c:v>Logistic Regression</c:v>
                </c:pt>
              </c:strCache>
            </c:strRef>
          </c:tx>
          <c:spPr>
            <a:solidFill>
              <a:schemeClr val="accent6"/>
            </a:solidFill>
            <a:ln>
              <a:noFill/>
            </a:ln>
            <a:effectLst/>
          </c:spPr>
          <c:invertIfNegative val="0"/>
          <c:cat>
            <c:strRef>
              <c:f>Sheet1!$A$2:$A$4</c:f>
              <c:strCache>
                <c:ptCount val="3"/>
                <c:pt idx="0">
                  <c:v>Precision</c:v>
                </c:pt>
                <c:pt idx="1">
                  <c:v>Recall</c:v>
                </c:pt>
                <c:pt idx="2">
                  <c:v>F1</c:v>
                </c:pt>
              </c:strCache>
            </c:strRef>
          </c:cat>
          <c:val>
            <c:numRef>
              <c:f>Sheet1!$G$2:$G$4</c:f>
              <c:numCache>
                <c:formatCode>General</c:formatCode>
                <c:ptCount val="3"/>
                <c:pt idx="0">
                  <c:v>0.88847999999999994</c:v>
                </c:pt>
                <c:pt idx="1">
                  <c:v>0.88696000000000008</c:v>
                </c:pt>
                <c:pt idx="2">
                  <c:v>0.88287999999999978</c:v>
                </c:pt>
              </c:numCache>
            </c:numRef>
          </c:val>
          <c:extLst>
            <c:ext xmlns:c16="http://schemas.microsoft.com/office/drawing/2014/chart" uri="{C3380CC4-5D6E-409C-BE32-E72D297353CC}">
              <c16:uniqueId val="{0000000C-FD83-42CA-918E-ED162BA1AAE7}"/>
            </c:ext>
          </c:extLst>
        </c:ser>
        <c:ser>
          <c:idx val="6"/>
          <c:order val="6"/>
          <c:tx>
            <c:strRef>
              <c:f>Sheet1!$H$1</c:f>
              <c:strCache>
                <c:ptCount val="1"/>
                <c:pt idx="0">
                  <c:v>XGBoost</c:v>
                </c:pt>
              </c:strCache>
            </c:strRef>
          </c:tx>
          <c:spPr>
            <a:solidFill>
              <a:schemeClr val="accent1">
                <a:lumMod val="60000"/>
              </a:schemeClr>
            </a:solidFill>
            <a:ln>
              <a:noFill/>
            </a:ln>
            <a:effectLst/>
          </c:spPr>
          <c:invertIfNegative val="0"/>
          <c:cat>
            <c:strRef>
              <c:f>Sheet1!$A$2:$A$4</c:f>
              <c:strCache>
                <c:ptCount val="3"/>
                <c:pt idx="0">
                  <c:v>Precision</c:v>
                </c:pt>
                <c:pt idx="1">
                  <c:v>Recall</c:v>
                </c:pt>
                <c:pt idx="2">
                  <c:v>F1</c:v>
                </c:pt>
              </c:strCache>
            </c:strRef>
          </c:cat>
          <c:val>
            <c:numRef>
              <c:f>Sheet1!$H$2:$H$4</c:f>
              <c:numCache>
                <c:formatCode>General</c:formatCode>
                <c:ptCount val="3"/>
                <c:pt idx="0">
                  <c:v>0.90323999999999971</c:v>
                </c:pt>
                <c:pt idx="1">
                  <c:v>0.83792</c:v>
                </c:pt>
                <c:pt idx="2">
                  <c:v>0.85287999999999997</c:v>
                </c:pt>
              </c:numCache>
            </c:numRef>
          </c:val>
          <c:extLst>
            <c:ext xmlns:c16="http://schemas.microsoft.com/office/drawing/2014/chart" uri="{C3380CC4-5D6E-409C-BE32-E72D297353CC}">
              <c16:uniqueId val="{0000000D-FD83-42CA-918E-ED162BA1AAE7}"/>
            </c:ext>
          </c:extLst>
        </c:ser>
        <c:dLbls>
          <c:showLegendKey val="0"/>
          <c:showVal val="0"/>
          <c:showCatName val="0"/>
          <c:showSerName val="0"/>
          <c:showPercent val="0"/>
          <c:showBubbleSize val="0"/>
        </c:dLbls>
        <c:gapWidth val="219"/>
        <c:overlap val="-27"/>
        <c:axId val="112063744"/>
        <c:axId val="112064304"/>
      </c:barChart>
      <c:catAx>
        <c:axId val="11206374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112064304"/>
        <c:crosses val="autoZero"/>
        <c:auto val="1"/>
        <c:lblAlgn val="ctr"/>
        <c:lblOffset val="100"/>
        <c:tickMarkSkip val="1"/>
        <c:noMultiLvlLbl val="0"/>
      </c:catAx>
      <c:valAx>
        <c:axId val="112064304"/>
        <c:scaling>
          <c:orientation val="minMax"/>
          <c:max val="1"/>
          <c:min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112063744"/>
        <c:crosses val="autoZero"/>
        <c:crossBetween val="between"/>
      </c:valAx>
      <c:spPr>
        <a:noFill/>
        <a:ln>
          <a:noFill/>
        </a:ln>
        <a:effectLst/>
      </c:spPr>
    </c:plotArea>
    <c:legend>
      <c:legendPos val="t"/>
      <c:layout>
        <c:manualLayout>
          <c:xMode val="edge"/>
          <c:yMode val="edge"/>
          <c:x val="3.5859744094488187E-2"/>
          <c:y val="2.1093748702402271E-2"/>
          <c:w val="0.96414025590551167"/>
          <c:h val="5.686892947664838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legend>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6697481980978741E-2"/>
          <c:y val="0.10475323538344657"/>
          <c:w val="0.90850752400109169"/>
          <c:h val="0.58163256869995505"/>
        </c:manualLayout>
      </c:layout>
      <c:lineChart>
        <c:grouping val="standard"/>
        <c:varyColors val="0"/>
        <c:ser>
          <c:idx val="0"/>
          <c:order val="0"/>
          <c:tx>
            <c:strRef>
              <c:f>Sheet1!$B$1</c:f>
              <c:strCache>
                <c:ptCount val="1"/>
                <c:pt idx="0">
                  <c:v>KNN</c:v>
                </c:pt>
              </c:strCache>
            </c:strRef>
          </c:tx>
          <c:spPr>
            <a:ln w="28575" cap="rnd">
              <a:solidFill>
                <a:schemeClr val="accent1"/>
              </a:solidFill>
              <a:round/>
            </a:ln>
            <a:effectLst/>
          </c:spPr>
          <c:marker>
            <c:symbol val="triangle"/>
            <c:size val="7"/>
            <c:spPr>
              <a:solidFill>
                <a:schemeClr val="accent1"/>
              </a:solidFill>
              <a:ln w="9525">
                <a:solidFill>
                  <a:schemeClr val="accent1"/>
                </a:solidFill>
              </a:ln>
              <a:effectLst/>
            </c:spPr>
          </c:marker>
          <c:cat>
            <c:strRef>
              <c:f>Sheet1!$A$2:$A$26</c:f>
              <c:strCache>
                <c:ptCount val="25"/>
                <c:pt idx="0">
                  <c:v>Abt-Buy</c:v>
                </c:pt>
                <c:pt idx="1">
                  <c:v>Amazon-GoogleProducts</c:v>
                </c:pt>
                <c:pt idx="2">
                  <c:v>DBLP-ACM</c:v>
                </c:pt>
                <c:pt idx="3">
                  <c:v>DBLP-Scholar</c:v>
                </c:pt>
                <c:pt idx="4">
                  <c:v>Anime</c:v>
                </c:pt>
                <c:pt idx="5">
                  <c:v>Baby_products</c:v>
                </c:pt>
                <c:pt idx="6">
                  <c:v>Beer</c:v>
                </c:pt>
                <c:pt idx="7">
                  <c:v>Bikes</c:v>
                </c:pt>
                <c:pt idx="8">
                  <c:v>Books1</c:v>
                </c:pt>
                <c:pt idx="9">
                  <c:v>Books2</c:v>
                </c:pt>
                <c:pt idx="10">
                  <c:v>Books3</c:v>
                </c:pt>
                <c:pt idx="11">
                  <c:v>Books4</c:v>
                </c:pt>
                <c:pt idx="12">
                  <c:v>Books5</c:v>
                </c:pt>
                <c:pt idx="13">
                  <c:v>Citations</c:v>
                </c:pt>
                <c:pt idx="14">
                  <c:v>Ebooks1</c:v>
                </c:pt>
                <c:pt idx="15">
                  <c:v>Ebooks2</c:v>
                </c:pt>
                <c:pt idx="16">
                  <c:v>Electronics</c:v>
                </c:pt>
                <c:pt idx="17">
                  <c:v>Movies1</c:v>
                </c:pt>
                <c:pt idx="18">
                  <c:v>Movies3</c:v>
                </c:pt>
                <c:pt idx="19">
                  <c:v>Movies5</c:v>
                </c:pt>
                <c:pt idx="20">
                  <c:v>Music</c:v>
                </c:pt>
                <c:pt idx="21">
                  <c:v>Restaurants1</c:v>
                </c:pt>
                <c:pt idx="22">
                  <c:v>Restaurants2</c:v>
                </c:pt>
                <c:pt idx="23">
                  <c:v>Restaurants3</c:v>
                </c:pt>
                <c:pt idx="24">
                  <c:v>Restaurants4</c:v>
                </c:pt>
              </c:strCache>
            </c:strRef>
          </c:cat>
          <c:val>
            <c:numRef>
              <c:f>Sheet1!$B$2:$B$26</c:f>
              <c:numCache>
                <c:formatCode>General</c:formatCode>
                <c:ptCount val="25"/>
                <c:pt idx="0">
                  <c:v>0.74</c:v>
                </c:pt>
                <c:pt idx="1">
                  <c:v>0.63800000000000001</c:v>
                </c:pt>
                <c:pt idx="2">
                  <c:v>1</c:v>
                </c:pt>
                <c:pt idx="3">
                  <c:v>0.96599999999999997</c:v>
                </c:pt>
                <c:pt idx="4">
                  <c:v>0.97399999999999998</c:v>
                </c:pt>
                <c:pt idx="5">
                  <c:v>0.20499999999999999</c:v>
                </c:pt>
                <c:pt idx="6">
                  <c:v>0.76</c:v>
                </c:pt>
                <c:pt idx="7">
                  <c:v>0.497</c:v>
                </c:pt>
                <c:pt idx="8">
                  <c:v>0.92700000000000005</c:v>
                </c:pt>
                <c:pt idx="9">
                  <c:v>0.74299999999999999</c:v>
                </c:pt>
                <c:pt idx="10">
                  <c:v>0.99199999999999999</c:v>
                </c:pt>
                <c:pt idx="11">
                  <c:v>0.81299999999999994</c:v>
                </c:pt>
                <c:pt idx="12">
                  <c:v>0.20300000000000001</c:v>
                </c:pt>
                <c:pt idx="13">
                  <c:v>0.95399999999999996</c:v>
                </c:pt>
                <c:pt idx="14">
                  <c:v>0.88100000000000001</c:v>
                </c:pt>
                <c:pt idx="15">
                  <c:v>0.96499999999999997</c:v>
                </c:pt>
                <c:pt idx="16">
                  <c:v>0.81799999999999995</c:v>
                </c:pt>
                <c:pt idx="17">
                  <c:v>0.94299999999999995</c:v>
                </c:pt>
                <c:pt idx="18">
                  <c:v>0.96599999999999997</c:v>
                </c:pt>
                <c:pt idx="19">
                  <c:v>0.97299999999999998</c:v>
                </c:pt>
                <c:pt idx="20">
                  <c:v>0.93300000000000005</c:v>
                </c:pt>
                <c:pt idx="21">
                  <c:v>0.46100000000000002</c:v>
                </c:pt>
                <c:pt idx="22">
                  <c:v>0.19900000000000001</c:v>
                </c:pt>
                <c:pt idx="23">
                  <c:v>0.76800000000000002</c:v>
                </c:pt>
                <c:pt idx="24">
                  <c:v>0.95499999999999996</c:v>
                </c:pt>
              </c:numCache>
            </c:numRef>
          </c:val>
          <c:smooth val="0"/>
          <c:extLst>
            <c:ext xmlns:c16="http://schemas.microsoft.com/office/drawing/2014/chart" uri="{C3380CC4-5D6E-409C-BE32-E72D297353CC}">
              <c16:uniqueId val="{00000000-7AE5-4F03-A03C-412DBBF4F0D5}"/>
            </c:ext>
          </c:extLst>
        </c:ser>
        <c:ser>
          <c:idx val="1"/>
          <c:order val="1"/>
          <c:tx>
            <c:strRef>
              <c:f>Sheet1!$C$1</c:f>
              <c:strCache>
                <c:ptCount val="1"/>
                <c:pt idx="0">
                  <c:v>SVM</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Sheet1!$A$2:$A$26</c:f>
              <c:strCache>
                <c:ptCount val="25"/>
                <c:pt idx="0">
                  <c:v>Abt-Buy</c:v>
                </c:pt>
                <c:pt idx="1">
                  <c:v>Amazon-GoogleProducts</c:v>
                </c:pt>
                <c:pt idx="2">
                  <c:v>DBLP-ACM</c:v>
                </c:pt>
                <c:pt idx="3">
                  <c:v>DBLP-Scholar</c:v>
                </c:pt>
                <c:pt idx="4">
                  <c:v>Anime</c:v>
                </c:pt>
                <c:pt idx="5">
                  <c:v>Baby_products</c:v>
                </c:pt>
                <c:pt idx="6">
                  <c:v>Beer</c:v>
                </c:pt>
                <c:pt idx="7">
                  <c:v>Bikes</c:v>
                </c:pt>
                <c:pt idx="8">
                  <c:v>Books1</c:v>
                </c:pt>
                <c:pt idx="9">
                  <c:v>Books2</c:v>
                </c:pt>
                <c:pt idx="10">
                  <c:v>Books3</c:v>
                </c:pt>
                <c:pt idx="11">
                  <c:v>Books4</c:v>
                </c:pt>
                <c:pt idx="12">
                  <c:v>Books5</c:v>
                </c:pt>
                <c:pt idx="13">
                  <c:v>Citations</c:v>
                </c:pt>
                <c:pt idx="14">
                  <c:v>Ebooks1</c:v>
                </c:pt>
                <c:pt idx="15">
                  <c:v>Ebooks2</c:v>
                </c:pt>
                <c:pt idx="16">
                  <c:v>Electronics</c:v>
                </c:pt>
                <c:pt idx="17">
                  <c:v>Movies1</c:v>
                </c:pt>
                <c:pt idx="18">
                  <c:v>Movies3</c:v>
                </c:pt>
                <c:pt idx="19">
                  <c:v>Movies5</c:v>
                </c:pt>
                <c:pt idx="20">
                  <c:v>Music</c:v>
                </c:pt>
                <c:pt idx="21">
                  <c:v>Restaurants1</c:v>
                </c:pt>
                <c:pt idx="22">
                  <c:v>Restaurants2</c:v>
                </c:pt>
                <c:pt idx="23">
                  <c:v>Restaurants3</c:v>
                </c:pt>
                <c:pt idx="24">
                  <c:v>Restaurants4</c:v>
                </c:pt>
              </c:strCache>
            </c:strRef>
          </c:cat>
          <c:val>
            <c:numRef>
              <c:f>Sheet1!$C$2:$C$26</c:f>
              <c:numCache>
                <c:formatCode>General</c:formatCode>
                <c:ptCount val="25"/>
                <c:pt idx="0">
                  <c:v>0.79600000000000004</c:v>
                </c:pt>
                <c:pt idx="1">
                  <c:v>0.68100000000000005</c:v>
                </c:pt>
                <c:pt idx="2">
                  <c:v>0.97899999999999998</c:v>
                </c:pt>
                <c:pt idx="3">
                  <c:v>0.96399999999999997</c:v>
                </c:pt>
                <c:pt idx="4">
                  <c:v>0.98399999999999999</c:v>
                </c:pt>
                <c:pt idx="5">
                  <c:v>0.63800000000000001</c:v>
                </c:pt>
                <c:pt idx="6">
                  <c:v>0.871</c:v>
                </c:pt>
                <c:pt idx="7">
                  <c:v>0.64400000000000002</c:v>
                </c:pt>
                <c:pt idx="8">
                  <c:v>0.97699999999999998</c:v>
                </c:pt>
                <c:pt idx="9">
                  <c:v>0.77100000000000002</c:v>
                </c:pt>
                <c:pt idx="10">
                  <c:v>0.99099999999999999</c:v>
                </c:pt>
                <c:pt idx="11">
                  <c:v>0.95699999999999996</c:v>
                </c:pt>
                <c:pt idx="12">
                  <c:v>0.20300000000000001</c:v>
                </c:pt>
                <c:pt idx="13">
                  <c:v>0.94299999999999995</c:v>
                </c:pt>
                <c:pt idx="14">
                  <c:v>0.96099999999999997</c:v>
                </c:pt>
                <c:pt idx="15">
                  <c:v>0.98699999999999999</c:v>
                </c:pt>
                <c:pt idx="16">
                  <c:v>0.89500000000000002</c:v>
                </c:pt>
                <c:pt idx="17">
                  <c:v>0.95799999999999996</c:v>
                </c:pt>
                <c:pt idx="18">
                  <c:v>0.98799999999999999</c:v>
                </c:pt>
                <c:pt idx="19">
                  <c:v>0.98299999999999998</c:v>
                </c:pt>
                <c:pt idx="20">
                  <c:v>0.95799999999999996</c:v>
                </c:pt>
                <c:pt idx="21">
                  <c:v>0.878</c:v>
                </c:pt>
                <c:pt idx="22">
                  <c:v>0.93</c:v>
                </c:pt>
                <c:pt idx="23">
                  <c:v>0.93799999999999994</c:v>
                </c:pt>
                <c:pt idx="24">
                  <c:v>0.97299999999999998</c:v>
                </c:pt>
              </c:numCache>
            </c:numRef>
          </c:val>
          <c:smooth val="0"/>
          <c:extLst>
            <c:ext xmlns:c16="http://schemas.microsoft.com/office/drawing/2014/chart" uri="{C3380CC4-5D6E-409C-BE32-E72D297353CC}">
              <c16:uniqueId val="{00000001-7AE5-4F03-A03C-412DBBF4F0D5}"/>
            </c:ext>
          </c:extLst>
        </c:ser>
        <c:ser>
          <c:idx val="2"/>
          <c:order val="2"/>
          <c:tx>
            <c:strRef>
              <c:f>Sheet1!$D$1</c:f>
              <c:strCache>
                <c:ptCount val="1"/>
                <c:pt idx="0">
                  <c:v>Decision Tree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Sheet1!$A$2:$A$26</c:f>
              <c:strCache>
                <c:ptCount val="25"/>
                <c:pt idx="0">
                  <c:v>Abt-Buy</c:v>
                </c:pt>
                <c:pt idx="1">
                  <c:v>Amazon-GoogleProducts</c:v>
                </c:pt>
                <c:pt idx="2">
                  <c:v>DBLP-ACM</c:v>
                </c:pt>
                <c:pt idx="3">
                  <c:v>DBLP-Scholar</c:v>
                </c:pt>
                <c:pt idx="4">
                  <c:v>Anime</c:v>
                </c:pt>
                <c:pt idx="5">
                  <c:v>Baby_products</c:v>
                </c:pt>
                <c:pt idx="6">
                  <c:v>Beer</c:v>
                </c:pt>
                <c:pt idx="7">
                  <c:v>Bikes</c:v>
                </c:pt>
                <c:pt idx="8">
                  <c:v>Books1</c:v>
                </c:pt>
                <c:pt idx="9">
                  <c:v>Books2</c:v>
                </c:pt>
                <c:pt idx="10">
                  <c:v>Books3</c:v>
                </c:pt>
                <c:pt idx="11">
                  <c:v>Books4</c:v>
                </c:pt>
                <c:pt idx="12">
                  <c:v>Books5</c:v>
                </c:pt>
                <c:pt idx="13">
                  <c:v>Citations</c:v>
                </c:pt>
                <c:pt idx="14">
                  <c:v>Ebooks1</c:v>
                </c:pt>
                <c:pt idx="15">
                  <c:v>Ebooks2</c:v>
                </c:pt>
                <c:pt idx="16">
                  <c:v>Electronics</c:v>
                </c:pt>
                <c:pt idx="17">
                  <c:v>Movies1</c:v>
                </c:pt>
                <c:pt idx="18">
                  <c:v>Movies3</c:v>
                </c:pt>
                <c:pt idx="19">
                  <c:v>Movies5</c:v>
                </c:pt>
                <c:pt idx="20">
                  <c:v>Music</c:v>
                </c:pt>
                <c:pt idx="21">
                  <c:v>Restaurants1</c:v>
                </c:pt>
                <c:pt idx="22">
                  <c:v>Restaurants2</c:v>
                </c:pt>
                <c:pt idx="23">
                  <c:v>Restaurants3</c:v>
                </c:pt>
                <c:pt idx="24">
                  <c:v>Restaurants4</c:v>
                </c:pt>
              </c:strCache>
            </c:strRef>
          </c:cat>
          <c:val>
            <c:numRef>
              <c:f>Sheet1!$D$2:$D$26</c:f>
              <c:numCache>
                <c:formatCode>General</c:formatCode>
                <c:ptCount val="25"/>
                <c:pt idx="0">
                  <c:v>0.77300000000000002</c:v>
                </c:pt>
                <c:pt idx="1">
                  <c:v>0.68700000000000006</c:v>
                </c:pt>
                <c:pt idx="2">
                  <c:v>0.95699999999999996</c:v>
                </c:pt>
                <c:pt idx="3">
                  <c:v>0.96199999999999997</c:v>
                </c:pt>
                <c:pt idx="4">
                  <c:v>0.99099999999999999</c:v>
                </c:pt>
                <c:pt idx="5">
                  <c:v>0.61599999999999999</c:v>
                </c:pt>
                <c:pt idx="6">
                  <c:v>0.81</c:v>
                </c:pt>
                <c:pt idx="7">
                  <c:v>0.92800000000000005</c:v>
                </c:pt>
                <c:pt idx="8">
                  <c:v>0.95299999999999996</c:v>
                </c:pt>
                <c:pt idx="9">
                  <c:v>0.80100000000000005</c:v>
                </c:pt>
                <c:pt idx="10">
                  <c:v>0.998</c:v>
                </c:pt>
                <c:pt idx="11">
                  <c:v>0.94899999999999995</c:v>
                </c:pt>
                <c:pt idx="12">
                  <c:v>0.20300000000000001</c:v>
                </c:pt>
                <c:pt idx="13">
                  <c:v>0.92200000000000004</c:v>
                </c:pt>
                <c:pt idx="14">
                  <c:v>0.94699999999999995</c:v>
                </c:pt>
                <c:pt idx="15">
                  <c:v>0.98099999999999998</c:v>
                </c:pt>
                <c:pt idx="16">
                  <c:v>0.86</c:v>
                </c:pt>
                <c:pt idx="17">
                  <c:v>0.97899999999999998</c:v>
                </c:pt>
                <c:pt idx="18">
                  <c:v>0.99099999999999999</c:v>
                </c:pt>
                <c:pt idx="19">
                  <c:v>0.95299999999999996</c:v>
                </c:pt>
                <c:pt idx="20">
                  <c:v>0.93200000000000005</c:v>
                </c:pt>
                <c:pt idx="21">
                  <c:v>0.95899999999999996</c:v>
                </c:pt>
                <c:pt idx="22">
                  <c:v>0.98299999999999998</c:v>
                </c:pt>
                <c:pt idx="23">
                  <c:v>0.97199999999999998</c:v>
                </c:pt>
                <c:pt idx="24">
                  <c:v>0.96499999999999997</c:v>
                </c:pt>
              </c:numCache>
            </c:numRef>
          </c:val>
          <c:smooth val="0"/>
          <c:extLst>
            <c:ext xmlns:c16="http://schemas.microsoft.com/office/drawing/2014/chart" uri="{C3380CC4-5D6E-409C-BE32-E72D297353CC}">
              <c16:uniqueId val="{00000002-7AE5-4F03-A03C-412DBBF4F0D5}"/>
            </c:ext>
          </c:extLst>
        </c:ser>
        <c:ser>
          <c:idx val="3"/>
          <c:order val="3"/>
          <c:tx>
            <c:strRef>
              <c:f>Sheet1!$E$1</c:f>
              <c:strCache>
                <c:ptCount val="1"/>
                <c:pt idx="0">
                  <c:v>Random Forest</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Sheet1!$A$2:$A$26</c:f>
              <c:strCache>
                <c:ptCount val="25"/>
                <c:pt idx="0">
                  <c:v>Abt-Buy</c:v>
                </c:pt>
                <c:pt idx="1">
                  <c:v>Amazon-GoogleProducts</c:v>
                </c:pt>
                <c:pt idx="2">
                  <c:v>DBLP-ACM</c:v>
                </c:pt>
                <c:pt idx="3">
                  <c:v>DBLP-Scholar</c:v>
                </c:pt>
                <c:pt idx="4">
                  <c:v>Anime</c:v>
                </c:pt>
                <c:pt idx="5">
                  <c:v>Baby_products</c:v>
                </c:pt>
                <c:pt idx="6">
                  <c:v>Beer</c:v>
                </c:pt>
                <c:pt idx="7">
                  <c:v>Bikes</c:v>
                </c:pt>
                <c:pt idx="8">
                  <c:v>Books1</c:v>
                </c:pt>
                <c:pt idx="9">
                  <c:v>Books2</c:v>
                </c:pt>
                <c:pt idx="10">
                  <c:v>Books3</c:v>
                </c:pt>
                <c:pt idx="11">
                  <c:v>Books4</c:v>
                </c:pt>
                <c:pt idx="12">
                  <c:v>Books5</c:v>
                </c:pt>
                <c:pt idx="13">
                  <c:v>Citations</c:v>
                </c:pt>
                <c:pt idx="14">
                  <c:v>Ebooks1</c:v>
                </c:pt>
                <c:pt idx="15">
                  <c:v>Ebooks2</c:v>
                </c:pt>
                <c:pt idx="16">
                  <c:v>Electronics</c:v>
                </c:pt>
                <c:pt idx="17">
                  <c:v>Movies1</c:v>
                </c:pt>
                <c:pt idx="18">
                  <c:v>Movies3</c:v>
                </c:pt>
                <c:pt idx="19">
                  <c:v>Movies5</c:v>
                </c:pt>
                <c:pt idx="20">
                  <c:v>Music</c:v>
                </c:pt>
                <c:pt idx="21">
                  <c:v>Restaurants1</c:v>
                </c:pt>
                <c:pt idx="22">
                  <c:v>Restaurants2</c:v>
                </c:pt>
                <c:pt idx="23">
                  <c:v>Restaurants3</c:v>
                </c:pt>
                <c:pt idx="24">
                  <c:v>Restaurants4</c:v>
                </c:pt>
              </c:strCache>
            </c:strRef>
          </c:cat>
          <c:val>
            <c:numRef>
              <c:f>Sheet1!$E$2:$E$26</c:f>
              <c:numCache>
                <c:formatCode>General</c:formatCode>
                <c:ptCount val="25"/>
                <c:pt idx="0">
                  <c:v>0.82799999999999996</c:v>
                </c:pt>
                <c:pt idx="1">
                  <c:v>0.73699999999999999</c:v>
                </c:pt>
                <c:pt idx="2">
                  <c:v>0.97799999999999998</c:v>
                </c:pt>
                <c:pt idx="3">
                  <c:v>0.97899999999999998</c:v>
                </c:pt>
                <c:pt idx="4">
                  <c:v>0.99399999999999999</c:v>
                </c:pt>
                <c:pt idx="5">
                  <c:v>0.58399999999999996</c:v>
                </c:pt>
                <c:pt idx="6">
                  <c:v>0.81200000000000006</c:v>
                </c:pt>
                <c:pt idx="7">
                  <c:v>0.95599999999999996</c:v>
                </c:pt>
                <c:pt idx="8">
                  <c:v>0.96499999999999997</c:v>
                </c:pt>
                <c:pt idx="9">
                  <c:v>0.80800000000000005</c:v>
                </c:pt>
                <c:pt idx="10">
                  <c:v>0.998</c:v>
                </c:pt>
                <c:pt idx="11">
                  <c:v>0.96899999999999997</c:v>
                </c:pt>
                <c:pt idx="12">
                  <c:v>0.20300000000000001</c:v>
                </c:pt>
                <c:pt idx="13">
                  <c:v>0.92300000000000004</c:v>
                </c:pt>
                <c:pt idx="14">
                  <c:v>0.95699999999999996</c:v>
                </c:pt>
                <c:pt idx="15">
                  <c:v>0.98699999999999999</c:v>
                </c:pt>
                <c:pt idx="16">
                  <c:v>0.82599999999999996</c:v>
                </c:pt>
                <c:pt idx="17">
                  <c:v>0.98099999999999998</c:v>
                </c:pt>
                <c:pt idx="18">
                  <c:v>0.99099999999999999</c:v>
                </c:pt>
                <c:pt idx="19">
                  <c:v>0.98499999999999999</c:v>
                </c:pt>
                <c:pt idx="20">
                  <c:v>0.97299999999999998</c:v>
                </c:pt>
                <c:pt idx="21">
                  <c:v>0.98</c:v>
                </c:pt>
                <c:pt idx="22">
                  <c:v>0.99399999999999999</c:v>
                </c:pt>
                <c:pt idx="23">
                  <c:v>0.95399999999999996</c:v>
                </c:pt>
                <c:pt idx="24">
                  <c:v>0.98</c:v>
                </c:pt>
              </c:numCache>
            </c:numRef>
          </c:val>
          <c:smooth val="0"/>
          <c:extLst>
            <c:ext xmlns:c16="http://schemas.microsoft.com/office/drawing/2014/chart" uri="{C3380CC4-5D6E-409C-BE32-E72D297353CC}">
              <c16:uniqueId val="{00000000-4089-4CE9-A4A9-2BE7E944A793}"/>
            </c:ext>
          </c:extLst>
        </c:ser>
        <c:ser>
          <c:idx val="4"/>
          <c:order val="4"/>
          <c:tx>
            <c:strRef>
              <c:f>Sheet1!$F$1</c:f>
              <c:strCache>
                <c:ptCount val="1"/>
                <c:pt idx="0">
                  <c:v>Naïve Bayes</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Sheet1!$A$2:$A$26</c:f>
              <c:strCache>
                <c:ptCount val="25"/>
                <c:pt idx="0">
                  <c:v>Abt-Buy</c:v>
                </c:pt>
                <c:pt idx="1">
                  <c:v>Amazon-GoogleProducts</c:v>
                </c:pt>
                <c:pt idx="2">
                  <c:v>DBLP-ACM</c:v>
                </c:pt>
                <c:pt idx="3">
                  <c:v>DBLP-Scholar</c:v>
                </c:pt>
                <c:pt idx="4">
                  <c:v>Anime</c:v>
                </c:pt>
                <c:pt idx="5">
                  <c:v>Baby_products</c:v>
                </c:pt>
                <c:pt idx="6">
                  <c:v>Beer</c:v>
                </c:pt>
                <c:pt idx="7">
                  <c:v>Bikes</c:v>
                </c:pt>
                <c:pt idx="8">
                  <c:v>Books1</c:v>
                </c:pt>
                <c:pt idx="9">
                  <c:v>Books2</c:v>
                </c:pt>
                <c:pt idx="10">
                  <c:v>Books3</c:v>
                </c:pt>
                <c:pt idx="11">
                  <c:v>Books4</c:v>
                </c:pt>
                <c:pt idx="12">
                  <c:v>Books5</c:v>
                </c:pt>
                <c:pt idx="13">
                  <c:v>Citations</c:v>
                </c:pt>
                <c:pt idx="14">
                  <c:v>Ebooks1</c:v>
                </c:pt>
                <c:pt idx="15">
                  <c:v>Ebooks2</c:v>
                </c:pt>
                <c:pt idx="16">
                  <c:v>Electronics</c:v>
                </c:pt>
                <c:pt idx="17">
                  <c:v>Movies1</c:v>
                </c:pt>
                <c:pt idx="18">
                  <c:v>Movies3</c:v>
                </c:pt>
                <c:pt idx="19">
                  <c:v>Movies5</c:v>
                </c:pt>
                <c:pt idx="20">
                  <c:v>Music</c:v>
                </c:pt>
                <c:pt idx="21">
                  <c:v>Restaurants1</c:v>
                </c:pt>
                <c:pt idx="22">
                  <c:v>Restaurants2</c:v>
                </c:pt>
                <c:pt idx="23">
                  <c:v>Restaurants3</c:v>
                </c:pt>
                <c:pt idx="24">
                  <c:v>Restaurants4</c:v>
                </c:pt>
              </c:strCache>
            </c:strRef>
          </c:cat>
          <c:val>
            <c:numRef>
              <c:f>Sheet1!$F$2:$F$26</c:f>
              <c:numCache>
                <c:formatCode>General</c:formatCode>
                <c:ptCount val="25"/>
                <c:pt idx="0">
                  <c:v>0.61099999999999999</c:v>
                </c:pt>
                <c:pt idx="1">
                  <c:v>0.56299999999999994</c:v>
                </c:pt>
                <c:pt idx="2">
                  <c:v>0.95699999999999996</c:v>
                </c:pt>
                <c:pt idx="3">
                  <c:v>0.93</c:v>
                </c:pt>
                <c:pt idx="4">
                  <c:v>0.98399999999999999</c:v>
                </c:pt>
                <c:pt idx="5">
                  <c:v>0.32800000000000001</c:v>
                </c:pt>
                <c:pt idx="6">
                  <c:v>0.86299999999999999</c:v>
                </c:pt>
                <c:pt idx="7">
                  <c:v>0.84099999999999997</c:v>
                </c:pt>
                <c:pt idx="8">
                  <c:v>0.77</c:v>
                </c:pt>
                <c:pt idx="9">
                  <c:v>0.79800000000000004</c:v>
                </c:pt>
                <c:pt idx="10">
                  <c:v>0.86799999999999999</c:v>
                </c:pt>
                <c:pt idx="11">
                  <c:v>0.88300000000000001</c:v>
                </c:pt>
                <c:pt idx="12">
                  <c:v>0.28999999999999998</c:v>
                </c:pt>
                <c:pt idx="13">
                  <c:v>0.92600000000000005</c:v>
                </c:pt>
                <c:pt idx="14">
                  <c:v>0.94399999999999995</c:v>
                </c:pt>
                <c:pt idx="15">
                  <c:v>0.98699999999999999</c:v>
                </c:pt>
                <c:pt idx="16">
                  <c:v>0.26600000000000001</c:v>
                </c:pt>
                <c:pt idx="17">
                  <c:v>0.97299999999999998</c:v>
                </c:pt>
                <c:pt idx="18">
                  <c:v>0.98799999999999999</c:v>
                </c:pt>
                <c:pt idx="19">
                  <c:v>0.95199999999999996</c:v>
                </c:pt>
                <c:pt idx="20">
                  <c:v>0.93</c:v>
                </c:pt>
                <c:pt idx="21">
                  <c:v>0.97699999999999998</c:v>
                </c:pt>
                <c:pt idx="22">
                  <c:v>0.97899999999999998</c:v>
                </c:pt>
                <c:pt idx="23">
                  <c:v>0.94699999999999995</c:v>
                </c:pt>
                <c:pt idx="24">
                  <c:v>0.96099999999999997</c:v>
                </c:pt>
              </c:numCache>
            </c:numRef>
          </c:val>
          <c:smooth val="0"/>
          <c:extLst>
            <c:ext xmlns:c16="http://schemas.microsoft.com/office/drawing/2014/chart" uri="{C3380CC4-5D6E-409C-BE32-E72D297353CC}">
              <c16:uniqueId val="{00000001-4089-4CE9-A4A9-2BE7E944A793}"/>
            </c:ext>
          </c:extLst>
        </c:ser>
        <c:ser>
          <c:idx val="5"/>
          <c:order val="5"/>
          <c:tx>
            <c:strRef>
              <c:f>Sheet1!$G$1</c:f>
              <c:strCache>
                <c:ptCount val="1"/>
                <c:pt idx="0">
                  <c:v>Logistic Regression</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Sheet1!$A$2:$A$26</c:f>
              <c:strCache>
                <c:ptCount val="25"/>
                <c:pt idx="0">
                  <c:v>Abt-Buy</c:v>
                </c:pt>
                <c:pt idx="1">
                  <c:v>Amazon-GoogleProducts</c:v>
                </c:pt>
                <c:pt idx="2">
                  <c:v>DBLP-ACM</c:v>
                </c:pt>
                <c:pt idx="3">
                  <c:v>DBLP-Scholar</c:v>
                </c:pt>
                <c:pt idx="4">
                  <c:v>Anime</c:v>
                </c:pt>
                <c:pt idx="5">
                  <c:v>Baby_products</c:v>
                </c:pt>
                <c:pt idx="6">
                  <c:v>Beer</c:v>
                </c:pt>
                <c:pt idx="7">
                  <c:v>Bikes</c:v>
                </c:pt>
                <c:pt idx="8">
                  <c:v>Books1</c:v>
                </c:pt>
                <c:pt idx="9">
                  <c:v>Books2</c:v>
                </c:pt>
                <c:pt idx="10">
                  <c:v>Books3</c:v>
                </c:pt>
                <c:pt idx="11">
                  <c:v>Books4</c:v>
                </c:pt>
                <c:pt idx="12">
                  <c:v>Books5</c:v>
                </c:pt>
                <c:pt idx="13">
                  <c:v>Citations</c:v>
                </c:pt>
                <c:pt idx="14">
                  <c:v>Ebooks1</c:v>
                </c:pt>
                <c:pt idx="15">
                  <c:v>Ebooks2</c:v>
                </c:pt>
                <c:pt idx="16">
                  <c:v>Electronics</c:v>
                </c:pt>
                <c:pt idx="17">
                  <c:v>Movies1</c:v>
                </c:pt>
                <c:pt idx="18">
                  <c:v>Movies3</c:v>
                </c:pt>
                <c:pt idx="19">
                  <c:v>Movies5</c:v>
                </c:pt>
                <c:pt idx="20">
                  <c:v>Music</c:v>
                </c:pt>
                <c:pt idx="21">
                  <c:v>Restaurants1</c:v>
                </c:pt>
                <c:pt idx="22">
                  <c:v>Restaurants2</c:v>
                </c:pt>
                <c:pt idx="23">
                  <c:v>Restaurants3</c:v>
                </c:pt>
                <c:pt idx="24">
                  <c:v>Restaurants4</c:v>
                </c:pt>
              </c:strCache>
            </c:strRef>
          </c:cat>
          <c:val>
            <c:numRef>
              <c:f>Sheet1!$G$2:$G$26</c:f>
              <c:numCache>
                <c:formatCode>General</c:formatCode>
                <c:ptCount val="25"/>
                <c:pt idx="0">
                  <c:v>0.79100000000000004</c:v>
                </c:pt>
                <c:pt idx="1">
                  <c:v>0.67</c:v>
                </c:pt>
                <c:pt idx="2">
                  <c:v>0.97899999999999998</c:v>
                </c:pt>
                <c:pt idx="3">
                  <c:v>0.95499999999999996</c:v>
                </c:pt>
                <c:pt idx="4">
                  <c:v>0.98399999999999999</c:v>
                </c:pt>
                <c:pt idx="5">
                  <c:v>0.58499999999999996</c:v>
                </c:pt>
                <c:pt idx="6">
                  <c:v>0.85599999999999998</c:v>
                </c:pt>
                <c:pt idx="7">
                  <c:v>0.80600000000000005</c:v>
                </c:pt>
                <c:pt idx="8">
                  <c:v>0.95099999999999996</c:v>
                </c:pt>
                <c:pt idx="9">
                  <c:v>0.82099999999999995</c:v>
                </c:pt>
                <c:pt idx="10">
                  <c:v>0.45</c:v>
                </c:pt>
                <c:pt idx="11">
                  <c:v>0.93300000000000005</c:v>
                </c:pt>
                <c:pt idx="12">
                  <c:v>0.20300000000000001</c:v>
                </c:pt>
                <c:pt idx="13">
                  <c:v>0.93400000000000005</c:v>
                </c:pt>
                <c:pt idx="14">
                  <c:v>0.96799999999999997</c:v>
                </c:pt>
                <c:pt idx="15">
                  <c:v>0.99399999999999999</c:v>
                </c:pt>
                <c:pt idx="16">
                  <c:v>0.69599999999999995</c:v>
                </c:pt>
                <c:pt idx="17">
                  <c:v>0.95299999999999996</c:v>
                </c:pt>
                <c:pt idx="18">
                  <c:v>0.99099999999999999</c:v>
                </c:pt>
                <c:pt idx="19">
                  <c:v>0.97499999999999998</c:v>
                </c:pt>
                <c:pt idx="20">
                  <c:v>0.96499999999999997</c:v>
                </c:pt>
                <c:pt idx="21">
                  <c:v>0.96699999999999997</c:v>
                </c:pt>
                <c:pt idx="22">
                  <c:v>0.98299999999999998</c:v>
                </c:pt>
                <c:pt idx="23">
                  <c:v>0.93100000000000005</c:v>
                </c:pt>
                <c:pt idx="24">
                  <c:v>0.98099999999999998</c:v>
                </c:pt>
              </c:numCache>
            </c:numRef>
          </c:val>
          <c:smooth val="0"/>
          <c:extLst>
            <c:ext xmlns:c16="http://schemas.microsoft.com/office/drawing/2014/chart" uri="{C3380CC4-5D6E-409C-BE32-E72D297353CC}">
              <c16:uniqueId val="{00000002-4089-4CE9-A4A9-2BE7E944A793}"/>
            </c:ext>
          </c:extLst>
        </c:ser>
        <c:ser>
          <c:idx val="6"/>
          <c:order val="6"/>
          <c:tx>
            <c:strRef>
              <c:f>Sheet1!$H$1</c:f>
              <c:strCache>
                <c:ptCount val="1"/>
                <c:pt idx="0">
                  <c:v>XGBoost</c:v>
                </c:pt>
              </c:strCache>
            </c:strRef>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cat>
            <c:strRef>
              <c:f>Sheet1!$A$2:$A$26</c:f>
              <c:strCache>
                <c:ptCount val="25"/>
                <c:pt idx="0">
                  <c:v>Abt-Buy</c:v>
                </c:pt>
                <c:pt idx="1">
                  <c:v>Amazon-GoogleProducts</c:v>
                </c:pt>
                <c:pt idx="2">
                  <c:v>DBLP-ACM</c:v>
                </c:pt>
                <c:pt idx="3">
                  <c:v>DBLP-Scholar</c:v>
                </c:pt>
                <c:pt idx="4">
                  <c:v>Anime</c:v>
                </c:pt>
                <c:pt idx="5">
                  <c:v>Baby_products</c:v>
                </c:pt>
                <c:pt idx="6">
                  <c:v>Beer</c:v>
                </c:pt>
                <c:pt idx="7">
                  <c:v>Bikes</c:v>
                </c:pt>
                <c:pt idx="8">
                  <c:v>Books1</c:v>
                </c:pt>
                <c:pt idx="9">
                  <c:v>Books2</c:v>
                </c:pt>
                <c:pt idx="10">
                  <c:v>Books3</c:v>
                </c:pt>
                <c:pt idx="11">
                  <c:v>Books4</c:v>
                </c:pt>
                <c:pt idx="12">
                  <c:v>Books5</c:v>
                </c:pt>
                <c:pt idx="13">
                  <c:v>Citations</c:v>
                </c:pt>
                <c:pt idx="14">
                  <c:v>Ebooks1</c:v>
                </c:pt>
                <c:pt idx="15">
                  <c:v>Ebooks2</c:v>
                </c:pt>
                <c:pt idx="16">
                  <c:v>Electronics</c:v>
                </c:pt>
                <c:pt idx="17">
                  <c:v>Movies1</c:v>
                </c:pt>
                <c:pt idx="18">
                  <c:v>Movies3</c:v>
                </c:pt>
                <c:pt idx="19">
                  <c:v>Movies5</c:v>
                </c:pt>
                <c:pt idx="20">
                  <c:v>Music</c:v>
                </c:pt>
                <c:pt idx="21">
                  <c:v>Restaurants1</c:v>
                </c:pt>
                <c:pt idx="22">
                  <c:v>Restaurants2</c:v>
                </c:pt>
                <c:pt idx="23">
                  <c:v>Restaurants3</c:v>
                </c:pt>
                <c:pt idx="24">
                  <c:v>Restaurants4</c:v>
                </c:pt>
              </c:strCache>
            </c:strRef>
          </c:cat>
          <c:val>
            <c:numRef>
              <c:f>Sheet1!$H$2:$H$26</c:f>
              <c:numCache>
                <c:formatCode>General</c:formatCode>
                <c:ptCount val="25"/>
                <c:pt idx="0">
                  <c:v>0.82899999999999996</c:v>
                </c:pt>
                <c:pt idx="1">
                  <c:v>0.75</c:v>
                </c:pt>
                <c:pt idx="2">
                  <c:v>0.97899999999999998</c:v>
                </c:pt>
                <c:pt idx="3">
                  <c:v>0.97699999999999998</c:v>
                </c:pt>
                <c:pt idx="4">
                  <c:v>0.98499999999999999</c:v>
                </c:pt>
                <c:pt idx="5">
                  <c:v>0.66900000000000004</c:v>
                </c:pt>
                <c:pt idx="6">
                  <c:v>0.86799999999999999</c:v>
                </c:pt>
                <c:pt idx="7">
                  <c:v>0.94699999999999995</c:v>
                </c:pt>
                <c:pt idx="8">
                  <c:v>0.97</c:v>
                </c:pt>
                <c:pt idx="9">
                  <c:v>0.84099999999999997</c:v>
                </c:pt>
                <c:pt idx="10">
                  <c:v>0.998</c:v>
                </c:pt>
                <c:pt idx="11">
                  <c:v>0.95299999999999996</c:v>
                </c:pt>
                <c:pt idx="12">
                  <c:v>0.20300000000000001</c:v>
                </c:pt>
                <c:pt idx="13">
                  <c:v>0.95799999999999996</c:v>
                </c:pt>
                <c:pt idx="14">
                  <c:v>0.96199999999999997</c:v>
                </c:pt>
                <c:pt idx="15">
                  <c:v>0.98699999999999999</c:v>
                </c:pt>
                <c:pt idx="16">
                  <c:v>0.83799999999999997</c:v>
                </c:pt>
                <c:pt idx="17">
                  <c:v>0.98099999999999998</c:v>
                </c:pt>
                <c:pt idx="18">
                  <c:v>0.99099999999999999</c:v>
                </c:pt>
                <c:pt idx="19">
                  <c:v>0.98599999999999999</c:v>
                </c:pt>
                <c:pt idx="20">
                  <c:v>0.96899999999999997</c:v>
                </c:pt>
                <c:pt idx="21">
                  <c:v>0.98</c:v>
                </c:pt>
                <c:pt idx="22">
                  <c:v>0.98299999999999998</c:v>
                </c:pt>
                <c:pt idx="23">
                  <c:v>0.96</c:v>
                </c:pt>
                <c:pt idx="24">
                  <c:v>0.98899999999999999</c:v>
                </c:pt>
              </c:numCache>
            </c:numRef>
          </c:val>
          <c:smooth val="0"/>
          <c:extLst>
            <c:ext xmlns:c16="http://schemas.microsoft.com/office/drawing/2014/chart" uri="{C3380CC4-5D6E-409C-BE32-E72D297353CC}">
              <c16:uniqueId val="{00000003-4089-4CE9-A4A9-2BE7E944A793}"/>
            </c:ext>
          </c:extLst>
        </c:ser>
        <c:dLbls>
          <c:showLegendKey val="0"/>
          <c:showVal val="0"/>
          <c:showCatName val="0"/>
          <c:showSerName val="0"/>
          <c:showPercent val="0"/>
          <c:showBubbleSize val="0"/>
        </c:dLbls>
        <c:marker val="1"/>
        <c:smooth val="0"/>
        <c:axId val="241600240"/>
        <c:axId val="241600800"/>
      </c:lineChart>
      <c:catAx>
        <c:axId val="241600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241600800"/>
        <c:crosses val="autoZero"/>
        <c:auto val="1"/>
        <c:lblAlgn val="ctr"/>
        <c:lblOffset val="100"/>
        <c:noMultiLvlLbl val="0"/>
      </c:catAx>
      <c:valAx>
        <c:axId val="24160080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241600240"/>
        <c:crosses val="autoZero"/>
        <c:crossBetween val="between"/>
      </c:valAx>
      <c:spPr>
        <a:noFill/>
        <a:ln>
          <a:noFill/>
        </a:ln>
        <a:effectLst/>
      </c:spPr>
    </c:plotArea>
    <c:legend>
      <c:legendPos val="t"/>
      <c:layout>
        <c:manualLayout>
          <c:xMode val="edge"/>
          <c:yMode val="edge"/>
          <c:x val="0.11275302275588436"/>
          <c:y val="2.1093748702402271E-2"/>
          <c:w val="0.88724697724411561"/>
          <c:h val="5.943928118232089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legend>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lineChart>
        <c:grouping val="standard"/>
        <c:varyColors val="0"/>
        <c:ser>
          <c:idx val="2"/>
          <c:order val="2"/>
          <c:tx>
            <c:strRef>
              <c:f>Sheet1!$D$1</c:f>
              <c:strCache>
                <c:ptCount val="1"/>
                <c:pt idx="0">
                  <c:v>F1</c:v>
                </c:pt>
              </c:strCache>
            </c:strRef>
          </c:tx>
          <c:spPr>
            <a:ln w="28575" cap="rnd">
              <a:solidFill>
                <a:schemeClr val="accent1">
                  <a:shade val="65000"/>
                </a:schemeClr>
              </a:solidFill>
              <a:round/>
            </a:ln>
            <a:effectLst/>
          </c:spPr>
          <c:marker>
            <c:symbol val="square"/>
            <c:size val="7"/>
            <c:spPr>
              <a:solidFill>
                <a:schemeClr val="accent1">
                  <a:shade val="65000"/>
                </a:schemeClr>
              </a:solidFill>
              <a:ln w="9525">
                <a:solidFill>
                  <a:schemeClr val="accent1">
                    <a:shade val="65000"/>
                  </a:schemeClr>
                </a:solidFill>
              </a:ln>
              <a:effectLst/>
            </c:spPr>
          </c:marker>
          <c:cat>
            <c:strRef>
              <c:f>Sheet1!$A$2:$A$8</c:f>
              <c:strCache>
                <c:ptCount val="7"/>
                <c:pt idx="0">
                  <c:v>KNN</c:v>
                </c:pt>
                <c:pt idx="1">
                  <c:v>SVM</c:v>
                </c:pt>
                <c:pt idx="2">
                  <c:v>Decision Tree</c:v>
                </c:pt>
                <c:pt idx="3">
                  <c:v>Random Forest</c:v>
                </c:pt>
                <c:pt idx="4">
                  <c:v>Naive Bayes</c:v>
                </c:pt>
                <c:pt idx="5">
                  <c:v>Logistic Regression</c:v>
                </c:pt>
                <c:pt idx="6">
                  <c:v>XGBoost</c:v>
                </c:pt>
              </c:strCache>
            </c:strRef>
          </c:cat>
          <c:val>
            <c:numRef>
              <c:f>Sheet1!$D$2:$D$8</c:f>
              <c:numCache>
                <c:formatCode>General</c:formatCode>
                <c:ptCount val="7"/>
                <c:pt idx="0">
                  <c:v>0.20300000000000001</c:v>
                </c:pt>
                <c:pt idx="1">
                  <c:v>0.20300000000000001</c:v>
                </c:pt>
                <c:pt idx="2">
                  <c:v>0.20300000000000001</c:v>
                </c:pt>
                <c:pt idx="3">
                  <c:v>0.20300000000000001</c:v>
                </c:pt>
                <c:pt idx="4">
                  <c:v>0.28999999999999998</c:v>
                </c:pt>
                <c:pt idx="5">
                  <c:v>0.20300000000000001</c:v>
                </c:pt>
                <c:pt idx="6">
                  <c:v>0.20300000000000001</c:v>
                </c:pt>
              </c:numCache>
            </c:numRef>
          </c:val>
          <c:smooth val="0"/>
          <c:extLst xmlns:c15="http://schemas.microsoft.com/office/drawing/2012/chart">
            <c:ext xmlns:c16="http://schemas.microsoft.com/office/drawing/2014/chart" uri="{C3380CC4-5D6E-409C-BE32-E72D297353CC}">
              <c16:uniqueId val="{00000002-8B1F-46EC-B382-5EBF1D2CA283}"/>
            </c:ext>
          </c:extLst>
        </c:ser>
        <c:dLbls>
          <c:showLegendKey val="0"/>
          <c:showVal val="0"/>
          <c:showCatName val="0"/>
          <c:showSerName val="0"/>
          <c:showPercent val="0"/>
          <c:showBubbleSize val="0"/>
        </c:dLbls>
        <c:marker val="1"/>
        <c:smooth val="0"/>
        <c:axId val="241604720"/>
        <c:axId val="241605280"/>
        <c:extLst>
          <c:ext xmlns:c15="http://schemas.microsoft.com/office/drawing/2012/chart" uri="{02D57815-91ED-43cb-92C2-25804820EDAC}">
            <c15:filteredLineSeries>
              <c15:ser>
                <c:idx val="0"/>
                <c:order val="0"/>
                <c:tx>
                  <c:strRef>
                    <c:extLst>
                      <c:ext uri="{02D57815-91ED-43cb-92C2-25804820EDAC}">
                        <c15:formulaRef>
                          <c15:sqref>Sheet1!$B$1</c15:sqref>
                        </c15:formulaRef>
                      </c:ext>
                    </c:extLst>
                    <c:strCache>
                      <c:ptCount val="1"/>
                      <c:pt idx="0">
                        <c:v>Precision</c:v>
                      </c:pt>
                    </c:strCache>
                  </c:strRef>
                </c:tx>
                <c:spPr>
                  <a:ln w="28575" cap="rnd">
                    <a:solidFill>
                      <a:schemeClr val="accent1">
                        <a:tint val="65000"/>
                      </a:schemeClr>
                    </a:solidFill>
                    <a:round/>
                  </a:ln>
                  <a:effectLst/>
                </c:spPr>
                <c:marker>
                  <c:symbol val="triangle"/>
                  <c:size val="7"/>
                  <c:spPr>
                    <a:solidFill>
                      <a:schemeClr val="accent1">
                        <a:tint val="65000"/>
                      </a:schemeClr>
                    </a:solidFill>
                    <a:ln w="9525">
                      <a:solidFill>
                        <a:schemeClr val="accent1">
                          <a:tint val="65000"/>
                        </a:schemeClr>
                      </a:solidFill>
                    </a:ln>
                    <a:effectLst/>
                  </c:spPr>
                </c:marker>
                <c:cat>
                  <c:strRef>
                    <c:extLst>
                      <c:ext uri="{02D57815-91ED-43cb-92C2-25804820EDAC}">
                        <c15:formulaRef>
                          <c15:sqref>Sheet1!$A$2:$A$8</c15:sqref>
                        </c15:formulaRef>
                      </c:ext>
                    </c:extLst>
                    <c:strCache>
                      <c:ptCount val="7"/>
                      <c:pt idx="0">
                        <c:v>KNN</c:v>
                      </c:pt>
                      <c:pt idx="1">
                        <c:v>SVM</c:v>
                      </c:pt>
                      <c:pt idx="2">
                        <c:v>Decision Tree</c:v>
                      </c:pt>
                      <c:pt idx="3">
                        <c:v>Random Forest</c:v>
                      </c:pt>
                      <c:pt idx="4">
                        <c:v>Naive Bayes</c:v>
                      </c:pt>
                      <c:pt idx="5">
                        <c:v>Logistic Regression</c:v>
                      </c:pt>
                      <c:pt idx="6">
                        <c:v>XGBoost</c:v>
                      </c:pt>
                    </c:strCache>
                  </c:strRef>
                </c:cat>
                <c:val>
                  <c:numRef>
                    <c:extLst>
                      <c:ext uri="{02D57815-91ED-43cb-92C2-25804820EDAC}">
                        <c15:formulaRef>
                          <c15:sqref>Sheet1!$B$2:$B$8</c15:sqref>
                        </c15:formulaRef>
                      </c:ext>
                    </c:extLst>
                    <c:numCache>
                      <c:formatCode>General</c:formatCode>
                      <c:ptCount val="7"/>
                      <c:pt idx="0">
                        <c:v>0.36</c:v>
                      </c:pt>
                      <c:pt idx="1">
                        <c:v>0.36</c:v>
                      </c:pt>
                      <c:pt idx="2">
                        <c:v>0.36</c:v>
                      </c:pt>
                      <c:pt idx="3">
                        <c:v>0.36</c:v>
                      </c:pt>
                      <c:pt idx="4">
                        <c:v>0.41</c:v>
                      </c:pt>
                      <c:pt idx="5">
                        <c:v>0.36</c:v>
                      </c:pt>
                      <c:pt idx="6">
                        <c:v>0.36</c:v>
                      </c:pt>
                    </c:numCache>
                  </c:numRef>
                </c:val>
                <c:smooth val="0"/>
                <c:extLst>
                  <c:ext xmlns:c16="http://schemas.microsoft.com/office/drawing/2014/chart" uri="{C3380CC4-5D6E-409C-BE32-E72D297353CC}">
                    <c16:uniqueId val="{00000001-8B1F-46EC-B382-5EBF1D2CA283}"/>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Sheet1!$C$1</c15:sqref>
                        </c15:formulaRef>
                      </c:ext>
                    </c:extLst>
                    <c:strCache>
                      <c:ptCount val="1"/>
                      <c:pt idx="0">
                        <c:v>Recall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extLst xmlns:c15="http://schemas.microsoft.com/office/drawing/2012/chart">
                      <c:ext xmlns:c15="http://schemas.microsoft.com/office/drawing/2012/chart" uri="{02D57815-91ED-43cb-92C2-25804820EDAC}">
                        <c15:formulaRef>
                          <c15:sqref>Sheet1!$A$2:$A$8</c15:sqref>
                        </c15:formulaRef>
                      </c:ext>
                    </c:extLst>
                    <c:strCache>
                      <c:ptCount val="7"/>
                      <c:pt idx="0">
                        <c:v>KNN</c:v>
                      </c:pt>
                      <c:pt idx="1">
                        <c:v>SVM</c:v>
                      </c:pt>
                      <c:pt idx="2">
                        <c:v>Decision Tree</c:v>
                      </c:pt>
                      <c:pt idx="3">
                        <c:v>Random Forest</c:v>
                      </c:pt>
                      <c:pt idx="4">
                        <c:v>Naive Bayes</c:v>
                      </c:pt>
                      <c:pt idx="5">
                        <c:v>Logistic Regression</c:v>
                      </c:pt>
                      <c:pt idx="6">
                        <c:v>XGBoost</c:v>
                      </c:pt>
                    </c:strCache>
                  </c:strRef>
                </c:cat>
                <c:val>
                  <c:numRef>
                    <c:extLst xmlns:c15="http://schemas.microsoft.com/office/drawing/2012/chart">
                      <c:ext xmlns:c15="http://schemas.microsoft.com/office/drawing/2012/chart" uri="{02D57815-91ED-43cb-92C2-25804820EDAC}">
                        <c15:formulaRef>
                          <c15:sqref>Sheet1!$C$2:$C$8</c15:sqref>
                        </c15:formulaRef>
                      </c:ext>
                    </c:extLst>
                    <c:numCache>
                      <c:formatCode>General</c:formatCode>
                      <c:ptCount val="7"/>
                      <c:pt idx="0">
                        <c:v>0.15</c:v>
                      </c:pt>
                      <c:pt idx="1">
                        <c:v>0.15</c:v>
                      </c:pt>
                      <c:pt idx="2">
                        <c:v>0.15</c:v>
                      </c:pt>
                      <c:pt idx="3">
                        <c:v>0.15</c:v>
                      </c:pt>
                      <c:pt idx="4">
                        <c:v>0.22500000000000001</c:v>
                      </c:pt>
                      <c:pt idx="5">
                        <c:v>0.15</c:v>
                      </c:pt>
                      <c:pt idx="6">
                        <c:v>0.15</c:v>
                      </c:pt>
                    </c:numCache>
                  </c:numRef>
                </c:val>
                <c:smooth val="0"/>
                <c:extLst xmlns:c15="http://schemas.microsoft.com/office/drawing/2012/chart">
                  <c:ext xmlns:c16="http://schemas.microsoft.com/office/drawing/2014/chart" uri="{C3380CC4-5D6E-409C-BE32-E72D297353CC}">
                    <c16:uniqueId val="{00000000-8B1F-46EC-B382-5EBF1D2CA283}"/>
                  </c:ext>
                </c:extLst>
              </c15:ser>
            </c15:filteredLineSeries>
          </c:ext>
        </c:extLst>
      </c:lineChart>
      <c:catAx>
        <c:axId val="24160472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ko-KR" dirty="0">
                    <a:solidFill>
                      <a:schemeClr val="tx1"/>
                    </a:solidFill>
                  </a:rPr>
                  <a:t>Books5</a:t>
                </a:r>
                <a:endParaRPr lang="ko-KR" altLang="en-US" dirty="0">
                  <a:solidFill>
                    <a:schemeClr val="tx1"/>
                  </a:solidFill>
                </a:endParaRP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241605280"/>
        <c:crosses val="autoZero"/>
        <c:auto val="1"/>
        <c:lblAlgn val="ctr"/>
        <c:lblOffset val="100"/>
        <c:noMultiLvlLbl val="0"/>
      </c:catAx>
      <c:valAx>
        <c:axId val="241605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2416047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lineChart>
        <c:grouping val="standard"/>
        <c:varyColors val="0"/>
        <c:ser>
          <c:idx val="2"/>
          <c:order val="2"/>
          <c:tx>
            <c:strRef>
              <c:f>Sheet1!$D$1</c:f>
              <c:strCache>
                <c:ptCount val="1"/>
                <c:pt idx="0">
                  <c:v>계열 3</c:v>
                </c:pt>
              </c:strCache>
            </c:strRef>
          </c:tx>
          <c:spPr>
            <a:ln w="28575" cap="rnd">
              <a:solidFill>
                <a:schemeClr val="accent4">
                  <a:shade val="65000"/>
                </a:schemeClr>
              </a:solidFill>
              <a:round/>
            </a:ln>
            <a:effectLst/>
          </c:spPr>
          <c:marker>
            <c:symbol val="square"/>
            <c:size val="7"/>
            <c:spPr>
              <a:solidFill>
                <a:schemeClr val="accent4">
                  <a:shade val="65000"/>
                </a:schemeClr>
              </a:solidFill>
              <a:ln w="9525">
                <a:solidFill>
                  <a:schemeClr val="accent4">
                    <a:shade val="65000"/>
                  </a:schemeClr>
                </a:solidFill>
              </a:ln>
              <a:effectLst/>
            </c:spPr>
          </c:marker>
          <c:cat>
            <c:strRef>
              <c:f>Sheet1!$A$2:$A$8</c:f>
              <c:strCache>
                <c:ptCount val="7"/>
                <c:pt idx="0">
                  <c:v>KNN</c:v>
                </c:pt>
                <c:pt idx="1">
                  <c:v>SVM</c:v>
                </c:pt>
                <c:pt idx="2">
                  <c:v>Decision Tree</c:v>
                </c:pt>
                <c:pt idx="3">
                  <c:v>Random Forest</c:v>
                </c:pt>
                <c:pt idx="4">
                  <c:v>Naive Bayes</c:v>
                </c:pt>
                <c:pt idx="5">
                  <c:v>Logistic Regression</c:v>
                </c:pt>
                <c:pt idx="6">
                  <c:v>XGBoost</c:v>
                </c:pt>
              </c:strCache>
            </c:strRef>
          </c:cat>
          <c:val>
            <c:numRef>
              <c:f>Sheet1!$D$2:$D$8</c:f>
              <c:numCache>
                <c:formatCode>General</c:formatCode>
                <c:ptCount val="7"/>
                <c:pt idx="0">
                  <c:v>0.19900000000000001</c:v>
                </c:pt>
                <c:pt idx="1">
                  <c:v>0.93</c:v>
                </c:pt>
                <c:pt idx="2">
                  <c:v>0.99399999999999999</c:v>
                </c:pt>
                <c:pt idx="3">
                  <c:v>0.98299999999999998</c:v>
                </c:pt>
                <c:pt idx="4">
                  <c:v>0.97899999999999998</c:v>
                </c:pt>
                <c:pt idx="5">
                  <c:v>0.98299999999999998</c:v>
                </c:pt>
                <c:pt idx="6">
                  <c:v>0.98299999999999998</c:v>
                </c:pt>
              </c:numCache>
            </c:numRef>
          </c:val>
          <c:smooth val="0"/>
          <c:extLst xmlns:c15="http://schemas.microsoft.com/office/drawing/2012/chart">
            <c:ext xmlns:c16="http://schemas.microsoft.com/office/drawing/2014/chart" uri="{C3380CC4-5D6E-409C-BE32-E72D297353CC}">
              <c16:uniqueId val="{00000002-A0A5-4E5B-8F4E-F71F817793B1}"/>
            </c:ext>
          </c:extLst>
        </c:ser>
        <c:dLbls>
          <c:showLegendKey val="0"/>
          <c:showVal val="0"/>
          <c:showCatName val="0"/>
          <c:showSerName val="0"/>
          <c:showPercent val="0"/>
          <c:showBubbleSize val="0"/>
        </c:dLbls>
        <c:marker val="1"/>
        <c:smooth val="0"/>
        <c:axId val="242787472"/>
        <c:axId val="242788032"/>
        <c:extLst>
          <c:ext xmlns:c15="http://schemas.microsoft.com/office/drawing/2012/chart" uri="{02D57815-91ED-43cb-92C2-25804820EDAC}">
            <c15:filteredLineSeries>
              <c15:ser>
                <c:idx val="0"/>
                <c:order val="0"/>
                <c:tx>
                  <c:strRef>
                    <c:extLst>
                      <c:ext uri="{02D57815-91ED-43cb-92C2-25804820EDAC}">
                        <c15:formulaRef>
                          <c15:sqref>Sheet1!$B$1</c15:sqref>
                        </c15:formulaRef>
                      </c:ext>
                    </c:extLst>
                    <c:strCache>
                      <c:ptCount val="1"/>
                      <c:pt idx="0">
                        <c:v>계열 1</c:v>
                      </c:pt>
                    </c:strCache>
                  </c:strRef>
                </c:tx>
                <c:spPr>
                  <a:ln w="28575" cap="rnd">
                    <a:solidFill>
                      <a:schemeClr val="accent4">
                        <a:tint val="65000"/>
                      </a:schemeClr>
                    </a:solidFill>
                    <a:round/>
                  </a:ln>
                  <a:effectLst/>
                </c:spPr>
                <c:marker>
                  <c:symbol val="triangle"/>
                  <c:size val="7"/>
                  <c:spPr>
                    <a:solidFill>
                      <a:schemeClr val="accent4">
                        <a:tint val="65000"/>
                      </a:schemeClr>
                    </a:solidFill>
                    <a:ln w="9525">
                      <a:solidFill>
                        <a:schemeClr val="accent4">
                          <a:tint val="65000"/>
                        </a:schemeClr>
                      </a:solidFill>
                    </a:ln>
                    <a:effectLst/>
                  </c:spPr>
                </c:marker>
                <c:cat>
                  <c:strRef>
                    <c:extLst>
                      <c:ext uri="{02D57815-91ED-43cb-92C2-25804820EDAC}">
                        <c15:formulaRef>
                          <c15:sqref>Sheet1!$A$2:$A$8</c15:sqref>
                        </c15:formulaRef>
                      </c:ext>
                    </c:extLst>
                    <c:strCache>
                      <c:ptCount val="7"/>
                      <c:pt idx="0">
                        <c:v>KNN</c:v>
                      </c:pt>
                      <c:pt idx="1">
                        <c:v>SVM</c:v>
                      </c:pt>
                      <c:pt idx="2">
                        <c:v>Decision Tree</c:v>
                      </c:pt>
                      <c:pt idx="3">
                        <c:v>Random Forest</c:v>
                      </c:pt>
                      <c:pt idx="4">
                        <c:v>Naive Bayes</c:v>
                      </c:pt>
                      <c:pt idx="5">
                        <c:v>Logistic Regression</c:v>
                      </c:pt>
                      <c:pt idx="6">
                        <c:v>XGBoost</c:v>
                      </c:pt>
                    </c:strCache>
                  </c:strRef>
                </c:cat>
                <c:val>
                  <c:numRef>
                    <c:extLst>
                      <c:ext uri="{02D57815-91ED-43cb-92C2-25804820EDAC}">
                        <c15:formulaRef>
                          <c15:sqref>Sheet1!$B$2:$B$8</c15:sqref>
                        </c15:formulaRef>
                      </c:ext>
                    </c:extLst>
                    <c:numCache>
                      <c:formatCode>General</c:formatCode>
                      <c:ptCount val="7"/>
                      <c:pt idx="0">
                        <c:v>0.42</c:v>
                      </c:pt>
                      <c:pt idx="1">
                        <c:v>0.95099999999999996</c:v>
                      </c:pt>
                      <c:pt idx="2">
                        <c:v>1</c:v>
                      </c:pt>
                      <c:pt idx="3">
                        <c:v>0.98899999999999999</c:v>
                      </c:pt>
                      <c:pt idx="4">
                        <c:v>0.96099999999999997</c:v>
                      </c:pt>
                      <c:pt idx="5">
                        <c:v>0.97799999999999998</c:v>
                      </c:pt>
                      <c:pt idx="6">
                        <c:v>1</c:v>
                      </c:pt>
                    </c:numCache>
                  </c:numRef>
                </c:val>
                <c:smooth val="0"/>
                <c:extLst>
                  <c:ext xmlns:c16="http://schemas.microsoft.com/office/drawing/2014/chart" uri="{C3380CC4-5D6E-409C-BE32-E72D297353CC}">
                    <c16:uniqueId val="{00000000-A0A5-4E5B-8F4E-F71F817793B1}"/>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Sheet1!$C$1</c15:sqref>
                        </c15:formulaRef>
                      </c:ext>
                    </c:extLst>
                    <c:strCache>
                      <c:ptCount val="1"/>
                      <c:pt idx="0">
                        <c:v>계열 2</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xmlns:c15="http://schemas.microsoft.com/office/drawing/2012/chart">
                      <c:ext xmlns:c15="http://schemas.microsoft.com/office/drawing/2012/chart" uri="{02D57815-91ED-43cb-92C2-25804820EDAC}">
                        <c15:formulaRef>
                          <c15:sqref>Sheet1!$A$2:$A$8</c15:sqref>
                        </c15:formulaRef>
                      </c:ext>
                    </c:extLst>
                    <c:strCache>
                      <c:ptCount val="7"/>
                      <c:pt idx="0">
                        <c:v>KNN</c:v>
                      </c:pt>
                      <c:pt idx="1">
                        <c:v>SVM</c:v>
                      </c:pt>
                      <c:pt idx="2">
                        <c:v>Decision Tree</c:v>
                      </c:pt>
                      <c:pt idx="3">
                        <c:v>Random Forest</c:v>
                      </c:pt>
                      <c:pt idx="4">
                        <c:v>Naive Bayes</c:v>
                      </c:pt>
                      <c:pt idx="5">
                        <c:v>Logistic Regression</c:v>
                      </c:pt>
                      <c:pt idx="6">
                        <c:v>XGBoost</c:v>
                      </c:pt>
                    </c:strCache>
                  </c:strRef>
                </c:cat>
                <c:val>
                  <c:numRef>
                    <c:extLst xmlns:c15="http://schemas.microsoft.com/office/drawing/2012/chart">
                      <c:ext xmlns:c15="http://schemas.microsoft.com/office/drawing/2012/chart" uri="{02D57815-91ED-43cb-92C2-25804820EDAC}">
                        <c15:formulaRef>
                          <c15:sqref>Sheet1!$C$2:$C$8</c15:sqref>
                        </c15:formulaRef>
                      </c:ext>
                    </c:extLst>
                    <c:numCache>
                      <c:formatCode>General</c:formatCode>
                      <c:ptCount val="7"/>
                      <c:pt idx="0">
                        <c:v>0.13300000000000001</c:v>
                      </c:pt>
                      <c:pt idx="1">
                        <c:v>0.92200000000000004</c:v>
                      </c:pt>
                      <c:pt idx="2">
                        <c:v>0.98899999999999999</c:v>
                      </c:pt>
                      <c:pt idx="3">
                        <c:v>0.97799999999999998</c:v>
                      </c:pt>
                      <c:pt idx="4">
                        <c:v>1</c:v>
                      </c:pt>
                      <c:pt idx="5">
                        <c:v>0.98899999999999999</c:v>
                      </c:pt>
                      <c:pt idx="6">
                        <c:v>0.96699999999999997</c:v>
                      </c:pt>
                    </c:numCache>
                  </c:numRef>
                </c:val>
                <c:smooth val="0"/>
                <c:extLst xmlns:c15="http://schemas.microsoft.com/office/drawing/2012/chart">
                  <c:ext xmlns:c16="http://schemas.microsoft.com/office/drawing/2014/chart" uri="{C3380CC4-5D6E-409C-BE32-E72D297353CC}">
                    <c16:uniqueId val="{00000001-A0A5-4E5B-8F4E-F71F817793B1}"/>
                  </c:ext>
                </c:extLst>
              </c15:ser>
            </c15:filteredLineSeries>
          </c:ext>
        </c:extLst>
      </c:lineChart>
      <c:catAx>
        <c:axId val="24278747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ko-KR" dirty="0">
                    <a:solidFill>
                      <a:schemeClr val="tx1"/>
                    </a:solidFill>
                  </a:rPr>
                  <a:t>Restaurants2</a:t>
                </a:r>
                <a:endParaRPr lang="ko-KR" altLang="en-US" dirty="0">
                  <a:solidFill>
                    <a:schemeClr val="tx1"/>
                  </a:solidFill>
                </a:endParaRP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242788032"/>
        <c:crosses val="autoZero"/>
        <c:auto val="1"/>
        <c:lblAlgn val="ctr"/>
        <c:lblOffset val="100"/>
        <c:noMultiLvlLbl val="0"/>
      </c:catAx>
      <c:valAx>
        <c:axId val="242788032"/>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2427874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6697481980978741E-2"/>
          <c:y val="0.10475323538344657"/>
          <c:w val="0.90850752400109169"/>
          <c:h val="0.58163256869995505"/>
        </c:manualLayout>
      </c:layout>
      <c:lineChart>
        <c:grouping val="standard"/>
        <c:varyColors val="0"/>
        <c:ser>
          <c:idx val="1"/>
          <c:order val="0"/>
          <c:tx>
            <c:strRef>
              <c:f>Sheet1!$C$1</c:f>
              <c:strCache>
                <c:ptCount val="1"/>
                <c:pt idx="0">
                  <c:v>SVM</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Sheet1!$A$2:$A$26</c:f>
              <c:strCache>
                <c:ptCount val="25"/>
                <c:pt idx="0">
                  <c:v>Abt-Buy</c:v>
                </c:pt>
                <c:pt idx="1">
                  <c:v>Amazon-GoogleProducts</c:v>
                </c:pt>
                <c:pt idx="2">
                  <c:v>DBLP-ACM</c:v>
                </c:pt>
                <c:pt idx="3">
                  <c:v>DBLP-Scholar</c:v>
                </c:pt>
                <c:pt idx="4">
                  <c:v>Anime</c:v>
                </c:pt>
                <c:pt idx="5">
                  <c:v>Baby_products</c:v>
                </c:pt>
                <c:pt idx="6">
                  <c:v>Beer</c:v>
                </c:pt>
                <c:pt idx="7">
                  <c:v>Bikes</c:v>
                </c:pt>
                <c:pt idx="8">
                  <c:v>Books1</c:v>
                </c:pt>
                <c:pt idx="9">
                  <c:v>Books2</c:v>
                </c:pt>
                <c:pt idx="10">
                  <c:v>Books3</c:v>
                </c:pt>
                <c:pt idx="11">
                  <c:v>Books4</c:v>
                </c:pt>
                <c:pt idx="12">
                  <c:v>Books5</c:v>
                </c:pt>
                <c:pt idx="13">
                  <c:v>Citations</c:v>
                </c:pt>
                <c:pt idx="14">
                  <c:v>Ebooks1</c:v>
                </c:pt>
                <c:pt idx="15">
                  <c:v>Ebooks2</c:v>
                </c:pt>
                <c:pt idx="16">
                  <c:v>Electronics</c:v>
                </c:pt>
                <c:pt idx="17">
                  <c:v>Movies1</c:v>
                </c:pt>
                <c:pt idx="18">
                  <c:v>Movies3</c:v>
                </c:pt>
                <c:pt idx="19">
                  <c:v>Movies5</c:v>
                </c:pt>
                <c:pt idx="20">
                  <c:v>Music</c:v>
                </c:pt>
                <c:pt idx="21">
                  <c:v>Restaurants1</c:v>
                </c:pt>
                <c:pt idx="22">
                  <c:v>Restaurants2</c:v>
                </c:pt>
                <c:pt idx="23">
                  <c:v>Restaurants3</c:v>
                </c:pt>
                <c:pt idx="24">
                  <c:v>Restaurants4</c:v>
                </c:pt>
              </c:strCache>
            </c:strRef>
          </c:cat>
          <c:val>
            <c:numRef>
              <c:f>Sheet1!$C$2:$C$26</c:f>
              <c:numCache>
                <c:formatCode>General</c:formatCode>
                <c:ptCount val="25"/>
                <c:pt idx="0">
                  <c:v>0.79600000000000004</c:v>
                </c:pt>
                <c:pt idx="1">
                  <c:v>0.68100000000000005</c:v>
                </c:pt>
                <c:pt idx="2">
                  <c:v>0.97899999999999998</c:v>
                </c:pt>
                <c:pt idx="3">
                  <c:v>0.96399999999999997</c:v>
                </c:pt>
                <c:pt idx="4">
                  <c:v>0.98399999999999999</c:v>
                </c:pt>
                <c:pt idx="5">
                  <c:v>0.63800000000000001</c:v>
                </c:pt>
                <c:pt idx="6">
                  <c:v>0.871</c:v>
                </c:pt>
                <c:pt idx="7">
                  <c:v>0.64400000000000002</c:v>
                </c:pt>
                <c:pt idx="8">
                  <c:v>0.97699999999999998</c:v>
                </c:pt>
                <c:pt idx="9">
                  <c:v>0.77100000000000002</c:v>
                </c:pt>
                <c:pt idx="10">
                  <c:v>0.99099999999999999</c:v>
                </c:pt>
                <c:pt idx="11">
                  <c:v>0.95699999999999996</c:v>
                </c:pt>
                <c:pt idx="12">
                  <c:v>0.20300000000000001</c:v>
                </c:pt>
                <c:pt idx="13">
                  <c:v>0.94299999999999995</c:v>
                </c:pt>
                <c:pt idx="14">
                  <c:v>0.96099999999999997</c:v>
                </c:pt>
                <c:pt idx="15">
                  <c:v>0.98699999999999999</c:v>
                </c:pt>
                <c:pt idx="16">
                  <c:v>0.89500000000000002</c:v>
                </c:pt>
                <c:pt idx="17">
                  <c:v>0.95799999999999996</c:v>
                </c:pt>
                <c:pt idx="18">
                  <c:v>0.98799999999999999</c:v>
                </c:pt>
                <c:pt idx="19">
                  <c:v>0.98299999999999998</c:v>
                </c:pt>
                <c:pt idx="20">
                  <c:v>0.95799999999999996</c:v>
                </c:pt>
                <c:pt idx="21">
                  <c:v>0.878</c:v>
                </c:pt>
                <c:pt idx="22">
                  <c:v>0.93</c:v>
                </c:pt>
                <c:pt idx="23">
                  <c:v>0.93799999999999994</c:v>
                </c:pt>
                <c:pt idx="24">
                  <c:v>0.97299999999999998</c:v>
                </c:pt>
              </c:numCache>
            </c:numRef>
          </c:val>
          <c:smooth val="0"/>
          <c:extLst>
            <c:ext xmlns:c16="http://schemas.microsoft.com/office/drawing/2014/chart" uri="{C3380CC4-5D6E-409C-BE32-E72D297353CC}">
              <c16:uniqueId val="{00000001-EAA8-485B-B6B2-5D6CCBF3865E}"/>
            </c:ext>
          </c:extLst>
        </c:ser>
        <c:ser>
          <c:idx val="2"/>
          <c:order val="1"/>
          <c:tx>
            <c:strRef>
              <c:f>Sheet1!$D$1</c:f>
              <c:strCache>
                <c:ptCount val="1"/>
                <c:pt idx="0">
                  <c:v>Decision Tree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Sheet1!$A$2:$A$26</c:f>
              <c:strCache>
                <c:ptCount val="25"/>
                <c:pt idx="0">
                  <c:v>Abt-Buy</c:v>
                </c:pt>
                <c:pt idx="1">
                  <c:v>Amazon-GoogleProducts</c:v>
                </c:pt>
                <c:pt idx="2">
                  <c:v>DBLP-ACM</c:v>
                </c:pt>
                <c:pt idx="3">
                  <c:v>DBLP-Scholar</c:v>
                </c:pt>
                <c:pt idx="4">
                  <c:v>Anime</c:v>
                </c:pt>
                <c:pt idx="5">
                  <c:v>Baby_products</c:v>
                </c:pt>
                <c:pt idx="6">
                  <c:v>Beer</c:v>
                </c:pt>
                <c:pt idx="7">
                  <c:v>Bikes</c:v>
                </c:pt>
                <c:pt idx="8">
                  <c:v>Books1</c:v>
                </c:pt>
                <c:pt idx="9">
                  <c:v>Books2</c:v>
                </c:pt>
                <c:pt idx="10">
                  <c:v>Books3</c:v>
                </c:pt>
                <c:pt idx="11">
                  <c:v>Books4</c:v>
                </c:pt>
                <c:pt idx="12">
                  <c:v>Books5</c:v>
                </c:pt>
                <c:pt idx="13">
                  <c:v>Citations</c:v>
                </c:pt>
                <c:pt idx="14">
                  <c:v>Ebooks1</c:v>
                </c:pt>
                <c:pt idx="15">
                  <c:v>Ebooks2</c:v>
                </c:pt>
                <c:pt idx="16">
                  <c:v>Electronics</c:v>
                </c:pt>
                <c:pt idx="17">
                  <c:v>Movies1</c:v>
                </c:pt>
                <c:pt idx="18">
                  <c:v>Movies3</c:v>
                </c:pt>
                <c:pt idx="19">
                  <c:v>Movies5</c:v>
                </c:pt>
                <c:pt idx="20">
                  <c:v>Music</c:v>
                </c:pt>
                <c:pt idx="21">
                  <c:v>Restaurants1</c:v>
                </c:pt>
                <c:pt idx="22">
                  <c:v>Restaurants2</c:v>
                </c:pt>
                <c:pt idx="23">
                  <c:v>Restaurants3</c:v>
                </c:pt>
                <c:pt idx="24">
                  <c:v>Restaurants4</c:v>
                </c:pt>
              </c:strCache>
            </c:strRef>
          </c:cat>
          <c:val>
            <c:numRef>
              <c:f>Sheet1!$D$2:$D$26</c:f>
              <c:numCache>
                <c:formatCode>General</c:formatCode>
                <c:ptCount val="25"/>
                <c:pt idx="0">
                  <c:v>0.77300000000000002</c:v>
                </c:pt>
                <c:pt idx="1">
                  <c:v>0.68700000000000006</c:v>
                </c:pt>
                <c:pt idx="2">
                  <c:v>0.95699999999999996</c:v>
                </c:pt>
                <c:pt idx="3">
                  <c:v>0.96199999999999997</c:v>
                </c:pt>
                <c:pt idx="4">
                  <c:v>0.99099999999999999</c:v>
                </c:pt>
                <c:pt idx="5">
                  <c:v>0.61599999999999999</c:v>
                </c:pt>
                <c:pt idx="6">
                  <c:v>0.81</c:v>
                </c:pt>
                <c:pt idx="7">
                  <c:v>0.92800000000000005</c:v>
                </c:pt>
                <c:pt idx="8">
                  <c:v>0.95299999999999996</c:v>
                </c:pt>
                <c:pt idx="9">
                  <c:v>0.80100000000000005</c:v>
                </c:pt>
                <c:pt idx="10">
                  <c:v>0.998</c:v>
                </c:pt>
                <c:pt idx="11">
                  <c:v>0.94899999999999995</c:v>
                </c:pt>
                <c:pt idx="12">
                  <c:v>0.20300000000000001</c:v>
                </c:pt>
                <c:pt idx="13">
                  <c:v>0.92200000000000004</c:v>
                </c:pt>
                <c:pt idx="14">
                  <c:v>0.94699999999999995</c:v>
                </c:pt>
                <c:pt idx="15">
                  <c:v>0.98099999999999998</c:v>
                </c:pt>
                <c:pt idx="16">
                  <c:v>0.86</c:v>
                </c:pt>
                <c:pt idx="17">
                  <c:v>0.97899999999999998</c:v>
                </c:pt>
                <c:pt idx="18">
                  <c:v>0.99099999999999999</c:v>
                </c:pt>
                <c:pt idx="19">
                  <c:v>0.95299999999999996</c:v>
                </c:pt>
                <c:pt idx="20">
                  <c:v>0.93200000000000005</c:v>
                </c:pt>
                <c:pt idx="21">
                  <c:v>0.95899999999999996</c:v>
                </c:pt>
                <c:pt idx="22">
                  <c:v>0.98299999999999998</c:v>
                </c:pt>
                <c:pt idx="23">
                  <c:v>0.97199999999999998</c:v>
                </c:pt>
                <c:pt idx="24">
                  <c:v>0.96499999999999997</c:v>
                </c:pt>
              </c:numCache>
            </c:numRef>
          </c:val>
          <c:smooth val="0"/>
          <c:extLst>
            <c:ext xmlns:c16="http://schemas.microsoft.com/office/drawing/2014/chart" uri="{C3380CC4-5D6E-409C-BE32-E72D297353CC}">
              <c16:uniqueId val="{00000002-EAA8-485B-B6B2-5D6CCBF3865E}"/>
            </c:ext>
          </c:extLst>
        </c:ser>
        <c:ser>
          <c:idx val="3"/>
          <c:order val="2"/>
          <c:tx>
            <c:strRef>
              <c:f>Sheet1!$E$1</c:f>
              <c:strCache>
                <c:ptCount val="1"/>
                <c:pt idx="0">
                  <c:v>Random Forest</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Sheet1!$A$2:$A$26</c:f>
              <c:strCache>
                <c:ptCount val="25"/>
                <c:pt idx="0">
                  <c:v>Abt-Buy</c:v>
                </c:pt>
                <c:pt idx="1">
                  <c:v>Amazon-GoogleProducts</c:v>
                </c:pt>
                <c:pt idx="2">
                  <c:v>DBLP-ACM</c:v>
                </c:pt>
                <c:pt idx="3">
                  <c:v>DBLP-Scholar</c:v>
                </c:pt>
                <c:pt idx="4">
                  <c:v>Anime</c:v>
                </c:pt>
                <c:pt idx="5">
                  <c:v>Baby_products</c:v>
                </c:pt>
                <c:pt idx="6">
                  <c:v>Beer</c:v>
                </c:pt>
                <c:pt idx="7">
                  <c:v>Bikes</c:v>
                </c:pt>
                <c:pt idx="8">
                  <c:v>Books1</c:v>
                </c:pt>
                <c:pt idx="9">
                  <c:v>Books2</c:v>
                </c:pt>
                <c:pt idx="10">
                  <c:v>Books3</c:v>
                </c:pt>
                <c:pt idx="11">
                  <c:v>Books4</c:v>
                </c:pt>
                <c:pt idx="12">
                  <c:v>Books5</c:v>
                </c:pt>
                <c:pt idx="13">
                  <c:v>Citations</c:v>
                </c:pt>
                <c:pt idx="14">
                  <c:v>Ebooks1</c:v>
                </c:pt>
                <c:pt idx="15">
                  <c:v>Ebooks2</c:v>
                </c:pt>
                <c:pt idx="16">
                  <c:v>Electronics</c:v>
                </c:pt>
                <c:pt idx="17">
                  <c:v>Movies1</c:v>
                </c:pt>
                <c:pt idx="18">
                  <c:v>Movies3</c:v>
                </c:pt>
                <c:pt idx="19">
                  <c:v>Movies5</c:v>
                </c:pt>
                <c:pt idx="20">
                  <c:v>Music</c:v>
                </c:pt>
                <c:pt idx="21">
                  <c:v>Restaurants1</c:v>
                </c:pt>
                <c:pt idx="22">
                  <c:v>Restaurants2</c:v>
                </c:pt>
                <c:pt idx="23">
                  <c:v>Restaurants3</c:v>
                </c:pt>
                <c:pt idx="24">
                  <c:v>Restaurants4</c:v>
                </c:pt>
              </c:strCache>
            </c:strRef>
          </c:cat>
          <c:val>
            <c:numRef>
              <c:f>Sheet1!$E$2:$E$26</c:f>
              <c:numCache>
                <c:formatCode>General</c:formatCode>
                <c:ptCount val="25"/>
                <c:pt idx="0">
                  <c:v>0.82799999999999996</c:v>
                </c:pt>
                <c:pt idx="1">
                  <c:v>0.73699999999999999</c:v>
                </c:pt>
                <c:pt idx="2">
                  <c:v>0.97799999999999998</c:v>
                </c:pt>
                <c:pt idx="3">
                  <c:v>0.97899999999999998</c:v>
                </c:pt>
                <c:pt idx="4">
                  <c:v>0.99399999999999999</c:v>
                </c:pt>
                <c:pt idx="5">
                  <c:v>0.58399999999999996</c:v>
                </c:pt>
                <c:pt idx="6">
                  <c:v>0.81200000000000006</c:v>
                </c:pt>
                <c:pt idx="7">
                  <c:v>0.95599999999999996</c:v>
                </c:pt>
                <c:pt idx="8">
                  <c:v>0.96499999999999997</c:v>
                </c:pt>
                <c:pt idx="9">
                  <c:v>0.80800000000000005</c:v>
                </c:pt>
                <c:pt idx="10">
                  <c:v>0.998</c:v>
                </c:pt>
                <c:pt idx="11">
                  <c:v>0.96899999999999997</c:v>
                </c:pt>
                <c:pt idx="12">
                  <c:v>0.20300000000000001</c:v>
                </c:pt>
                <c:pt idx="13">
                  <c:v>0.92300000000000004</c:v>
                </c:pt>
                <c:pt idx="14">
                  <c:v>0.95699999999999996</c:v>
                </c:pt>
                <c:pt idx="15">
                  <c:v>0.98699999999999999</c:v>
                </c:pt>
                <c:pt idx="16">
                  <c:v>0.82599999999999996</c:v>
                </c:pt>
                <c:pt idx="17">
                  <c:v>0.98099999999999998</c:v>
                </c:pt>
                <c:pt idx="18">
                  <c:v>0.99099999999999999</c:v>
                </c:pt>
                <c:pt idx="19">
                  <c:v>0.98499999999999999</c:v>
                </c:pt>
                <c:pt idx="20">
                  <c:v>0.97299999999999998</c:v>
                </c:pt>
                <c:pt idx="21">
                  <c:v>0.98</c:v>
                </c:pt>
                <c:pt idx="22">
                  <c:v>0.99399999999999999</c:v>
                </c:pt>
                <c:pt idx="23">
                  <c:v>0.95399999999999996</c:v>
                </c:pt>
                <c:pt idx="24">
                  <c:v>0.98</c:v>
                </c:pt>
              </c:numCache>
            </c:numRef>
          </c:val>
          <c:smooth val="0"/>
          <c:extLst>
            <c:ext xmlns:c16="http://schemas.microsoft.com/office/drawing/2014/chart" uri="{C3380CC4-5D6E-409C-BE32-E72D297353CC}">
              <c16:uniqueId val="{00000003-EAA8-485B-B6B2-5D6CCBF3865E}"/>
            </c:ext>
          </c:extLst>
        </c:ser>
        <c:ser>
          <c:idx val="6"/>
          <c:order val="3"/>
          <c:tx>
            <c:strRef>
              <c:f>Sheet1!$H$1</c:f>
              <c:strCache>
                <c:ptCount val="1"/>
                <c:pt idx="0">
                  <c:v>XGBoost</c:v>
                </c:pt>
              </c:strCache>
            </c:strRef>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cat>
            <c:strRef>
              <c:f>Sheet1!$A$2:$A$26</c:f>
              <c:strCache>
                <c:ptCount val="25"/>
                <c:pt idx="0">
                  <c:v>Abt-Buy</c:v>
                </c:pt>
                <c:pt idx="1">
                  <c:v>Amazon-GoogleProducts</c:v>
                </c:pt>
                <c:pt idx="2">
                  <c:v>DBLP-ACM</c:v>
                </c:pt>
                <c:pt idx="3">
                  <c:v>DBLP-Scholar</c:v>
                </c:pt>
                <c:pt idx="4">
                  <c:v>Anime</c:v>
                </c:pt>
                <c:pt idx="5">
                  <c:v>Baby_products</c:v>
                </c:pt>
                <c:pt idx="6">
                  <c:v>Beer</c:v>
                </c:pt>
                <c:pt idx="7">
                  <c:v>Bikes</c:v>
                </c:pt>
                <c:pt idx="8">
                  <c:v>Books1</c:v>
                </c:pt>
                <c:pt idx="9">
                  <c:v>Books2</c:v>
                </c:pt>
                <c:pt idx="10">
                  <c:v>Books3</c:v>
                </c:pt>
                <c:pt idx="11">
                  <c:v>Books4</c:v>
                </c:pt>
                <c:pt idx="12">
                  <c:v>Books5</c:v>
                </c:pt>
                <c:pt idx="13">
                  <c:v>Citations</c:v>
                </c:pt>
                <c:pt idx="14">
                  <c:v>Ebooks1</c:v>
                </c:pt>
                <c:pt idx="15">
                  <c:v>Ebooks2</c:v>
                </c:pt>
                <c:pt idx="16">
                  <c:v>Electronics</c:v>
                </c:pt>
                <c:pt idx="17">
                  <c:v>Movies1</c:v>
                </c:pt>
                <c:pt idx="18">
                  <c:v>Movies3</c:v>
                </c:pt>
                <c:pt idx="19">
                  <c:v>Movies5</c:v>
                </c:pt>
                <c:pt idx="20">
                  <c:v>Music</c:v>
                </c:pt>
                <c:pt idx="21">
                  <c:v>Restaurants1</c:v>
                </c:pt>
                <c:pt idx="22">
                  <c:v>Restaurants2</c:v>
                </c:pt>
                <c:pt idx="23">
                  <c:v>Restaurants3</c:v>
                </c:pt>
                <c:pt idx="24">
                  <c:v>Restaurants4</c:v>
                </c:pt>
              </c:strCache>
            </c:strRef>
          </c:cat>
          <c:val>
            <c:numRef>
              <c:f>Sheet1!$H$2:$H$26</c:f>
              <c:numCache>
                <c:formatCode>General</c:formatCode>
                <c:ptCount val="25"/>
                <c:pt idx="0">
                  <c:v>0.82899999999999996</c:v>
                </c:pt>
                <c:pt idx="1">
                  <c:v>0.75</c:v>
                </c:pt>
                <c:pt idx="2">
                  <c:v>0.97899999999999998</c:v>
                </c:pt>
                <c:pt idx="3">
                  <c:v>0.97699999999999998</c:v>
                </c:pt>
                <c:pt idx="4">
                  <c:v>0.98499999999999999</c:v>
                </c:pt>
                <c:pt idx="5">
                  <c:v>0.66900000000000004</c:v>
                </c:pt>
                <c:pt idx="6">
                  <c:v>0.86799999999999999</c:v>
                </c:pt>
                <c:pt idx="7">
                  <c:v>0.94699999999999995</c:v>
                </c:pt>
                <c:pt idx="8">
                  <c:v>0.97</c:v>
                </c:pt>
                <c:pt idx="9">
                  <c:v>0.84099999999999997</c:v>
                </c:pt>
                <c:pt idx="10">
                  <c:v>0.998</c:v>
                </c:pt>
                <c:pt idx="11">
                  <c:v>0.95299999999999996</c:v>
                </c:pt>
                <c:pt idx="12">
                  <c:v>0.20300000000000001</c:v>
                </c:pt>
                <c:pt idx="13">
                  <c:v>0.95799999999999996</c:v>
                </c:pt>
                <c:pt idx="14">
                  <c:v>0.96199999999999997</c:v>
                </c:pt>
                <c:pt idx="15">
                  <c:v>0.98699999999999999</c:v>
                </c:pt>
                <c:pt idx="16">
                  <c:v>0.83799999999999997</c:v>
                </c:pt>
                <c:pt idx="17">
                  <c:v>0.98099999999999998</c:v>
                </c:pt>
                <c:pt idx="18">
                  <c:v>0.99099999999999999</c:v>
                </c:pt>
                <c:pt idx="19">
                  <c:v>0.98599999999999999</c:v>
                </c:pt>
                <c:pt idx="20">
                  <c:v>0.96899999999999997</c:v>
                </c:pt>
                <c:pt idx="21">
                  <c:v>0.98</c:v>
                </c:pt>
                <c:pt idx="22">
                  <c:v>0.98299999999999998</c:v>
                </c:pt>
                <c:pt idx="23">
                  <c:v>0.96</c:v>
                </c:pt>
                <c:pt idx="24">
                  <c:v>0.98899999999999999</c:v>
                </c:pt>
              </c:numCache>
            </c:numRef>
          </c:val>
          <c:smooth val="0"/>
          <c:extLst>
            <c:ext xmlns:c16="http://schemas.microsoft.com/office/drawing/2014/chart" uri="{C3380CC4-5D6E-409C-BE32-E72D297353CC}">
              <c16:uniqueId val="{00000006-EAA8-485B-B6B2-5D6CCBF3865E}"/>
            </c:ext>
          </c:extLst>
        </c:ser>
        <c:dLbls>
          <c:showLegendKey val="0"/>
          <c:showVal val="0"/>
          <c:showCatName val="0"/>
          <c:showSerName val="0"/>
          <c:showPercent val="0"/>
          <c:showBubbleSize val="0"/>
        </c:dLbls>
        <c:marker val="1"/>
        <c:smooth val="0"/>
        <c:axId val="241600240"/>
        <c:axId val="241600800"/>
      </c:lineChart>
      <c:catAx>
        <c:axId val="241600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241600800"/>
        <c:crosses val="autoZero"/>
        <c:auto val="1"/>
        <c:lblAlgn val="ctr"/>
        <c:lblOffset val="100"/>
        <c:noMultiLvlLbl val="0"/>
      </c:catAx>
      <c:valAx>
        <c:axId val="24160080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241600240"/>
        <c:crosses val="autoZero"/>
        <c:crossBetween val="between"/>
      </c:valAx>
      <c:spPr>
        <a:noFill/>
        <a:ln>
          <a:noFill/>
        </a:ln>
        <a:effectLst/>
      </c:spPr>
    </c:plotArea>
    <c:legend>
      <c:legendPos val="t"/>
      <c:layout>
        <c:manualLayout>
          <c:xMode val="edge"/>
          <c:yMode val="edge"/>
          <c:x val="0.11275302275588436"/>
          <c:y val="2.1093748702402271E-2"/>
          <c:w val="0.88724697724411561"/>
          <c:h val="5.943928118232089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legend>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1">
  <a:schemeClr val="accent1"/>
</cs:colorStyle>
</file>

<file path=ppt/charts/colors4.xml><?xml version="1.0" encoding="utf-8"?>
<cs:colorStyle xmlns:cs="http://schemas.microsoft.com/office/drawing/2012/chartStyle" xmlns:a="http://schemas.openxmlformats.org/drawingml/2006/main" meth="withinLinearReversed" id="24">
  <a:schemeClr val="accent4"/>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835163-6137-4F23-B0D5-43F21521D686}" type="datetimeFigureOut">
              <a:rPr lang="ko-KR" altLang="en-US" smtClean="0"/>
              <a:t>2020-02-01</a:t>
            </a:fld>
            <a:endParaRPr lang="ko-KR" altLang="en-US" dirty="0"/>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4872AF-89E4-4CE3-8CBC-64B399AA2B1E}" type="slidenum">
              <a:rPr lang="ko-KR" altLang="en-US" smtClean="0"/>
              <a:t>‹#›</a:t>
            </a:fld>
            <a:endParaRPr lang="ko-KR" altLang="en-US" dirty="0"/>
          </a:p>
        </p:txBody>
      </p:sp>
    </p:spTree>
    <p:extLst>
      <p:ext uri="{BB962C8B-B14F-4D97-AF65-F5344CB8AC3E}">
        <p14:creationId xmlns:p14="http://schemas.microsoft.com/office/powerpoint/2010/main" val="66444397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Hello, my name is Sun Min Lee and today I'm here to talk to you about my whole internship research on entity matching using supervised learning. </a:t>
            </a:r>
          </a:p>
          <a:p>
            <a:endParaRPr lang="en-US" altLang="ko-KR" dirty="0"/>
          </a:p>
        </p:txBody>
      </p:sp>
      <p:sp>
        <p:nvSpPr>
          <p:cNvPr id="4" name="슬라이드 번호 개체 틀 3"/>
          <p:cNvSpPr>
            <a:spLocks noGrp="1"/>
          </p:cNvSpPr>
          <p:nvPr>
            <p:ph type="sldNum" sz="quarter" idx="5"/>
          </p:nvPr>
        </p:nvSpPr>
        <p:spPr/>
        <p:txBody>
          <a:bodyPr/>
          <a:lstStyle/>
          <a:p>
            <a:fld id="{0B4872AF-89E4-4CE3-8CBC-64B399AA2B1E}" type="slidenum">
              <a:rPr lang="ko-KR" altLang="en-US" smtClean="0"/>
              <a:t>1</a:t>
            </a:fld>
            <a:endParaRPr lang="ko-KR" altLang="en-US" dirty="0"/>
          </a:p>
        </p:txBody>
      </p:sp>
    </p:spTree>
    <p:extLst>
      <p:ext uri="{BB962C8B-B14F-4D97-AF65-F5344CB8AC3E}">
        <p14:creationId xmlns:p14="http://schemas.microsoft.com/office/powerpoint/2010/main" val="2736183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So, I've created extending the gold standard by creating negative pairs from positives. I've created 2 different files that would be used for each training and test data in machine learning. The negative pairs on these created gold standard are around 5 times positive pairs.</a:t>
            </a:r>
            <a:endParaRPr lang="ko-KR" altLang="en-US" dirty="0"/>
          </a:p>
        </p:txBody>
      </p:sp>
      <p:sp>
        <p:nvSpPr>
          <p:cNvPr id="4" name="슬라이드 번호 개체 틀 3"/>
          <p:cNvSpPr>
            <a:spLocks noGrp="1"/>
          </p:cNvSpPr>
          <p:nvPr>
            <p:ph type="sldNum" sz="quarter" idx="5"/>
          </p:nvPr>
        </p:nvSpPr>
        <p:spPr/>
        <p:txBody>
          <a:bodyPr/>
          <a:lstStyle/>
          <a:p>
            <a:fld id="{0B4872AF-89E4-4CE3-8CBC-64B399AA2B1E}" type="slidenum">
              <a:rPr lang="ko-KR" altLang="en-US" smtClean="0"/>
              <a:t>10</a:t>
            </a:fld>
            <a:endParaRPr lang="ko-KR" altLang="en-US" dirty="0"/>
          </a:p>
        </p:txBody>
      </p:sp>
    </p:spTree>
    <p:extLst>
      <p:ext uri="{BB962C8B-B14F-4D97-AF65-F5344CB8AC3E}">
        <p14:creationId xmlns:p14="http://schemas.microsoft.com/office/powerpoint/2010/main" val="993717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Next, I've created feature files. The supported data types of feature values are string, long string, numeric, and date type. For each data type, used different similarity metrics. For string and long string type, I used cosine similarity, cosine similarity with </a:t>
            </a:r>
            <a:r>
              <a:rPr lang="en-US" altLang="ko-KR" dirty="0" err="1"/>
              <a:t>tf-idf</a:t>
            </a:r>
            <a:r>
              <a:rPr lang="en-US" altLang="ko-KR" dirty="0"/>
              <a:t> score, the </a:t>
            </a:r>
            <a:r>
              <a:rPr lang="en-US" altLang="ko-KR" dirty="0" err="1"/>
              <a:t>Levenshtein</a:t>
            </a:r>
            <a:r>
              <a:rPr lang="en-US" altLang="ko-KR" dirty="0"/>
              <a:t> distance, overlap, Jaccard index, and containment. For numeric type, absolute difference and number equal are used. For date type, I use the absolute difference of each day, month, and year. </a:t>
            </a:r>
            <a:endParaRPr lang="ko-KR" altLang="en-US" dirty="0"/>
          </a:p>
        </p:txBody>
      </p:sp>
      <p:sp>
        <p:nvSpPr>
          <p:cNvPr id="4" name="슬라이드 번호 개체 틀 3"/>
          <p:cNvSpPr>
            <a:spLocks noGrp="1"/>
          </p:cNvSpPr>
          <p:nvPr>
            <p:ph type="sldNum" sz="quarter" idx="5"/>
          </p:nvPr>
        </p:nvSpPr>
        <p:spPr/>
        <p:txBody>
          <a:bodyPr/>
          <a:lstStyle/>
          <a:p>
            <a:fld id="{0B4872AF-89E4-4CE3-8CBC-64B399AA2B1E}" type="slidenum">
              <a:rPr lang="ko-KR" altLang="en-US" smtClean="0"/>
              <a:t>11</a:t>
            </a:fld>
            <a:endParaRPr lang="ko-KR" altLang="en-US" dirty="0"/>
          </a:p>
        </p:txBody>
      </p:sp>
    </p:spTree>
    <p:extLst>
      <p:ext uri="{BB962C8B-B14F-4D97-AF65-F5344CB8AC3E}">
        <p14:creationId xmlns:p14="http://schemas.microsoft.com/office/powerpoint/2010/main" val="379995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method of creating feature files is first to get the feature that exists in both source and target files, second get types of each feature data. If the type of source feature and target feature are different, then assigned both to string type. Last, calculate the similarity scores using similarity metrics.</a:t>
            </a:r>
          </a:p>
          <a:p>
            <a:endParaRPr lang="ko-KR" altLang="en-US" dirty="0"/>
          </a:p>
        </p:txBody>
      </p:sp>
      <p:sp>
        <p:nvSpPr>
          <p:cNvPr id="4" name="슬라이드 번호 개체 틀 3"/>
          <p:cNvSpPr>
            <a:spLocks noGrp="1"/>
          </p:cNvSpPr>
          <p:nvPr>
            <p:ph type="sldNum" sz="quarter" idx="5"/>
          </p:nvPr>
        </p:nvSpPr>
        <p:spPr/>
        <p:txBody>
          <a:bodyPr/>
          <a:lstStyle/>
          <a:p>
            <a:fld id="{0B4872AF-89E4-4CE3-8CBC-64B399AA2B1E}" type="slidenum">
              <a:rPr lang="ko-KR" altLang="en-US" smtClean="0"/>
              <a:t>12</a:t>
            </a:fld>
            <a:endParaRPr lang="ko-KR" altLang="en-US" dirty="0"/>
          </a:p>
        </p:txBody>
      </p:sp>
    </p:spTree>
    <p:extLst>
      <p:ext uri="{BB962C8B-B14F-4D97-AF65-F5344CB8AC3E}">
        <p14:creationId xmlns:p14="http://schemas.microsoft.com/office/powerpoint/2010/main" val="789443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Finally, with the created file, I've cleared unnecessary feature columns which are unique, or empty. For example, this table is the created feature file of the baby product data set. The dark column, extended id is a unique value which cannot be used for other data set. So I've deleted it. These white columns, brand, and weight all have -1 value which means the original data of this feature is empty. So I also deleted those.</a:t>
            </a:r>
          </a:p>
          <a:p>
            <a:endParaRPr lang="ko-KR" altLang="en-US" dirty="0"/>
          </a:p>
        </p:txBody>
      </p:sp>
      <p:sp>
        <p:nvSpPr>
          <p:cNvPr id="4" name="슬라이드 번호 개체 틀 3"/>
          <p:cNvSpPr>
            <a:spLocks noGrp="1"/>
          </p:cNvSpPr>
          <p:nvPr>
            <p:ph type="sldNum" sz="quarter" idx="5"/>
          </p:nvPr>
        </p:nvSpPr>
        <p:spPr/>
        <p:txBody>
          <a:bodyPr/>
          <a:lstStyle/>
          <a:p>
            <a:fld id="{0B4872AF-89E4-4CE3-8CBC-64B399AA2B1E}" type="slidenum">
              <a:rPr lang="ko-KR" altLang="en-US" smtClean="0"/>
              <a:t>13</a:t>
            </a:fld>
            <a:endParaRPr lang="ko-KR" altLang="en-US" dirty="0"/>
          </a:p>
        </p:txBody>
      </p:sp>
    </p:spTree>
    <p:extLst>
      <p:ext uri="{BB962C8B-B14F-4D97-AF65-F5344CB8AC3E}">
        <p14:creationId xmlns:p14="http://schemas.microsoft.com/office/powerpoint/2010/main" val="3268878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These are the output materials.</a:t>
            </a:r>
          </a:p>
          <a:p>
            <a:r>
              <a:rPr lang="en-US" altLang="ko-KR" dirty="0"/>
              <a:t>I've made 25 data sets files which have the source, target, gold standard, feature files in, and statistics of those data sets.</a:t>
            </a:r>
            <a:endParaRPr lang="ko-KR" altLang="en-US" dirty="0"/>
          </a:p>
        </p:txBody>
      </p:sp>
      <p:sp>
        <p:nvSpPr>
          <p:cNvPr id="4" name="슬라이드 번호 개체 틀 3"/>
          <p:cNvSpPr>
            <a:spLocks noGrp="1"/>
          </p:cNvSpPr>
          <p:nvPr>
            <p:ph type="sldNum" sz="quarter" idx="5"/>
          </p:nvPr>
        </p:nvSpPr>
        <p:spPr/>
        <p:txBody>
          <a:bodyPr/>
          <a:lstStyle/>
          <a:p>
            <a:fld id="{0B4872AF-89E4-4CE3-8CBC-64B399AA2B1E}" type="slidenum">
              <a:rPr lang="ko-KR" altLang="en-US" smtClean="0"/>
              <a:t>14</a:t>
            </a:fld>
            <a:endParaRPr lang="ko-KR" altLang="en-US" dirty="0"/>
          </a:p>
        </p:txBody>
      </p:sp>
    </p:spTree>
    <p:extLst>
      <p:ext uri="{BB962C8B-B14F-4D97-AF65-F5344CB8AC3E}">
        <p14:creationId xmlns:p14="http://schemas.microsoft.com/office/powerpoint/2010/main" val="1359427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Next step is the evaluation</a:t>
            </a:r>
          </a:p>
          <a:p>
            <a:endParaRPr lang="ko-KR" altLang="en-US" dirty="0"/>
          </a:p>
        </p:txBody>
      </p:sp>
      <p:sp>
        <p:nvSpPr>
          <p:cNvPr id="4" name="슬라이드 번호 개체 틀 3"/>
          <p:cNvSpPr>
            <a:spLocks noGrp="1"/>
          </p:cNvSpPr>
          <p:nvPr>
            <p:ph type="sldNum" sz="quarter" idx="5"/>
          </p:nvPr>
        </p:nvSpPr>
        <p:spPr/>
        <p:txBody>
          <a:bodyPr/>
          <a:lstStyle/>
          <a:p>
            <a:fld id="{0B4872AF-89E4-4CE3-8CBC-64B399AA2B1E}" type="slidenum">
              <a:rPr lang="ko-KR" altLang="en-US" smtClean="0"/>
              <a:t>15</a:t>
            </a:fld>
            <a:endParaRPr lang="ko-KR" altLang="en-US" dirty="0"/>
          </a:p>
        </p:txBody>
      </p:sp>
    </p:spTree>
    <p:extLst>
      <p:ext uri="{BB962C8B-B14F-4D97-AF65-F5344CB8AC3E}">
        <p14:creationId xmlns:p14="http://schemas.microsoft.com/office/powerpoint/2010/main" val="2007442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is the environment when running machine learning. I used python and  </a:t>
            </a:r>
            <a:r>
              <a:rPr lang="en-US" altLang="ko-KR" dirty="0" err="1"/>
              <a:t>scikit</a:t>
            </a:r>
            <a:r>
              <a:rPr lang="en-US" altLang="ko-KR" dirty="0"/>
              <a:t>-learn framework to run machine learning. These are the classifiers used for this supervised learning experiment. I used 7 classifiers which are K Nearest Neighborhood, Support vector machines, Decision Tree, Random Forest, Naive Bayes, Logistic Regression, </a:t>
            </a:r>
            <a:r>
              <a:rPr lang="en-US" altLang="ko-KR" dirty="0" err="1"/>
              <a:t>XGBoost</a:t>
            </a:r>
            <a:r>
              <a:rPr lang="en-US" altLang="ko-KR" dirty="0"/>
              <a:t>.</a:t>
            </a:r>
          </a:p>
          <a:p>
            <a:r>
              <a:rPr lang="en-US" altLang="ko-KR" dirty="0"/>
              <a:t>The reason for selecting these classifiers is that those are well-known classifiers and show quite high accuracy scores on binary classification.</a:t>
            </a:r>
          </a:p>
          <a:p>
            <a:endParaRPr lang="ko-KR" altLang="en-US" dirty="0"/>
          </a:p>
        </p:txBody>
      </p:sp>
      <p:sp>
        <p:nvSpPr>
          <p:cNvPr id="4" name="슬라이드 번호 개체 틀 3"/>
          <p:cNvSpPr>
            <a:spLocks noGrp="1"/>
          </p:cNvSpPr>
          <p:nvPr>
            <p:ph type="sldNum" sz="quarter" idx="5"/>
          </p:nvPr>
        </p:nvSpPr>
        <p:spPr/>
        <p:txBody>
          <a:bodyPr/>
          <a:lstStyle/>
          <a:p>
            <a:fld id="{0B4872AF-89E4-4CE3-8CBC-64B399AA2B1E}" type="slidenum">
              <a:rPr lang="ko-KR" altLang="en-US" smtClean="0"/>
              <a:t>16</a:t>
            </a:fld>
            <a:endParaRPr lang="ko-KR" altLang="en-US" dirty="0"/>
          </a:p>
        </p:txBody>
      </p:sp>
    </p:spTree>
    <p:extLst>
      <p:ext uri="{BB962C8B-B14F-4D97-AF65-F5344CB8AC3E}">
        <p14:creationId xmlns:p14="http://schemas.microsoft.com/office/powerpoint/2010/main" val="2241267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graph shows the average precision, recall and f1 score of 7 classifiers on 25 data sets. Decision Tree and Random Forest classifier show the high score which is around 0.9, KNN and Naive Bayes classifiers show relatively low score which is around 0.8. All the classifiers have over 0.75 F1 score.</a:t>
            </a:r>
          </a:p>
          <a:p>
            <a:endParaRPr lang="ko-KR" altLang="en-US" dirty="0"/>
          </a:p>
        </p:txBody>
      </p:sp>
      <p:sp>
        <p:nvSpPr>
          <p:cNvPr id="4" name="슬라이드 번호 개체 틀 3"/>
          <p:cNvSpPr>
            <a:spLocks noGrp="1"/>
          </p:cNvSpPr>
          <p:nvPr>
            <p:ph type="sldNum" sz="quarter" idx="5"/>
          </p:nvPr>
        </p:nvSpPr>
        <p:spPr/>
        <p:txBody>
          <a:bodyPr/>
          <a:lstStyle/>
          <a:p>
            <a:fld id="{0B4872AF-89E4-4CE3-8CBC-64B399AA2B1E}" type="slidenum">
              <a:rPr lang="ko-KR" altLang="en-US" smtClean="0"/>
              <a:t>17</a:t>
            </a:fld>
            <a:endParaRPr lang="ko-KR" altLang="en-US" dirty="0"/>
          </a:p>
        </p:txBody>
      </p:sp>
    </p:spTree>
    <p:extLst>
      <p:ext uri="{BB962C8B-B14F-4D97-AF65-F5344CB8AC3E}">
        <p14:creationId xmlns:p14="http://schemas.microsoft.com/office/powerpoint/2010/main" val="3778185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graph is the F1 scores of classifiers on all individual data sets. On 10 data sets, all classifiers show above 0.9 f1 score. On 14 data sets, the average F1 score of classifiers is above 0.9. The data set which has the lowest average f1 is Books2 with 0.215, and next is the baby product with 0.518. The data set which has the highest average f1 is Movies3 with 0.986, and next is Anime with 0.985 f1 scores. There are some data sets that looks interesting which is Books5, the only one has below 0.4 on all classifiers, and restaurants2, which only KNN classifier shows below 0.2 f1 scores which others have good scores.</a:t>
            </a:r>
            <a:endParaRPr lang="ko-KR" altLang="en-US" dirty="0"/>
          </a:p>
        </p:txBody>
      </p:sp>
      <p:sp>
        <p:nvSpPr>
          <p:cNvPr id="4" name="슬라이드 번호 개체 틀 3"/>
          <p:cNvSpPr>
            <a:spLocks noGrp="1"/>
          </p:cNvSpPr>
          <p:nvPr>
            <p:ph type="sldNum" sz="quarter" idx="5"/>
          </p:nvPr>
        </p:nvSpPr>
        <p:spPr/>
        <p:txBody>
          <a:bodyPr/>
          <a:lstStyle/>
          <a:p>
            <a:fld id="{0B4872AF-89E4-4CE3-8CBC-64B399AA2B1E}" type="slidenum">
              <a:rPr lang="ko-KR" altLang="en-US" smtClean="0"/>
              <a:t>18</a:t>
            </a:fld>
            <a:endParaRPr lang="ko-KR" altLang="en-US" dirty="0"/>
          </a:p>
        </p:txBody>
      </p:sp>
    </p:spTree>
    <p:extLst>
      <p:ext uri="{BB962C8B-B14F-4D97-AF65-F5344CB8AC3E}">
        <p14:creationId xmlns:p14="http://schemas.microsoft.com/office/powerpoint/2010/main" val="4125429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So I specifically looked at these two data sets. On Books5 except for naive Bayes, all the classifiers show around 0.2 f1 score which is low compared to the other data sets. So I've looked at the decision tree of this data set and it only has a depth of 6. Compare to the other data sets the depth of this data set is not big. So I looked at the feature file and found that there are only 6 attributes. The number of attributes of the feature file is usually over 15 in other data sets, I can guess the problem of this low score is because of the small feature file. On Restaurants2 data sets only KNN shows around 0.2 f1 scores while other classifiers show even close to 1. I could find this graph on different data sets like Restaurants1 and Books3. So I can guess some classifiers have relatively poor performance. So I got the conclusion that the size of the feature file affects the score of evaluation, and some classifiers have lower accuracy compare to the other classifiers.</a:t>
            </a:r>
          </a:p>
        </p:txBody>
      </p:sp>
      <p:sp>
        <p:nvSpPr>
          <p:cNvPr id="4" name="슬라이드 번호 개체 틀 3"/>
          <p:cNvSpPr>
            <a:spLocks noGrp="1"/>
          </p:cNvSpPr>
          <p:nvPr>
            <p:ph type="sldNum" sz="quarter" idx="5"/>
          </p:nvPr>
        </p:nvSpPr>
        <p:spPr/>
        <p:txBody>
          <a:bodyPr/>
          <a:lstStyle/>
          <a:p>
            <a:fld id="{0B4872AF-89E4-4CE3-8CBC-64B399AA2B1E}" type="slidenum">
              <a:rPr lang="ko-KR" altLang="en-US" smtClean="0"/>
              <a:t>19</a:t>
            </a:fld>
            <a:endParaRPr lang="ko-KR" altLang="en-US" dirty="0"/>
          </a:p>
        </p:txBody>
      </p:sp>
    </p:spTree>
    <p:extLst>
      <p:ext uri="{BB962C8B-B14F-4D97-AF65-F5344CB8AC3E}">
        <p14:creationId xmlns:p14="http://schemas.microsoft.com/office/powerpoint/2010/main" val="2525724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is the contents of my presentation today.</a:t>
            </a:r>
          </a:p>
          <a:p>
            <a:endParaRPr lang="ko-KR" altLang="en-US" dirty="0"/>
          </a:p>
        </p:txBody>
      </p:sp>
      <p:sp>
        <p:nvSpPr>
          <p:cNvPr id="4" name="슬라이드 번호 개체 틀 3"/>
          <p:cNvSpPr>
            <a:spLocks noGrp="1"/>
          </p:cNvSpPr>
          <p:nvPr>
            <p:ph type="sldNum" sz="quarter" idx="5"/>
          </p:nvPr>
        </p:nvSpPr>
        <p:spPr/>
        <p:txBody>
          <a:bodyPr/>
          <a:lstStyle/>
          <a:p>
            <a:fld id="{0B4872AF-89E4-4CE3-8CBC-64B399AA2B1E}" type="slidenum">
              <a:rPr lang="ko-KR" altLang="en-US" smtClean="0"/>
              <a:t>2</a:t>
            </a:fld>
            <a:endParaRPr lang="ko-KR" altLang="en-US" dirty="0"/>
          </a:p>
        </p:txBody>
      </p:sp>
    </p:spTree>
    <p:extLst>
      <p:ext uri="{BB962C8B-B14F-4D97-AF65-F5344CB8AC3E}">
        <p14:creationId xmlns:p14="http://schemas.microsoft.com/office/powerpoint/2010/main" val="39768033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There is also an interesting fact on the Decision Tree classifier. Both data sets have over 0.96 f1 score which is high. but the DBLP-Scholar data set has a depth of 12 which books3 data set only has a depth of 3. By looking at this tree model, I found that the books3 data set is relatively easy than the DBLP-Scholar data set. </a:t>
            </a:r>
            <a:endParaRPr lang="ko-KR" altLang="en-US" dirty="0"/>
          </a:p>
        </p:txBody>
      </p:sp>
      <p:sp>
        <p:nvSpPr>
          <p:cNvPr id="4" name="슬라이드 번호 개체 틀 3"/>
          <p:cNvSpPr>
            <a:spLocks noGrp="1"/>
          </p:cNvSpPr>
          <p:nvPr>
            <p:ph type="sldNum" sz="quarter" idx="5"/>
          </p:nvPr>
        </p:nvSpPr>
        <p:spPr/>
        <p:txBody>
          <a:bodyPr/>
          <a:lstStyle/>
          <a:p>
            <a:fld id="{0B4872AF-89E4-4CE3-8CBC-64B399AA2B1E}" type="slidenum">
              <a:rPr lang="ko-KR" altLang="en-US" smtClean="0"/>
              <a:t>20</a:t>
            </a:fld>
            <a:endParaRPr lang="ko-KR" altLang="en-US" dirty="0"/>
          </a:p>
        </p:txBody>
      </p:sp>
    </p:spTree>
    <p:extLst>
      <p:ext uri="{BB962C8B-B14F-4D97-AF65-F5344CB8AC3E}">
        <p14:creationId xmlns:p14="http://schemas.microsoft.com/office/powerpoint/2010/main" val="4166702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de-DE" altLang="ko-KR" dirty="0"/>
              <a:t>To summarize the results.</a:t>
            </a:r>
            <a:endParaRPr lang="ko-KR" altLang="en-US" dirty="0"/>
          </a:p>
        </p:txBody>
      </p:sp>
      <p:sp>
        <p:nvSpPr>
          <p:cNvPr id="4" name="슬라이드 번호 개체 틀 3"/>
          <p:cNvSpPr>
            <a:spLocks noGrp="1"/>
          </p:cNvSpPr>
          <p:nvPr>
            <p:ph type="sldNum" sz="quarter" idx="5"/>
          </p:nvPr>
        </p:nvSpPr>
        <p:spPr/>
        <p:txBody>
          <a:bodyPr/>
          <a:lstStyle/>
          <a:p>
            <a:fld id="{0B4872AF-89E4-4CE3-8CBC-64B399AA2B1E}" type="slidenum">
              <a:rPr lang="ko-KR" altLang="en-US" smtClean="0"/>
              <a:t>21</a:t>
            </a:fld>
            <a:endParaRPr lang="ko-KR" altLang="en-US" dirty="0"/>
          </a:p>
        </p:txBody>
      </p:sp>
    </p:spTree>
    <p:extLst>
      <p:ext uri="{BB962C8B-B14F-4D97-AF65-F5344CB8AC3E}">
        <p14:creationId xmlns:p14="http://schemas.microsoft.com/office/powerpoint/2010/main" val="680221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 deleted classifiers with the relatively low f1 scores from the graph above. So these 4 classifiers are the one with good performance. We can see these red circled data sets which are anime, books3, ebooks2, Movies3. Those achieve near 100% f1 which is not good data sets because these already show the high accuracy score on existing classifiers. The data sets with these green circled data sets have a comparatively low f1 score which is below 0.8 on average. I think these could be good data sets for further experiments.</a:t>
            </a:r>
            <a:endParaRPr lang="ko-KR" altLang="en-US" dirty="0"/>
          </a:p>
        </p:txBody>
      </p:sp>
      <p:sp>
        <p:nvSpPr>
          <p:cNvPr id="4" name="슬라이드 번호 개체 틀 3"/>
          <p:cNvSpPr>
            <a:spLocks noGrp="1"/>
          </p:cNvSpPr>
          <p:nvPr>
            <p:ph type="sldNum" sz="quarter" idx="5"/>
          </p:nvPr>
        </p:nvSpPr>
        <p:spPr/>
        <p:txBody>
          <a:bodyPr/>
          <a:lstStyle/>
          <a:p>
            <a:fld id="{0B4872AF-89E4-4CE3-8CBC-64B399AA2B1E}" type="slidenum">
              <a:rPr lang="ko-KR" altLang="en-US" smtClean="0"/>
              <a:t>22</a:t>
            </a:fld>
            <a:endParaRPr lang="ko-KR" altLang="en-US" dirty="0"/>
          </a:p>
        </p:txBody>
      </p:sp>
    </p:spTree>
    <p:extLst>
      <p:ext uri="{BB962C8B-B14F-4D97-AF65-F5344CB8AC3E}">
        <p14:creationId xmlns:p14="http://schemas.microsoft.com/office/powerpoint/2010/main" val="29151203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references</a:t>
            </a:r>
            <a:endParaRPr lang="ko-KR" altLang="en-US" dirty="0"/>
          </a:p>
        </p:txBody>
      </p:sp>
      <p:sp>
        <p:nvSpPr>
          <p:cNvPr id="4" name="슬라이드 번호 개체 틀 3"/>
          <p:cNvSpPr>
            <a:spLocks noGrp="1"/>
          </p:cNvSpPr>
          <p:nvPr>
            <p:ph type="sldNum" sz="quarter" idx="5"/>
          </p:nvPr>
        </p:nvSpPr>
        <p:spPr/>
        <p:txBody>
          <a:bodyPr/>
          <a:lstStyle/>
          <a:p>
            <a:fld id="{0B4872AF-89E4-4CE3-8CBC-64B399AA2B1E}" type="slidenum">
              <a:rPr lang="ko-KR" altLang="en-US" smtClean="0"/>
              <a:t>23</a:t>
            </a:fld>
            <a:endParaRPr lang="ko-KR" altLang="en-US" dirty="0"/>
          </a:p>
        </p:txBody>
      </p:sp>
    </p:spTree>
    <p:extLst>
      <p:ext uri="{BB962C8B-B14F-4D97-AF65-F5344CB8AC3E}">
        <p14:creationId xmlns:p14="http://schemas.microsoft.com/office/powerpoint/2010/main" val="35095312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Thank you!</a:t>
            </a:r>
            <a:endParaRPr lang="ko-KR" altLang="en-US" dirty="0"/>
          </a:p>
        </p:txBody>
      </p:sp>
      <p:sp>
        <p:nvSpPr>
          <p:cNvPr id="4" name="슬라이드 번호 개체 틀 3"/>
          <p:cNvSpPr>
            <a:spLocks noGrp="1"/>
          </p:cNvSpPr>
          <p:nvPr>
            <p:ph type="sldNum" sz="quarter" idx="5"/>
          </p:nvPr>
        </p:nvSpPr>
        <p:spPr/>
        <p:txBody>
          <a:bodyPr/>
          <a:lstStyle/>
          <a:p>
            <a:fld id="{0B4872AF-89E4-4CE3-8CBC-64B399AA2B1E}" type="slidenum">
              <a:rPr lang="ko-KR" altLang="en-US" smtClean="0"/>
              <a:t>24</a:t>
            </a:fld>
            <a:endParaRPr lang="ko-KR" altLang="en-US" dirty="0"/>
          </a:p>
        </p:txBody>
      </p:sp>
    </p:spTree>
    <p:extLst>
      <p:ext uri="{BB962C8B-B14F-4D97-AF65-F5344CB8AC3E}">
        <p14:creationId xmlns:p14="http://schemas.microsoft.com/office/powerpoint/2010/main" val="1822498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First, I would like to talk to you about the motivation of this project. </a:t>
            </a:r>
            <a:endParaRPr lang="ko-KR" altLang="en-US" dirty="0"/>
          </a:p>
        </p:txBody>
      </p:sp>
      <p:sp>
        <p:nvSpPr>
          <p:cNvPr id="4" name="슬라이드 번호 개체 틀 3"/>
          <p:cNvSpPr>
            <a:spLocks noGrp="1"/>
          </p:cNvSpPr>
          <p:nvPr>
            <p:ph type="sldNum" sz="quarter" idx="5"/>
          </p:nvPr>
        </p:nvSpPr>
        <p:spPr/>
        <p:txBody>
          <a:bodyPr/>
          <a:lstStyle/>
          <a:p>
            <a:fld id="{0B4872AF-89E4-4CE3-8CBC-64B399AA2B1E}" type="slidenum">
              <a:rPr lang="ko-KR" altLang="en-US" smtClean="0"/>
              <a:t>3</a:t>
            </a:fld>
            <a:endParaRPr lang="ko-KR" altLang="en-US" dirty="0"/>
          </a:p>
        </p:txBody>
      </p:sp>
    </p:spTree>
    <p:extLst>
      <p:ext uri="{BB962C8B-B14F-4D97-AF65-F5344CB8AC3E}">
        <p14:creationId xmlns:p14="http://schemas.microsoft.com/office/powerpoint/2010/main" val="1799792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It starts with what entity resolution is. </a:t>
            </a:r>
          </a:p>
          <a:p>
            <a:r>
              <a:rPr lang="en-US" altLang="ko-KR" dirty="0"/>
              <a:t>The entity resolution is the task of disambiguating manifestations of real-world entities in various records by linking and grouping. </a:t>
            </a:r>
          </a:p>
          <a:p>
            <a:r>
              <a:rPr lang="en-US" altLang="ko-KR" dirty="0"/>
              <a:t>There are problems makes the entity resolution hard which are unstructured, free text and image content, use of heterogeneous names and abbreviations, missing and incomplete data, typos, transposition and data errors. </a:t>
            </a:r>
          </a:p>
          <a:p>
            <a:r>
              <a:rPr lang="en-US" altLang="ko-KR" dirty="0"/>
              <a:t>There are different methods to solve these problems and the benchmark datasets used on that. I've collected benchmark datasets from several previous experiments, to see how it works, and what kind of data set will be good.</a:t>
            </a:r>
            <a:endParaRPr lang="ko-KR" altLang="en-US" dirty="0"/>
          </a:p>
        </p:txBody>
      </p:sp>
      <p:sp>
        <p:nvSpPr>
          <p:cNvPr id="4" name="슬라이드 번호 개체 틀 3"/>
          <p:cNvSpPr>
            <a:spLocks noGrp="1"/>
          </p:cNvSpPr>
          <p:nvPr>
            <p:ph type="sldNum" sz="quarter" idx="5"/>
          </p:nvPr>
        </p:nvSpPr>
        <p:spPr/>
        <p:txBody>
          <a:bodyPr/>
          <a:lstStyle/>
          <a:p>
            <a:fld id="{0B4872AF-89E4-4CE3-8CBC-64B399AA2B1E}" type="slidenum">
              <a:rPr lang="ko-KR" altLang="en-US" smtClean="0"/>
              <a:t>4</a:t>
            </a:fld>
            <a:endParaRPr lang="ko-KR" altLang="en-US" dirty="0"/>
          </a:p>
        </p:txBody>
      </p:sp>
    </p:spTree>
    <p:extLst>
      <p:ext uri="{BB962C8B-B14F-4D97-AF65-F5344CB8AC3E}">
        <p14:creationId xmlns:p14="http://schemas.microsoft.com/office/powerpoint/2010/main" val="1938272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is an overview of my work. The specific question that I'm going to be answering for the whole process is "What are 'good' data sets for further experiment.</a:t>
            </a:r>
          </a:p>
          <a:p>
            <a:r>
              <a:rPr lang="en-US" altLang="ko-KR" dirty="0"/>
              <a:t>So, first, explore and profile existing benchmark data sets for entity matching,</a:t>
            </a:r>
          </a:p>
          <a:p>
            <a:r>
              <a:rPr lang="en-US" altLang="ko-KR" dirty="0"/>
              <a:t>next execute the complete matching pipeline which is creating a gold standard, creating feature, filtering, matching, and evaluation. </a:t>
            </a:r>
          </a:p>
          <a:p>
            <a:r>
              <a:rPr lang="en-US" altLang="ko-KR" dirty="0"/>
              <a:t>Then, I tried different classifiers to see how they behave for different data sets.</a:t>
            </a:r>
          </a:p>
          <a:p>
            <a:r>
              <a:rPr lang="en-US" altLang="ko-KR" dirty="0"/>
              <a:t>Last I'd filtered out data sets that are "good" for further experiments.</a:t>
            </a:r>
            <a:endParaRPr lang="ko-KR" altLang="en-US" dirty="0"/>
          </a:p>
        </p:txBody>
      </p:sp>
      <p:sp>
        <p:nvSpPr>
          <p:cNvPr id="4" name="슬라이드 번호 개체 틀 3"/>
          <p:cNvSpPr>
            <a:spLocks noGrp="1"/>
          </p:cNvSpPr>
          <p:nvPr>
            <p:ph type="sldNum" sz="quarter" idx="5"/>
          </p:nvPr>
        </p:nvSpPr>
        <p:spPr/>
        <p:txBody>
          <a:bodyPr/>
          <a:lstStyle/>
          <a:p>
            <a:fld id="{0B4872AF-89E4-4CE3-8CBC-64B399AA2B1E}" type="slidenum">
              <a:rPr lang="ko-KR" altLang="en-US" smtClean="0"/>
              <a:t>5</a:t>
            </a:fld>
            <a:endParaRPr lang="ko-KR" altLang="en-US" dirty="0"/>
          </a:p>
        </p:txBody>
      </p:sp>
    </p:spTree>
    <p:extLst>
      <p:ext uri="{BB962C8B-B14F-4D97-AF65-F5344CB8AC3E}">
        <p14:creationId xmlns:p14="http://schemas.microsoft.com/office/powerpoint/2010/main" val="1425131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Preprocessing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I explored 7 papers and found 25 data sets that are used.</a:t>
            </a:r>
          </a:p>
        </p:txBody>
      </p:sp>
      <p:sp>
        <p:nvSpPr>
          <p:cNvPr id="4" name="슬라이드 번호 개체 틀 3"/>
          <p:cNvSpPr>
            <a:spLocks noGrp="1"/>
          </p:cNvSpPr>
          <p:nvPr>
            <p:ph type="sldNum" sz="quarter" idx="5"/>
          </p:nvPr>
        </p:nvSpPr>
        <p:spPr/>
        <p:txBody>
          <a:bodyPr/>
          <a:lstStyle/>
          <a:p>
            <a:fld id="{0B4872AF-89E4-4CE3-8CBC-64B399AA2B1E}" type="slidenum">
              <a:rPr lang="ko-KR" altLang="en-US" smtClean="0"/>
              <a:t>6</a:t>
            </a:fld>
            <a:endParaRPr lang="ko-KR" altLang="en-US" dirty="0"/>
          </a:p>
        </p:txBody>
      </p:sp>
    </p:spTree>
    <p:extLst>
      <p:ext uri="{BB962C8B-B14F-4D97-AF65-F5344CB8AC3E}">
        <p14:creationId xmlns:p14="http://schemas.microsoft.com/office/powerpoint/2010/main" val="2303674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are the statistics of collected data sets. This table shows brief information on 21 data sets which are products, books, citations, entertainments, and places. These have around 8,000 source entities on average, around 7,200 target entities on average and average 427 entity pairs in the gold standard. Most of them have between 8 to 15 features.</a:t>
            </a:r>
            <a:endParaRPr lang="ko-KR" altLang="en-US" dirty="0"/>
          </a:p>
        </p:txBody>
      </p:sp>
      <p:sp>
        <p:nvSpPr>
          <p:cNvPr id="4" name="슬라이드 번호 개체 틀 3"/>
          <p:cNvSpPr>
            <a:spLocks noGrp="1"/>
          </p:cNvSpPr>
          <p:nvPr>
            <p:ph type="sldNum" sz="quarter" idx="5"/>
          </p:nvPr>
        </p:nvSpPr>
        <p:spPr/>
        <p:txBody>
          <a:bodyPr/>
          <a:lstStyle/>
          <a:p>
            <a:fld id="{0B4872AF-89E4-4CE3-8CBC-64B399AA2B1E}" type="slidenum">
              <a:rPr lang="ko-KR" altLang="en-US" smtClean="0"/>
              <a:t>7</a:t>
            </a:fld>
            <a:endParaRPr lang="ko-KR" altLang="en-US" dirty="0"/>
          </a:p>
        </p:txBody>
      </p:sp>
    </p:spTree>
    <p:extLst>
      <p:ext uri="{BB962C8B-B14F-4D97-AF65-F5344CB8AC3E}">
        <p14:creationId xmlns:p14="http://schemas.microsoft.com/office/powerpoint/2010/main" val="3444549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interesting fact about these data sets is that entity pairs of the gold standard are always less than 1,000 even though some of them have more than 10,000 source entities. Because the gold standard is the main data that is used for a machine learning experiment, it's clear to say these data sets are quite small.</a:t>
            </a:r>
            <a:endParaRPr lang="ko-KR" altLang="en-US" dirty="0"/>
          </a:p>
        </p:txBody>
      </p:sp>
      <p:sp>
        <p:nvSpPr>
          <p:cNvPr id="4" name="슬라이드 번호 개체 틀 3"/>
          <p:cNvSpPr>
            <a:spLocks noGrp="1"/>
          </p:cNvSpPr>
          <p:nvPr>
            <p:ph type="sldNum" sz="quarter" idx="5"/>
          </p:nvPr>
        </p:nvSpPr>
        <p:spPr/>
        <p:txBody>
          <a:bodyPr/>
          <a:lstStyle/>
          <a:p>
            <a:fld id="{0B4872AF-89E4-4CE3-8CBC-64B399AA2B1E}" type="slidenum">
              <a:rPr lang="ko-KR" altLang="en-US" smtClean="0"/>
              <a:t>8</a:t>
            </a:fld>
            <a:endParaRPr lang="ko-KR" altLang="en-US" dirty="0"/>
          </a:p>
        </p:txBody>
      </p:sp>
    </p:spTree>
    <p:extLst>
      <p:ext uri="{BB962C8B-B14F-4D97-AF65-F5344CB8AC3E}">
        <p14:creationId xmlns:p14="http://schemas.microsoft.com/office/powerpoint/2010/main" val="3860958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table shows the information of 4 data sets which are found from database group Leipzig. These have around 2,000 source entities on average and a minimum of around 1,000 to a maximum of more than 60,000 target entities. They all have 4 to 5 features. As you can see on this Lowest density, the DBLP-ACM data set has only a few missing values. The existing gold standards for these data sets only have Entity pairs which means they only have positives.</a:t>
            </a:r>
            <a:endParaRPr lang="ko-KR" altLang="en-US" dirty="0"/>
          </a:p>
        </p:txBody>
      </p:sp>
      <p:sp>
        <p:nvSpPr>
          <p:cNvPr id="4" name="슬라이드 번호 개체 틀 3"/>
          <p:cNvSpPr>
            <a:spLocks noGrp="1"/>
          </p:cNvSpPr>
          <p:nvPr>
            <p:ph type="sldNum" sz="quarter" idx="5"/>
          </p:nvPr>
        </p:nvSpPr>
        <p:spPr/>
        <p:txBody>
          <a:bodyPr/>
          <a:lstStyle/>
          <a:p>
            <a:fld id="{0B4872AF-89E4-4CE3-8CBC-64B399AA2B1E}" type="slidenum">
              <a:rPr lang="ko-KR" altLang="en-US" smtClean="0"/>
              <a:t>9</a:t>
            </a:fld>
            <a:endParaRPr lang="ko-KR" altLang="en-US" dirty="0"/>
          </a:p>
        </p:txBody>
      </p:sp>
    </p:spTree>
    <p:extLst>
      <p:ext uri="{BB962C8B-B14F-4D97-AF65-F5344CB8AC3E}">
        <p14:creationId xmlns:p14="http://schemas.microsoft.com/office/powerpoint/2010/main" val="3444708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p:spTree>
      <p:nvGrpSpPr>
        <p:cNvPr id="1" name=""/>
        <p:cNvGrpSpPr/>
        <p:nvPr/>
      </p:nvGrpSpPr>
      <p:grpSpPr>
        <a:xfrm>
          <a:off x="0" y="0"/>
          <a:ext cx="0" cy="0"/>
          <a:chOff x="0" y="0"/>
          <a:chExt cx="0" cy="0"/>
        </a:xfrm>
      </p:grpSpPr>
      <p:sp>
        <p:nvSpPr>
          <p:cNvPr id="2" name="제목 1"/>
          <p:cNvSpPr>
            <a:spLocks noGrp="1"/>
          </p:cNvSpPr>
          <p:nvPr>
            <p:ph type="ctrTitle"/>
          </p:nvPr>
        </p:nvSpPr>
        <p:spPr>
          <a:xfrm>
            <a:off x="723900" y="1905001"/>
            <a:ext cx="10744200" cy="1604962"/>
          </a:xfrm>
        </p:spPr>
        <p:txBody>
          <a:bodyPr anchor="t"/>
          <a:lstStyle>
            <a:lvl1pPr algn="l">
              <a:defRPr sz="6000">
                <a:solidFill>
                  <a:schemeClr val="accent4">
                    <a:lumMod val="75000"/>
                  </a:schemeClr>
                </a:solidFill>
              </a:defRPr>
            </a:lvl1pPr>
          </a:lstStyle>
          <a:p>
            <a:r>
              <a:rPr lang="ko-KR" altLang="en-US" dirty="0"/>
              <a:t>마스터 제목 스타일 편집</a:t>
            </a:r>
          </a:p>
        </p:txBody>
      </p:sp>
      <p:sp>
        <p:nvSpPr>
          <p:cNvPr id="8" name="직사각형 7"/>
          <p:cNvSpPr/>
          <p:nvPr userDrawn="1"/>
        </p:nvSpPr>
        <p:spPr>
          <a:xfrm>
            <a:off x="0" y="5257800"/>
            <a:ext cx="12192000" cy="1600200"/>
          </a:xfrm>
          <a:prstGeom prst="rect">
            <a:avLst/>
          </a:prstGeom>
          <a:solidFill>
            <a:srgbClr val="616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부제목 2"/>
          <p:cNvSpPr>
            <a:spLocks noGrp="1"/>
          </p:cNvSpPr>
          <p:nvPr>
            <p:ph type="subTitle" idx="1" hasCustomPrompt="1"/>
          </p:nvPr>
        </p:nvSpPr>
        <p:spPr>
          <a:xfrm>
            <a:off x="723900" y="5414964"/>
            <a:ext cx="10744200" cy="1023936"/>
          </a:xfrm>
        </p:spPr>
        <p:txBody>
          <a:bodyPr/>
          <a:lstStyle>
            <a:lvl1pPr marL="0" indent="0" algn="l">
              <a:buNone/>
              <a:defRPr sz="24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발표자 관등성명 적기</a:t>
            </a:r>
            <a:endParaRPr lang="en-US" altLang="ko-KR" dirty="0"/>
          </a:p>
          <a:p>
            <a:r>
              <a:rPr lang="en-US" altLang="ko-KR" dirty="0"/>
              <a:t>(</a:t>
            </a:r>
            <a:r>
              <a:rPr lang="ko-KR" altLang="en-US" dirty="0"/>
              <a:t>지도교수님이 먼저냐</a:t>
            </a:r>
            <a:r>
              <a:rPr lang="en-US" altLang="ko-KR" dirty="0"/>
              <a:t>, </a:t>
            </a:r>
            <a:r>
              <a:rPr lang="ko-KR" altLang="en-US" dirty="0"/>
              <a:t>주저자가 먼저냐 학과나 학회발표 성향에 따라 적기</a:t>
            </a:r>
            <a:r>
              <a:rPr lang="en-US" altLang="ko-KR" dirty="0"/>
              <a:t>)</a:t>
            </a:r>
            <a:endParaRPr lang="ko-KR" altLang="en-US" dirty="0"/>
          </a:p>
        </p:txBody>
      </p:sp>
      <p:sp>
        <p:nvSpPr>
          <p:cNvPr id="10" name="텍스트 개체 틀 9"/>
          <p:cNvSpPr>
            <a:spLocks noGrp="1"/>
          </p:cNvSpPr>
          <p:nvPr>
            <p:ph type="body" sz="quarter" idx="10" hasCustomPrompt="1"/>
          </p:nvPr>
        </p:nvSpPr>
        <p:spPr>
          <a:xfrm>
            <a:off x="723900" y="1476375"/>
            <a:ext cx="10744200" cy="428625"/>
          </a:xfrm>
        </p:spPr>
        <p:txBody>
          <a:bodyPr anchor="b">
            <a:normAutofit/>
          </a:bodyPr>
          <a:lstStyle>
            <a:lvl1pPr marL="0" indent="0">
              <a:buNone/>
              <a:defRPr sz="2000" baseline="0"/>
            </a:lvl1pPr>
          </a:lstStyle>
          <a:p>
            <a:pPr lvl="0"/>
            <a:r>
              <a:rPr lang="ko-KR" altLang="en-US" dirty="0" err="1"/>
              <a:t>행사명</a:t>
            </a:r>
            <a:r>
              <a:rPr lang="en-US" altLang="ko-KR" dirty="0"/>
              <a:t> </a:t>
            </a:r>
            <a:r>
              <a:rPr lang="ko-KR" altLang="en-US" dirty="0"/>
              <a:t>소속 등 입력 </a:t>
            </a:r>
            <a:r>
              <a:rPr lang="en-US" altLang="ko-KR" dirty="0"/>
              <a:t>(</a:t>
            </a:r>
            <a:r>
              <a:rPr lang="ko-KR" altLang="en-US" dirty="0"/>
              <a:t>예</a:t>
            </a:r>
            <a:r>
              <a:rPr lang="en-US" altLang="ko-KR" dirty="0"/>
              <a:t>. OO</a:t>
            </a:r>
            <a:r>
              <a:rPr lang="ko-KR" altLang="en-US" dirty="0"/>
              <a:t>학회 추계학술발표대회</a:t>
            </a:r>
            <a:r>
              <a:rPr lang="en-US" altLang="ko-KR" dirty="0"/>
              <a:t>, OO</a:t>
            </a:r>
            <a:r>
              <a:rPr lang="ko-KR" altLang="en-US" dirty="0"/>
              <a:t>대학 학위청구논문발표</a:t>
            </a:r>
            <a:r>
              <a:rPr lang="en-US" altLang="ko-KR" dirty="0"/>
              <a:t>)</a:t>
            </a:r>
            <a:endParaRPr lang="ko-KR" altLang="en-US" dirty="0"/>
          </a:p>
        </p:txBody>
      </p:sp>
    </p:spTree>
    <p:extLst>
      <p:ext uri="{BB962C8B-B14F-4D97-AF65-F5344CB8AC3E}">
        <p14:creationId xmlns:p14="http://schemas.microsoft.com/office/powerpoint/2010/main" val="3107055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차례">
    <p:spTree>
      <p:nvGrpSpPr>
        <p:cNvPr id="1" name=""/>
        <p:cNvGrpSpPr/>
        <p:nvPr/>
      </p:nvGrpSpPr>
      <p:grpSpPr>
        <a:xfrm>
          <a:off x="0" y="0"/>
          <a:ext cx="0" cy="0"/>
          <a:chOff x="0" y="0"/>
          <a:chExt cx="0" cy="0"/>
        </a:xfrm>
      </p:grpSpPr>
      <p:sp>
        <p:nvSpPr>
          <p:cNvPr id="5" name="제목 4"/>
          <p:cNvSpPr>
            <a:spLocks noGrp="1"/>
          </p:cNvSpPr>
          <p:nvPr>
            <p:ph type="title" hasCustomPrompt="1"/>
          </p:nvPr>
        </p:nvSpPr>
        <p:spPr>
          <a:xfrm>
            <a:off x="2533650" y="450850"/>
            <a:ext cx="6648450" cy="1325563"/>
          </a:xfrm>
        </p:spPr>
        <p:txBody>
          <a:bodyPr/>
          <a:lstStyle>
            <a:lvl1pPr>
              <a:defRPr>
                <a:solidFill>
                  <a:schemeClr val="accent4">
                    <a:lumMod val="75000"/>
                  </a:schemeClr>
                </a:solidFill>
              </a:defRPr>
            </a:lvl1pPr>
          </a:lstStyle>
          <a:p>
            <a:r>
              <a:rPr lang="en-US" altLang="ko-KR" dirty="0"/>
              <a:t>INDEX</a:t>
            </a:r>
            <a:endParaRPr lang="ko-KR" altLang="en-US" dirty="0"/>
          </a:p>
        </p:txBody>
      </p:sp>
    </p:spTree>
    <p:extLst>
      <p:ext uri="{BB962C8B-B14F-4D97-AF65-F5344CB8AC3E}">
        <p14:creationId xmlns:p14="http://schemas.microsoft.com/office/powerpoint/2010/main" val="1346728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소제목">
    <p:bg>
      <p:bgPr>
        <a:solidFill>
          <a:srgbClr val="777873"/>
        </a:solidFill>
        <a:effectLst/>
      </p:bgPr>
    </p:bg>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5391150" y="3228975"/>
            <a:ext cx="6267450" cy="762000"/>
          </a:xfrm>
        </p:spPr>
        <p:txBody>
          <a:bodyPr/>
          <a:lstStyle>
            <a:lvl1pPr>
              <a:defRPr sz="4000">
                <a:solidFill>
                  <a:schemeClr val="accent4"/>
                </a:solidFill>
              </a:defRPr>
            </a:lvl1pPr>
          </a:lstStyle>
          <a:p>
            <a:r>
              <a:rPr lang="en-US" altLang="ko-KR" dirty="0"/>
              <a:t>01. </a:t>
            </a:r>
            <a:r>
              <a:rPr lang="ko-KR" altLang="en-US" dirty="0"/>
              <a:t>소제목 입력</a:t>
            </a:r>
          </a:p>
        </p:txBody>
      </p:sp>
      <p:sp>
        <p:nvSpPr>
          <p:cNvPr id="3" name="날짜 개체 틀 2"/>
          <p:cNvSpPr>
            <a:spLocks noGrp="1"/>
          </p:cNvSpPr>
          <p:nvPr>
            <p:ph type="dt" sz="half" idx="10"/>
          </p:nvPr>
        </p:nvSpPr>
        <p:spPr/>
        <p:txBody>
          <a:bodyPr/>
          <a:lstStyle/>
          <a:p>
            <a:fld id="{E31CA9BF-CD40-430E-B621-FAAA517B8C05}" type="datetimeFigureOut">
              <a:rPr lang="ko-KR" altLang="en-US" smtClean="0"/>
              <a:t>2020-02-01</a:t>
            </a:fld>
            <a:endParaRPr lang="ko-KR" altLang="en-US" dirty="0"/>
          </a:p>
        </p:txBody>
      </p:sp>
      <p:sp>
        <p:nvSpPr>
          <p:cNvPr id="4" name="바닥글 개체 틀 3"/>
          <p:cNvSpPr>
            <a:spLocks noGrp="1"/>
          </p:cNvSpPr>
          <p:nvPr>
            <p:ph type="ftr" sz="quarter" idx="11"/>
          </p:nvPr>
        </p:nvSpPr>
        <p:spPr/>
        <p:txBody>
          <a:bodyPr/>
          <a:lstStyle/>
          <a:p>
            <a:endParaRPr lang="ko-KR" altLang="en-US" dirty="0"/>
          </a:p>
        </p:txBody>
      </p:sp>
      <p:sp>
        <p:nvSpPr>
          <p:cNvPr id="5" name="슬라이드 번호 개체 틀 4"/>
          <p:cNvSpPr>
            <a:spLocks noGrp="1"/>
          </p:cNvSpPr>
          <p:nvPr>
            <p:ph type="sldNum" sz="quarter" idx="12"/>
          </p:nvPr>
        </p:nvSpPr>
        <p:spPr/>
        <p:txBody>
          <a:bodyPr/>
          <a:lstStyle/>
          <a:p>
            <a:fld id="{2EDE46EF-CA9A-484B-9A18-6F937A30B1EB}" type="slidenum">
              <a:rPr lang="ko-KR" altLang="en-US" smtClean="0"/>
              <a:t>‹#›</a:t>
            </a:fld>
            <a:endParaRPr lang="ko-KR" altLang="en-US" dirty="0"/>
          </a:p>
        </p:txBody>
      </p:sp>
      <p:sp>
        <p:nvSpPr>
          <p:cNvPr id="7" name="직사각형 6"/>
          <p:cNvSpPr/>
          <p:nvPr userDrawn="1"/>
        </p:nvSpPr>
        <p:spPr>
          <a:xfrm>
            <a:off x="1" y="4572000"/>
            <a:ext cx="12192000" cy="2286000"/>
          </a:xfrm>
          <a:prstGeom prst="rect">
            <a:avLst/>
          </a:prstGeom>
          <a:solidFill>
            <a:srgbClr val="6B6B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텍스트 개체 틀 8"/>
          <p:cNvSpPr>
            <a:spLocks noGrp="1"/>
          </p:cNvSpPr>
          <p:nvPr>
            <p:ph type="body" sz="quarter" idx="13" hasCustomPrompt="1"/>
          </p:nvPr>
        </p:nvSpPr>
        <p:spPr>
          <a:xfrm>
            <a:off x="5734050" y="4019550"/>
            <a:ext cx="5943600" cy="415925"/>
          </a:xfrm>
        </p:spPr>
        <p:txBody>
          <a:bodyPr>
            <a:noAutofit/>
          </a:bodyPr>
          <a:lstStyle>
            <a:lvl1pPr marL="0" indent="0">
              <a:buNone/>
              <a:defRPr sz="2000">
                <a:solidFill>
                  <a:schemeClr val="bg1"/>
                </a:solidFill>
              </a:defRPr>
            </a:lvl1pPr>
          </a:lstStyle>
          <a:p>
            <a:pPr lvl="0"/>
            <a:r>
              <a:rPr lang="ko-KR" altLang="en-US"/>
              <a:t>간단하게 소제목 내용 요약</a:t>
            </a:r>
            <a:endParaRPr lang="ko-KR" altLang="en-US" dirty="0"/>
          </a:p>
        </p:txBody>
      </p:sp>
    </p:spTree>
    <p:extLst>
      <p:ext uri="{BB962C8B-B14F-4D97-AF65-F5344CB8AC3E}">
        <p14:creationId xmlns:p14="http://schemas.microsoft.com/office/powerpoint/2010/main" val="3494921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30188" y="187325"/>
            <a:ext cx="11714162" cy="774700"/>
          </a:xfrm>
        </p:spPr>
        <p:txBody>
          <a:bodyPr anchor="ctr"/>
          <a:lstStyle>
            <a:lvl1pPr>
              <a:defRPr sz="3200">
                <a:solidFill>
                  <a:schemeClr val="accent4">
                    <a:lumMod val="75000"/>
                  </a:schemeClr>
                </a:solidFill>
              </a:defRPr>
            </a:lvl1pPr>
          </a:lstStyle>
          <a:p>
            <a:r>
              <a:rPr lang="ko-KR" altLang="en-US" dirty="0"/>
              <a:t>마스터 제목 스타일 편집</a:t>
            </a:r>
          </a:p>
        </p:txBody>
      </p:sp>
      <p:sp>
        <p:nvSpPr>
          <p:cNvPr id="4" name="텍스트 개체 틀 3"/>
          <p:cNvSpPr>
            <a:spLocks noGrp="1"/>
          </p:cNvSpPr>
          <p:nvPr>
            <p:ph type="body" sz="half" idx="2"/>
          </p:nvPr>
        </p:nvSpPr>
        <p:spPr>
          <a:xfrm>
            <a:off x="363538" y="962025"/>
            <a:ext cx="11580812" cy="5238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dirty="0"/>
              <a:t>마스터 텍스트 스타일을 편집합니다</a:t>
            </a:r>
          </a:p>
        </p:txBody>
      </p:sp>
      <p:sp>
        <p:nvSpPr>
          <p:cNvPr id="8" name="직사각형 7"/>
          <p:cNvSpPr/>
          <p:nvPr userDrawn="1"/>
        </p:nvSpPr>
        <p:spPr>
          <a:xfrm>
            <a:off x="0" y="6477000"/>
            <a:ext cx="12192000" cy="381000"/>
          </a:xfrm>
          <a:prstGeom prst="rect">
            <a:avLst/>
          </a:prstGeom>
          <a:solidFill>
            <a:srgbClr val="777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544850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마지막">
    <p:spTree>
      <p:nvGrpSpPr>
        <p:cNvPr id="1" name=""/>
        <p:cNvGrpSpPr/>
        <p:nvPr/>
      </p:nvGrpSpPr>
      <p:grpSpPr>
        <a:xfrm>
          <a:off x="0" y="0"/>
          <a:ext cx="0" cy="0"/>
          <a:chOff x="0" y="0"/>
          <a:chExt cx="0" cy="0"/>
        </a:xfrm>
      </p:grpSpPr>
      <p:sp>
        <p:nvSpPr>
          <p:cNvPr id="8" name="직사각형 7"/>
          <p:cNvSpPr/>
          <p:nvPr userDrawn="1"/>
        </p:nvSpPr>
        <p:spPr>
          <a:xfrm>
            <a:off x="0" y="3509963"/>
            <a:ext cx="12192000" cy="3348037"/>
          </a:xfrm>
          <a:prstGeom prst="rect">
            <a:avLst/>
          </a:prstGeom>
          <a:solidFill>
            <a:srgbClr val="616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제목 1"/>
          <p:cNvSpPr>
            <a:spLocks noGrp="1"/>
          </p:cNvSpPr>
          <p:nvPr>
            <p:ph type="ctrTitle" hasCustomPrompt="1"/>
          </p:nvPr>
        </p:nvSpPr>
        <p:spPr>
          <a:xfrm>
            <a:off x="2543175" y="3509964"/>
            <a:ext cx="9029700" cy="1604962"/>
          </a:xfrm>
        </p:spPr>
        <p:txBody>
          <a:bodyPr anchor="t"/>
          <a:lstStyle>
            <a:lvl1pPr algn="l">
              <a:defRPr sz="6000" baseline="0">
                <a:solidFill>
                  <a:srgbClr val="FFC000"/>
                </a:solidFill>
              </a:defRPr>
            </a:lvl1pPr>
          </a:lstStyle>
          <a:p>
            <a:r>
              <a:rPr lang="ko-KR" altLang="en-US" dirty="0"/>
              <a:t>감사합니다 </a:t>
            </a:r>
            <a:r>
              <a:rPr lang="en-US" altLang="ko-KR" dirty="0"/>
              <a:t>THANK YOU</a:t>
            </a:r>
            <a:endParaRPr lang="ko-KR" altLang="en-US" dirty="0"/>
          </a:p>
        </p:txBody>
      </p:sp>
      <p:sp>
        <p:nvSpPr>
          <p:cNvPr id="10" name="텍스트 개체 틀 9"/>
          <p:cNvSpPr>
            <a:spLocks noGrp="1"/>
          </p:cNvSpPr>
          <p:nvPr>
            <p:ph type="body" sz="quarter" idx="10" hasCustomPrompt="1"/>
          </p:nvPr>
        </p:nvSpPr>
        <p:spPr>
          <a:xfrm>
            <a:off x="2543175" y="2524126"/>
            <a:ext cx="9029700" cy="985838"/>
          </a:xfrm>
        </p:spPr>
        <p:txBody>
          <a:bodyPr anchor="b">
            <a:normAutofit/>
          </a:bodyPr>
          <a:lstStyle>
            <a:lvl1pPr marL="0" indent="0">
              <a:buNone/>
              <a:defRPr sz="2000" baseline="0"/>
            </a:lvl1pPr>
          </a:lstStyle>
          <a:p>
            <a:pPr lvl="0"/>
            <a:r>
              <a:rPr lang="ko-KR" altLang="en-US" dirty="0" err="1"/>
              <a:t>행사명</a:t>
            </a:r>
            <a:r>
              <a:rPr lang="en-US" altLang="ko-KR" dirty="0"/>
              <a:t> </a:t>
            </a:r>
            <a:r>
              <a:rPr lang="ko-KR" altLang="en-US" dirty="0"/>
              <a:t>소속 등 입력 </a:t>
            </a:r>
            <a:r>
              <a:rPr lang="en-US" altLang="ko-KR" dirty="0"/>
              <a:t>(</a:t>
            </a:r>
            <a:r>
              <a:rPr lang="ko-KR" altLang="en-US" dirty="0"/>
              <a:t>예</a:t>
            </a:r>
            <a:r>
              <a:rPr lang="en-US" altLang="ko-KR" dirty="0"/>
              <a:t>. OO</a:t>
            </a:r>
            <a:r>
              <a:rPr lang="ko-KR" altLang="en-US" dirty="0"/>
              <a:t>학회 추계학술발표대회</a:t>
            </a:r>
            <a:r>
              <a:rPr lang="en-US" altLang="ko-KR" dirty="0"/>
              <a:t>, OO</a:t>
            </a:r>
            <a:r>
              <a:rPr lang="ko-KR" altLang="en-US" dirty="0"/>
              <a:t>대학 학위청구논문발표</a:t>
            </a:r>
            <a:r>
              <a:rPr lang="en-US" altLang="ko-KR" dirty="0"/>
              <a:t>)</a:t>
            </a:r>
            <a:endParaRPr lang="ko-KR" altLang="en-US" dirty="0"/>
          </a:p>
        </p:txBody>
      </p:sp>
    </p:spTree>
    <p:extLst>
      <p:ext uri="{BB962C8B-B14F-4D97-AF65-F5344CB8AC3E}">
        <p14:creationId xmlns:p14="http://schemas.microsoft.com/office/powerpoint/2010/main" val="20202753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1CA9BF-CD40-430E-B621-FAAA517B8C05}" type="datetimeFigureOut">
              <a:rPr lang="ko-KR" altLang="en-US" smtClean="0"/>
              <a:t>2020-02-01</a:t>
            </a:fld>
            <a:endParaRPr lang="ko-KR" altLang="en-US" dirty="0"/>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DE46EF-CA9A-484B-9A18-6F937A30B1EB}" type="slidenum">
              <a:rPr lang="ko-KR" altLang="en-US" smtClean="0"/>
              <a:t>‹#›</a:t>
            </a:fld>
            <a:endParaRPr lang="ko-KR" altLang="en-US" dirty="0"/>
          </a:p>
        </p:txBody>
      </p:sp>
    </p:spTree>
    <p:extLst>
      <p:ext uri="{BB962C8B-B14F-4D97-AF65-F5344CB8AC3E}">
        <p14:creationId xmlns:p14="http://schemas.microsoft.com/office/powerpoint/2010/main" val="3374119199"/>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8" r:id="rId3"/>
    <p:sldLayoutId id="2147483657" r:id="rId4"/>
    <p:sldLayoutId id="2147483661" r:id="rId5"/>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sites.google.com/site/anhaidgroup/useful-stuff/data"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chart" Target="../charts/char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sites.google.com/site/anhaidgroup/useful-stuff/data"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dbs.uni-leipzig.de/research/projects/object_matching/benchmark_datasets_for_entity_resolution"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ctrTitle"/>
          </p:nvPr>
        </p:nvSpPr>
        <p:spPr/>
        <p:txBody>
          <a:bodyPr>
            <a:normAutofit fontScale="90000"/>
          </a:bodyPr>
          <a:lstStyle/>
          <a:p>
            <a:r>
              <a:rPr lang="en-US" altLang="ko-KR" dirty="0"/>
              <a:t>Entity Matching </a:t>
            </a:r>
            <a:br>
              <a:rPr lang="en-US" altLang="ko-KR" dirty="0"/>
            </a:br>
            <a:r>
              <a:rPr lang="en-US" altLang="ko-KR" dirty="0"/>
              <a:t>Using Supervised Learning</a:t>
            </a:r>
            <a:endParaRPr lang="ko-KR" altLang="en-US" dirty="0"/>
          </a:p>
        </p:txBody>
      </p:sp>
      <p:sp>
        <p:nvSpPr>
          <p:cNvPr id="5" name="부제목 4"/>
          <p:cNvSpPr>
            <a:spLocks noGrp="1"/>
          </p:cNvSpPr>
          <p:nvPr>
            <p:ph type="subTitle" idx="1"/>
          </p:nvPr>
        </p:nvSpPr>
        <p:spPr/>
        <p:txBody>
          <a:bodyPr/>
          <a:lstStyle/>
          <a:p>
            <a:pPr algn="r"/>
            <a:r>
              <a:rPr lang="en-US" altLang="ko-KR" dirty="0"/>
              <a:t>Sun Min Lee</a:t>
            </a:r>
          </a:p>
          <a:p>
            <a:endParaRPr lang="ko-KR" altLang="en-US" dirty="0"/>
          </a:p>
        </p:txBody>
      </p:sp>
      <p:sp>
        <p:nvSpPr>
          <p:cNvPr id="6" name="텍스트 개체 틀 5"/>
          <p:cNvSpPr>
            <a:spLocks noGrp="1"/>
          </p:cNvSpPr>
          <p:nvPr>
            <p:ph type="body" sz="quarter" idx="10"/>
          </p:nvPr>
        </p:nvSpPr>
        <p:spPr/>
        <p:txBody>
          <a:bodyPr/>
          <a:lstStyle/>
          <a:p>
            <a:r>
              <a:rPr lang="en-US" altLang="ko-KR" dirty="0"/>
              <a:t>Internship Presentation</a:t>
            </a:r>
            <a:endParaRPr lang="ko-KR" altLang="en-US" dirty="0"/>
          </a:p>
        </p:txBody>
      </p:sp>
    </p:spTree>
    <p:extLst>
      <p:ext uri="{BB962C8B-B14F-4D97-AF65-F5344CB8AC3E}">
        <p14:creationId xmlns:p14="http://schemas.microsoft.com/office/powerpoint/2010/main" val="1228254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title"/>
          </p:nvPr>
        </p:nvSpPr>
        <p:spPr/>
        <p:txBody>
          <a:bodyPr/>
          <a:lstStyle/>
          <a:p>
            <a:r>
              <a:rPr lang="en-US" altLang="ko-KR" dirty="0"/>
              <a:t>Creating Extending Gold Standard</a:t>
            </a:r>
            <a:endParaRPr lang="ko-KR" altLang="en-US" dirty="0">
              <a:solidFill>
                <a:srgbClr val="FF0000"/>
              </a:solidFill>
            </a:endParaRPr>
          </a:p>
        </p:txBody>
      </p:sp>
      <p:sp>
        <p:nvSpPr>
          <p:cNvPr id="8" name="텍스트 개체 틀 7"/>
          <p:cNvSpPr>
            <a:spLocks noGrp="1"/>
          </p:cNvSpPr>
          <p:nvPr>
            <p:ph type="body" sz="half" idx="2"/>
          </p:nvPr>
        </p:nvSpPr>
        <p:spPr>
          <a:xfrm>
            <a:off x="363538" y="962025"/>
            <a:ext cx="10952162" cy="774700"/>
          </a:xfrm>
        </p:spPr>
        <p:txBody>
          <a:bodyPr>
            <a:normAutofit/>
          </a:bodyPr>
          <a:lstStyle/>
          <a:p>
            <a:r>
              <a:rPr lang="en-US" altLang="ko-KR" dirty="0"/>
              <a:t>Creating Negative labeled Data from Positive labeled Data</a:t>
            </a:r>
            <a:endParaRPr lang="ko-KR" altLang="en-US" dirty="0"/>
          </a:p>
        </p:txBody>
      </p:sp>
      <p:graphicFrame>
        <p:nvGraphicFramePr>
          <p:cNvPr id="10" name="표 5">
            <a:extLst>
              <a:ext uri="{FF2B5EF4-FFF2-40B4-BE49-F238E27FC236}">
                <a16:creationId xmlns:a16="http://schemas.microsoft.com/office/drawing/2014/main" id="{E39DE03B-6A9D-4532-BA60-EE1901BCC59D}"/>
              </a:ext>
            </a:extLst>
          </p:cNvPr>
          <p:cNvGraphicFramePr>
            <a:graphicFrameLocks/>
          </p:cNvGraphicFramePr>
          <p:nvPr>
            <p:extLst>
              <p:ext uri="{D42A27DB-BD31-4B8C-83A1-F6EECF244321}">
                <p14:modId xmlns:p14="http://schemas.microsoft.com/office/powerpoint/2010/main" val="4294754189"/>
              </p:ext>
            </p:extLst>
          </p:nvPr>
        </p:nvGraphicFramePr>
        <p:xfrm>
          <a:off x="513204" y="1958106"/>
          <a:ext cx="11148129" cy="3802132"/>
        </p:xfrm>
        <a:graphic>
          <a:graphicData uri="http://schemas.openxmlformats.org/drawingml/2006/table">
            <a:tbl>
              <a:tblPr firstRow="1" firstCol="1">
                <a:tableStyleId>{F5AB1C69-6EDB-4FF4-983F-18BD219EF322}</a:tableStyleId>
              </a:tblPr>
              <a:tblGrid>
                <a:gridCol w="1787843">
                  <a:extLst>
                    <a:ext uri="{9D8B030D-6E8A-4147-A177-3AD203B41FA5}">
                      <a16:colId xmlns:a16="http://schemas.microsoft.com/office/drawing/2014/main" val="4130373640"/>
                    </a:ext>
                  </a:extLst>
                </a:gridCol>
                <a:gridCol w="1141730">
                  <a:extLst>
                    <a:ext uri="{9D8B030D-6E8A-4147-A177-3AD203B41FA5}">
                      <a16:colId xmlns:a16="http://schemas.microsoft.com/office/drawing/2014/main" val="141446563"/>
                    </a:ext>
                  </a:extLst>
                </a:gridCol>
                <a:gridCol w="2054639">
                  <a:extLst>
                    <a:ext uri="{9D8B030D-6E8A-4147-A177-3AD203B41FA5}">
                      <a16:colId xmlns:a16="http://schemas.microsoft.com/office/drawing/2014/main" val="350082371"/>
                    </a:ext>
                  </a:extLst>
                </a:gridCol>
                <a:gridCol w="2054639">
                  <a:extLst>
                    <a:ext uri="{9D8B030D-6E8A-4147-A177-3AD203B41FA5}">
                      <a16:colId xmlns:a16="http://schemas.microsoft.com/office/drawing/2014/main" val="107076142"/>
                    </a:ext>
                  </a:extLst>
                </a:gridCol>
                <a:gridCol w="2054639">
                  <a:extLst>
                    <a:ext uri="{9D8B030D-6E8A-4147-A177-3AD203B41FA5}">
                      <a16:colId xmlns:a16="http://schemas.microsoft.com/office/drawing/2014/main" val="3206581686"/>
                    </a:ext>
                  </a:extLst>
                </a:gridCol>
                <a:gridCol w="2054639">
                  <a:extLst>
                    <a:ext uri="{9D8B030D-6E8A-4147-A177-3AD203B41FA5}">
                      <a16:colId xmlns:a16="http://schemas.microsoft.com/office/drawing/2014/main" val="1880443845"/>
                    </a:ext>
                  </a:extLst>
                </a:gridCol>
              </a:tblGrid>
              <a:tr h="699257">
                <a:tc gridSpan="2">
                  <a:txBody>
                    <a:bodyPr/>
                    <a:lstStyle/>
                    <a:p>
                      <a:pPr latinLnBrk="1"/>
                      <a:endParaRPr lang="ko-KR" altLang="en-US" sz="1600" dirty="0">
                        <a:latin typeface="Arial" panose="020B0604020202020204" pitchFamily="34" charset="0"/>
                        <a:cs typeface="Arial" panose="020B0604020202020204" pitchFamily="34" charset="0"/>
                      </a:endParaRPr>
                    </a:p>
                  </a:txBody>
                  <a:tcPr>
                    <a:solidFill>
                      <a:schemeClr val="accent1">
                        <a:lumMod val="50000"/>
                      </a:schemeClr>
                    </a:solidFill>
                  </a:tcPr>
                </a:tc>
                <a:tc hMerge="1">
                  <a:txBody>
                    <a:bodyPr/>
                    <a:lstStyle/>
                    <a:p>
                      <a:pPr latinLnBrk="1"/>
                      <a:endParaRPr lang="ko-KR" altLang="en-US"/>
                    </a:p>
                  </a:txBody>
                  <a:tcPr/>
                </a:tc>
                <a:tc>
                  <a:txBody>
                    <a:bodyPr/>
                    <a:lstStyle/>
                    <a:p>
                      <a:pPr latinLnBrk="1"/>
                      <a:r>
                        <a:rPr lang="en-US" altLang="ko-KR" sz="1600" dirty="0">
                          <a:latin typeface="Arial" panose="020B0604020202020204" pitchFamily="34" charset="0"/>
                          <a:cs typeface="Arial" panose="020B0604020202020204" pitchFamily="34" charset="0"/>
                        </a:rPr>
                        <a:t>Abt-Buy</a:t>
                      </a:r>
                      <a:endParaRPr lang="ko-KR" altLang="en-US" sz="1600" dirty="0">
                        <a:latin typeface="Arial" panose="020B0604020202020204" pitchFamily="34" charset="0"/>
                        <a:cs typeface="Arial" panose="020B0604020202020204" pitchFamily="34" charset="0"/>
                      </a:endParaRPr>
                    </a:p>
                  </a:txBody>
                  <a:tcPr>
                    <a:solidFill>
                      <a:schemeClr val="accent1">
                        <a:lumMod val="50000"/>
                      </a:schemeClr>
                    </a:solidFill>
                  </a:tcPr>
                </a:tc>
                <a:tc>
                  <a:txBody>
                    <a:bodyPr/>
                    <a:lstStyle/>
                    <a:p>
                      <a:pPr latinLnBrk="1"/>
                      <a:r>
                        <a:rPr lang="en-US" altLang="ko-KR" sz="1600" dirty="0">
                          <a:latin typeface="Arial" panose="020B0604020202020204" pitchFamily="34" charset="0"/>
                          <a:cs typeface="Arial" panose="020B0604020202020204" pitchFamily="34" charset="0"/>
                        </a:rPr>
                        <a:t>Amazon-GoogleProducts</a:t>
                      </a:r>
                      <a:endParaRPr lang="ko-KR" altLang="en-US" sz="1600" dirty="0">
                        <a:latin typeface="Arial" panose="020B0604020202020204" pitchFamily="34" charset="0"/>
                        <a:cs typeface="Arial" panose="020B0604020202020204" pitchFamily="34" charset="0"/>
                      </a:endParaRPr>
                    </a:p>
                  </a:txBody>
                  <a:tcPr>
                    <a:solidFill>
                      <a:schemeClr val="accent1">
                        <a:lumMod val="50000"/>
                      </a:schemeClr>
                    </a:solidFill>
                  </a:tcPr>
                </a:tc>
                <a:tc>
                  <a:txBody>
                    <a:bodyPr/>
                    <a:lstStyle/>
                    <a:p>
                      <a:pPr latinLnBrk="1"/>
                      <a:r>
                        <a:rPr lang="en-US" altLang="ko-KR" sz="1600" dirty="0">
                          <a:latin typeface="Arial" panose="020B0604020202020204" pitchFamily="34" charset="0"/>
                          <a:cs typeface="Arial" panose="020B0604020202020204" pitchFamily="34" charset="0"/>
                        </a:rPr>
                        <a:t>DBLP-ACM</a:t>
                      </a:r>
                      <a:endParaRPr lang="ko-KR" altLang="en-US" sz="1600" dirty="0">
                        <a:latin typeface="Arial" panose="020B0604020202020204" pitchFamily="34" charset="0"/>
                        <a:cs typeface="Arial" panose="020B0604020202020204" pitchFamily="34" charset="0"/>
                      </a:endParaRPr>
                    </a:p>
                  </a:txBody>
                  <a:tcPr>
                    <a:solidFill>
                      <a:schemeClr val="accent1">
                        <a:lumMod val="50000"/>
                      </a:schemeClr>
                    </a:solidFill>
                  </a:tcPr>
                </a:tc>
                <a:tc>
                  <a:txBody>
                    <a:bodyPr/>
                    <a:lstStyle/>
                    <a:p>
                      <a:pPr latinLnBrk="1"/>
                      <a:r>
                        <a:rPr lang="en-US" altLang="ko-KR" sz="1600" dirty="0">
                          <a:latin typeface="Arial" panose="020B0604020202020204" pitchFamily="34" charset="0"/>
                          <a:cs typeface="Arial" panose="020B0604020202020204" pitchFamily="34" charset="0"/>
                        </a:rPr>
                        <a:t>DBLP-Scholar</a:t>
                      </a:r>
                      <a:endParaRPr lang="ko-KR" altLang="en-US" sz="1600" dirty="0">
                        <a:latin typeface="Arial" panose="020B0604020202020204" pitchFamily="34" charset="0"/>
                        <a:cs typeface="Arial" panose="020B0604020202020204" pitchFamily="34" charset="0"/>
                      </a:endParaRPr>
                    </a:p>
                  </a:txBody>
                  <a:tcPr>
                    <a:solidFill>
                      <a:schemeClr val="accent1">
                        <a:lumMod val="50000"/>
                      </a:schemeClr>
                    </a:solidFill>
                  </a:tcPr>
                </a:tc>
                <a:extLst>
                  <a:ext uri="{0D108BD9-81ED-4DB2-BD59-A6C34878D82A}">
                    <a16:rowId xmlns:a16="http://schemas.microsoft.com/office/drawing/2014/main" val="3242512276"/>
                  </a:ext>
                </a:extLst>
              </a:tr>
              <a:tr h="430955">
                <a:tc gridSpan="2">
                  <a:txBody>
                    <a:bodyPr/>
                    <a:lstStyle/>
                    <a:p>
                      <a:pPr latinLnBrk="1"/>
                      <a:r>
                        <a:rPr lang="en-US" altLang="ko-KR" sz="1600" dirty="0">
                          <a:latin typeface="Arial" panose="020B0604020202020204" pitchFamily="34" charset="0"/>
                          <a:cs typeface="Arial" panose="020B0604020202020204" pitchFamily="34" charset="0"/>
                        </a:rPr>
                        <a:t>Gold Standard</a:t>
                      </a:r>
                      <a:endParaRPr lang="ko-KR" altLang="en-US" sz="1600" dirty="0">
                        <a:latin typeface="Arial" panose="020B0604020202020204" pitchFamily="34" charset="0"/>
                        <a:cs typeface="Arial" panose="020B0604020202020204" pitchFamily="34" charset="0"/>
                      </a:endParaRPr>
                    </a:p>
                  </a:txBody>
                  <a:tcPr>
                    <a:solidFill>
                      <a:schemeClr val="accent1">
                        <a:lumMod val="50000"/>
                      </a:schemeClr>
                    </a:solidFill>
                  </a:tcPr>
                </a:tc>
                <a:tc hMerge="1">
                  <a:txBody>
                    <a:bodyPr/>
                    <a:lstStyle/>
                    <a:p>
                      <a:pPr latinLnBrk="1"/>
                      <a:endParaRPr lang="ko-KR" altLang="en-US"/>
                    </a:p>
                  </a:txBody>
                  <a:tcPr/>
                </a:tc>
                <a:tc>
                  <a:txBody>
                    <a:bodyPr/>
                    <a:lstStyle/>
                    <a:p>
                      <a:pPr latinLnBrk="1"/>
                      <a:r>
                        <a:rPr lang="en-US" altLang="ko-KR" sz="1600" dirty="0">
                          <a:latin typeface="Arial" panose="020B0604020202020204" pitchFamily="34" charset="0"/>
                          <a:cs typeface="Arial" panose="020B0604020202020204" pitchFamily="34" charset="0"/>
                        </a:rPr>
                        <a:t>1,097</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1,300</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2,224</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5,347</a:t>
                      </a:r>
                      <a:endParaRPr lang="ko-KR" alt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7198863"/>
                  </a:ext>
                </a:extLst>
              </a:tr>
              <a:tr h="528189">
                <a:tc rowSpan="3">
                  <a:txBody>
                    <a:bodyPr/>
                    <a:lstStyle/>
                    <a:p>
                      <a:pPr latinLnBrk="1"/>
                      <a:r>
                        <a:rPr lang="en-US" altLang="ko-KR" sz="1600" dirty="0">
                          <a:solidFill>
                            <a:schemeClr val="bg1"/>
                          </a:solidFill>
                          <a:latin typeface="Arial" panose="020B0604020202020204" pitchFamily="34" charset="0"/>
                          <a:cs typeface="Arial" panose="020B0604020202020204" pitchFamily="34" charset="0"/>
                        </a:rPr>
                        <a:t>Extending </a:t>
                      </a:r>
                    </a:p>
                    <a:p>
                      <a:pPr latinLnBrk="1"/>
                      <a:r>
                        <a:rPr lang="en-US" altLang="ko-KR" sz="1600" dirty="0">
                          <a:solidFill>
                            <a:schemeClr val="bg1"/>
                          </a:solidFill>
                          <a:latin typeface="Arial" panose="020B0604020202020204" pitchFamily="34" charset="0"/>
                          <a:cs typeface="Arial" panose="020B0604020202020204" pitchFamily="34" charset="0"/>
                        </a:rPr>
                        <a:t>Gold</a:t>
                      </a:r>
                      <a:r>
                        <a:rPr lang="en-US" altLang="ko-KR" sz="1600" dirty="0">
                          <a:latin typeface="Arial" panose="020B0604020202020204" pitchFamily="34" charset="0"/>
                          <a:cs typeface="Arial" panose="020B0604020202020204" pitchFamily="34" charset="0"/>
                        </a:rPr>
                        <a:t> Standard </a:t>
                      </a:r>
                    </a:p>
                    <a:p>
                      <a:pPr latinLnBrk="1"/>
                      <a:r>
                        <a:rPr lang="en-US" altLang="ko-KR" sz="1600" dirty="0">
                          <a:latin typeface="Arial" panose="020B0604020202020204" pitchFamily="34" charset="0"/>
                          <a:cs typeface="Arial" panose="020B0604020202020204" pitchFamily="34" charset="0"/>
                        </a:rPr>
                        <a:t>- train</a:t>
                      </a:r>
                      <a:endParaRPr lang="ko-KR" altLang="en-US" sz="1600" dirty="0">
                        <a:latin typeface="Arial" panose="020B0604020202020204" pitchFamily="34" charset="0"/>
                        <a:cs typeface="Arial" panose="020B0604020202020204" pitchFamily="34" charset="0"/>
                      </a:endParaRPr>
                    </a:p>
                  </a:txBody>
                  <a:tcPr>
                    <a:solidFill>
                      <a:schemeClr val="accent1">
                        <a:lumMod val="50000"/>
                      </a:schemeClr>
                    </a:solidFill>
                  </a:tcPr>
                </a:tc>
                <a:tc>
                  <a:txBody>
                    <a:bodyPr/>
                    <a:lstStyle/>
                    <a:p>
                      <a:pPr latinLnBrk="1"/>
                      <a:r>
                        <a:rPr lang="en-US" altLang="ko-KR" sz="1600" dirty="0">
                          <a:latin typeface="Arial" panose="020B0604020202020204" pitchFamily="34" charset="0"/>
                          <a:cs typeface="Arial" panose="020B0604020202020204" pitchFamily="34" charset="0"/>
                        </a:rPr>
                        <a:t>Entities</a:t>
                      </a:r>
                      <a:endParaRPr lang="ko-KR" altLang="en-US" sz="1600" dirty="0">
                        <a:latin typeface="Arial" panose="020B0604020202020204" pitchFamily="34" charset="0"/>
                        <a:cs typeface="Arial" panose="020B0604020202020204" pitchFamily="34" charset="0"/>
                      </a:endParaRPr>
                    </a:p>
                  </a:txBody>
                  <a:tcPr>
                    <a:solidFill>
                      <a:srgbClr val="44546A">
                        <a:alpha val="10196"/>
                      </a:srgbClr>
                    </a:solidFill>
                  </a:tcPr>
                </a:tc>
                <a:tc>
                  <a:txBody>
                    <a:bodyPr/>
                    <a:lstStyle/>
                    <a:p>
                      <a:pPr latinLnBrk="1"/>
                      <a:r>
                        <a:rPr lang="en-US" altLang="ko-KR" sz="1600" dirty="0">
                          <a:latin typeface="Arial" panose="020B0604020202020204" pitchFamily="34" charset="0"/>
                          <a:cs typeface="Arial" panose="020B0604020202020204" pitchFamily="34" charset="0"/>
                        </a:rPr>
                        <a:t>5,730</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6,753</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592</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9,484</a:t>
                      </a:r>
                      <a:endParaRPr lang="ko-KR" alt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62417323"/>
                  </a:ext>
                </a:extLst>
              </a:tr>
              <a:tr h="525656">
                <a:tc vMerge="1">
                  <a:txBody>
                    <a:bodyPr/>
                    <a:lstStyle/>
                    <a:p>
                      <a:pPr latinLnBrk="1"/>
                      <a:endParaRPr lang="ko-KR" altLang="en-US"/>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dirty="0">
                          <a:latin typeface="Arial" panose="020B0604020202020204" pitchFamily="34" charset="0"/>
                          <a:cs typeface="Arial" panose="020B0604020202020204" pitchFamily="34" charset="0"/>
                        </a:rPr>
                        <a:t>Positives</a:t>
                      </a:r>
                      <a:endParaRPr lang="ko-KR" altLang="en-US" sz="1600" dirty="0">
                        <a:latin typeface="Arial" panose="020B0604020202020204" pitchFamily="34" charset="0"/>
                        <a:cs typeface="Arial" panose="020B0604020202020204" pitchFamily="34" charset="0"/>
                      </a:endParaRPr>
                    </a:p>
                  </a:txBody>
                  <a:tcPr>
                    <a:solidFill>
                      <a:srgbClr val="44546A">
                        <a:alpha val="10196"/>
                      </a:srgbClr>
                    </a:solidFill>
                  </a:tcPr>
                </a:tc>
                <a:tc>
                  <a:txBody>
                    <a:bodyPr/>
                    <a:lstStyle/>
                    <a:p>
                      <a:pPr latinLnBrk="1"/>
                      <a:r>
                        <a:rPr lang="en-US" altLang="ko-KR" sz="1600" dirty="0">
                          <a:latin typeface="Arial" panose="020B0604020202020204" pitchFamily="34" charset="0"/>
                          <a:cs typeface="Arial" panose="020B0604020202020204" pitchFamily="34" charset="0"/>
                        </a:rPr>
                        <a:t>876</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1,039</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98</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1,580</a:t>
                      </a:r>
                      <a:endParaRPr lang="ko-KR" alt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99398062"/>
                  </a:ext>
                </a:extLst>
              </a:tr>
              <a:tr h="508520">
                <a:tc vMerge="1">
                  <a:txBody>
                    <a:bodyPr/>
                    <a:lstStyle/>
                    <a:p>
                      <a:pPr latinLnBrk="1"/>
                      <a:endParaRPr lang="ko-KR" altLang="en-US"/>
                    </a:p>
                  </a:txBody>
                  <a:tcPr/>
                </a:tc>
                <a:tc>
                  <a:txBody>
                    <a:bodyPr/>
                    <a:lstStyle/>
                    <a:p>
                      <a:pPr latinLnBrk="1"/>
                      <a:r>
                        <a:rPr lang="en-US" altLang="ko-KR" sz="1600" dirty="0">
                          <a:latin typeface="Arial" panose="020B0604020202020204" pitchFamily="34" charset="0"/>
                          <a:cs typeface="Arial" panose="020B0604020202020204" pitchFamily="34" charset="0"/>
                        </a:rPr>
                        <a:t>Negatives</a:t>
                      </a:r>
                      <a:endParaRPr lang="ko-KR" altLang="en-US" sz="1600" dirty="0">
                        <a:latin typeface="Arial" panose="020B0604020202020204" pitchFamily="34" charset="0"/>
                        <a:cs typeface="Arial" panose="020B0604020202020204" pitchFamily="34" charset="0"/>
                      </a:endParaRPr>
                    </a:p>
                  </a:txBody>
                  <a:tcPr>
                    <a:solidFill>
                      <a:srgbClr val="44546A">
                        <a:alpha val="10196"/>
                      </a:srgbClr>
                    </a:solidFill>
                  </a:tcPr>
                </a:tc>
                <a:tc>
                  <a:txBody>
                    <a:bodyPr/>
                    <a:lstStyle/>
                    <a:p>
                      <a:pPr latinLnBrk="1"/>
                      <a:r>
                        <a:rPr lang="en-US" altLang="ko-KR" sz="1600" dirty="0">
                          <a:latin typeface="Arial" panose="020B0604020202020204" pitchFamily="34" charset="0"/>
                          <a:cs typeface="Arial" panose="020B0604020202020204" pitchFamily="34" charset="0"/>
                        </a:rPr>
                        <a:t>4,854</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5,714</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494</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7,904</a:t>
                      </a:r>
                      <a:endParaRPr lang="ko-KR" alt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51439773"/>
                  </a:ext>
                </a:extLst>
              </a:tr>
              <a:tr h="403028">
                <a:tc rowSpan="3">
                  <a:txBody>
                    <a:bodyPr/>
                    <a:lstStyle/>
                    <a:p>
                      <a:pPr latinLnBrk="1"/>
                      <a:r>
                        <a:rPr lang="en-US" altLang="ko-KR" sz="1600" dirty="0">
                          <a:solidFill>
                            <a:schemeClr val="bg1"/>
                          </a:solidFill>
                          <a:latin typeface="Arial" panose="020B0604020202020204" pitchFamily="34" charset="0"/>
                          <a:cs typeface="Arial" panose="020B0604020202020204" pitchFamily="34" charset="0"/>
                        </a:rPr>
                        <a:t>Extending </a:t>
                      </a:r>
                    </a:p>
                    <a:p>
                      <a:pPr latinLnBrk="1"/>
                      <a:r>
                        <a:rPr lang="en-US" altLang="ko-KR" sz="1600" dirty="0">
                          <a:solidFill>
                            <a:schemeClr val="bg1"/>
                          </a:solidFill>
                          <a:latin typeface="Arial" panose="020B0604020202020204" pitchFamily="34" charset="0"/>
                          <a:cs typeface="Arial" panose="020B0604020202020204" pitchFamily="34" charset="0"/>
                        </a:rPr>
                        <a:t>Gold </a:t>
                      </a:r>
                      <a:r>
                        <a:rPr lang="en-US" altLang="ko-KR" sz="1600" dirty="0">
                          <a:latin typeface="Arial" panose="020B0604020202020204" pitchFamily="34" charset="0"/>
                          <a:cs typeface="Arial" panose="020B0604020202020204" pitchFamily="34" charset="0"/>
                        </a:rPr>
                        <a:t>Standard </a:t>
                      </a:r>
                    </a:p>
                    <a:p>
                      <a:pPr latinLnBrk="1"/>
                      <a:r>
                        <a:rPr lang="en-US" altLang="ko-KR" sz="1600" dirty="0">
                          <a:latin typeface="Arial" panose="020B0604020202020204" pitchFamily="34" charset="0"/>
                          <a:cs typeface="Arial" panose="020B0604020202020204" pitchFamily="34" charset="0"/>
                        </a:rPr>
                        <a:t>- test</a:t>
                      </a:r>
                      <a:endParaRPr lang="ko-KR" altLang="en-US" sz="1600" dirty="0">
                        <a:latin typeface="Arial" panose="020B0604020202020204" pitchFamily="34" charset="0"/>
                        <a:cs typeface="Arial" panose="020B0604020202020204" pitchFamily="34" charset="0"/>
                      </a:endParaRPr>
                    </a:p>
                  </a:txBody>
                  <a:tcPr>
                    <a:solidFill>
                      <a:schemeClr val="accent1">
                        <a:lumMod val="50000"/>
                      </a:schemeClr>
                    </a:solidFill>
                  </a:tcPr>
                </a:tc>
                <a:tc>
                  <a:txBody>
                    <a:bodyPr/>
                    <a:lstStyle/>
                    <a:p>
                      <a:pPr latinLnBrk="1"/>
                      <a:r>
                        <a:rPr lang="en-US" altLang="ko-KR" sz="1600" dirty="0">
                          <a:latin typeface="Arial" panose="020B0604020202020204" pitchFamily="34" charset="0"/>
                          <a:cs typeface="Arial" panose="020B0604020202020204" pitchFamily="34" charset="0"/>
                        </a:rPr>
                        <a:t>Entities</a:t>
                      </a:r>
                      <a:endParaRPr lang="ko-KR" altLang="en-US" sz="1600" dirty="0">
                        <a:latin typeface="Arial" panose="020B0604020202020204" pitchFamily="34" charset="0"/>
                        <a:cs typeface="Arial" panose="020B0604020202020204" pitchFamily="34" charset="0"/>
                      </a:endParaRPr>
                    </a:p>
                  </a:txBody>
                  <a:tcPr>
                    <a:solidFill>
                      <a:srgbClr val="44546A">
                        <a:alpha val="10196"/>
                      </a:srgbClr>
                    </a:solidFill>
                  </a:tcPr>
                </a:tc>
                <a:tc>
                  <a:txBody>
                    <a:bodyPr/>
                    <a:lstStyle/>
                    <a:p>
                      <a:pPr latinLnBrk="1"/>
                      <a:r>
                        <a:rPr lang="en-US" altLang="ko-KR" sz="1600" dirty="0">
                          <a:latin typeface="Arial" panose="020B0604020202020204" pitchFamily="34" charset="0"/>
                          <a:cs typeface="Arial" panose="020B0604020202020204" pitchFamily="34" charset="0"/>
                        </a:rPr>
                        <a:t>1,432</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1,687</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146</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2,371</a:t>
                      </a:r>
                      <a:endParaRPr lang="ko-KR" alt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07024238"/>
                  </a:ext>
                </a:extLst>
              </a:tr>
              <a:tr h="363258">
                <a:tc vMerge="1">
                  <a:txBody>
                    <a:bodyPr/>
                    <a:lstStyle/>
                    <a:p>
                      <a:pPr latinLnBrk="1"/>
                      <a:endParaRPr lang="ko-KR" altLang="en-US"/>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dirty="0">
                          <a:latin typeface="Arial" panose="020B0604020202020204" pitchFamily="34" charset="0"/>
                          <a:cs typeface="Arial" panose="020B0604020202020204" pitchFamily="34" charset="0"/>
                        </a:rPr>
                        <a:t>Positives</a:t>
                      </a:r>
                      <a:endParaRPr lang="ko-KR" altLang="en-US" sz="1600" dirty="0">
                        <a:latin typeface="Arial" panose="020B0604020202020204" pitchFamily="34" charset="0"/>
                        <a:cs typeface="Arial" panose="020B0604020202020204" pitchFamily="34" charset="0"/>
                      </a:endParaRPr>
                    </a:p>
                  </a:txBody>
                  <a:tcPr>
                    <a:solidFill>
                      <a:srgbClr val="44546A">
                        <a:alpha val="10196"/>
                      </a:srgbClr>
                    </a:solidFill>
                  </a:tcPr>
                </a:tc>
                <a:tc>
                  <a:txBody>
                    <a:bodyPr/>
                    <a:lstStyle/>
                    <a:p>
                      <a:pPr latinLnBrk="1"/>
                      <a:r>
                        <a:rPr lang="en-US" altLang="ko-KR" sz="1600" dirty="0">
                          <a:latin typeface="Arial" panose="020B0604020202020204" pitchFamily="34" charset="0"/>
                          <a:cs typeface="Arial" panose="020B0604020202020204" pitchFamily="34" charset="0"/>
                        </a:rPr>
                        <a:t>219</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259</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23</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395</a:t>
                      </a:r>
                      <a:endParaRPr lang="ko-KR" alt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07909372"/>
                  </a:ext>
                </a:extLst>
              </a:tr>
              <a:tr h="343269">
                <a:tc vMerge="1">
                  <a:txBody>
                    <a:bodyPr/>
                    <a:lstStyle/>
                    <a:p>
                      <a:pPr latinLnBrk="1"/>
                      <a:endParaRPr lang="ko-KR" altLang="en-US"/>
                    </a:p>
                  </a:txBody>
                  <a:tcPr/>
                </a:tc>
                <a:tc>
                  <a:txBody>
                    <a:bodyPr/>
                    <a:lstStyle/>
                    <a:p>
                      <a:pPr latinLnBrk="1"/>
                      <a:r>
                        <a:rPr lang="en-US" altLang="ko-KR" sz="1600" dirty="0">
                          <a:latin typeface="Arial" panose="020B0604020202020204" pitchFamily="34" charset="0"/>
                          <a:cs typeface="Arial" panose="020B0604020202020204" pitchFamily="34" charset="0"/>
                        </a:rPr>
                        <a:t>Negatives</a:t>
                      </a:r>
                      <a:endParaRPr lang="ko-KR" altLang="en-US" sz="1600" dirty="0">
                        <a:latin typeface="Arial" panose="020B0604020202020204" pitchFamily="34" charset="0"/>
                        <a:cs typeface="Arial" panose="020B0604020202020204" pitchFamily="34" charset="0"/>
                      </a:endParaRPr>
                    </a:p>
                  </a:txBody>
                  <a:tcPr>
                    <a:solidFill>
                      <a:srgbClr val="44546A">
                        <a:alpha val="10196"/>
                      </a:srgbClr>
                    </a:solidFill>
                  </a:tcPr>
                </a:tc>
                <a:tc>
                  <a:txBody>
                    <a:bodyPr/>
                    <a:lstStyle/>
                    <a:p>
                      <a:pPr latinLnBrk="1"/>
                      <a:r>
                        <a:rPr lang="en-US" altLang="ko-KR" sz="1600" dirty="0">
                          <a:latin typeface="Arial" panose="020B0604020202020204" pitchFamily="34" charset="0"/>
                          <a:cs typeface="Arial" panose="020B0604020202020204" pitchFamily="34" charset="0"/>
                        </a:rPr>
                        <a:t>1,213</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1,428</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123</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1,976</a:t>
                      </a:r>
                      <a:endParaRPr lang="ko-KR" alt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05588665"/>
                  </a:ext>
                </a:extLst>
              </a:tr>
            </a:tbl>
          </a:graphicData>
        </a:graphic>
      </p:graphicFrame>
    </p:spTree>
    <p:extLst>
      <p:ext uri="{BB962C8B-B14F-4D97-AF65-F5344CB8AC3E}">
        <p14:creationId xmlns:p14="http://schemas.microsoft.com/office/powerpoint/2010/main" val="2827006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Creating Feature Files</a:t>
            </a:r>
            <a:endParaRPr lang="ko-KR" altLang="en-US" dirty="0"/>
          </a:p>
        </p:txBody>
      </p:sp>
      <p:sp>
        <p:nvSpPr>
          <p:cNvPr id="3" name="텍스트 개체 틀 2"/>
          <p:cNvSpPr>
            <a:spLocks noGrp="1"/>
          </p:cNvSpPr>
          <p:nvPr>
            <p:ph type="body" sz="half" idx="2"/>
          </p:nvPr>
        </p:nvSpPr>
        <p:spPr/>
        <p:txBody>
          <a:bodyPr/>
          <a:lstStyle/>
          <a:p>
            <a:r>
              <a:rPr lang="en-US" altLang="ko-KR" dirty="0"/>
              <a:t>Supported data types, similarity metrics used</a:t>
            </a:r>
            <a:endParaRPr lang="ko-KR" altLang="en-US" dirty="0">
              <a:solidFill>
                <a:srgbClr val="FF0000"/>
              </a:solidFill>
            </a:endParaRPr>
          </a:p>
        </p:txBody>
      </p:sp>
      <p:sp>
        <p:nvSpPr>
          <p:cNvPr id="21" name="직사각형 20">
            <a:extLst>
              <a:ext uri="{FF2B5EF4-FFF2-40B4-BE49-F238E27FC236}">
                <a16:creationId xmlns:a16="http://schemas.microsoft.com/office/drawing/2014/main" id="{74B40A20-EF6A-4F5A-8AA2-4FF2FC49C0BD}"/>
              </a:ext>
            </a:extLst>
          </p:cNvPr>
          <p:cNvSpPr/>
          <p:nvPr/>
        </p:nvSpPr>
        <p:spPr>
          <a:xfrm>
            <a:off x="2049135" y="3292292"/>
            <a:ext cx="1927954" cy="523875"/>
          </a:xfrm>
          <a:prstGeom prst="rect">
            <a:avLst/>
          </a:prstGeom>
          <a:solidFill>
            <a:schemeClr val="bg1">
              <a:lumMod val="7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de-DE" altLang="ko-KR" dirty="0">
                <a:latin typeface="Arial" panose="020B0604020202020204" pitchFamily="34" charset="0"/>
                <a:cs typeface="Arial" panose="020B0604020202020204" pitchFamily="34" charset="0"/>
              </a:rPr>
              <a:t>Long </a:t>
            </a:r>
            <a:r>
              <a:rPr lang="en-US" altLang="ko-KR" dirty="0">
                <a:latin typeface="Arial" panose="020B0604020202020204" pitchFamily="34" charset="0"/>
                <a:cs typeface="Arial" panose="020B0604020202020204" pitchFamily="34" charset="0"/>
              </a:rPr>
              <a:t>String Type</a:t>
            </a:r>
            <a:endParaRPr lang="ko-KR" altLang="en-US" dirty="0">
              <a:latin typeface="Arial" panose="020B0604020202020204" pitchFamily="34" charset="0"/>
              <a:cs typeface="Arial" panose="020B0604020202020204" pitchFamily="34" charset="0"/>
            </a:endParaRPr>
          </a:p>
        </p:txBody>
      </p:sp>
      <p:sp>
        <p:nvSpPr>
          <p:cNvPr id="24" name="직사각형 23">
            <a:extLst>
              <a:ext uri="{FF2B5EF4-FFF2-40B4-BE49-F238E27FC236}">
                <a16:creationId xmlns:a16="http://schemas.microsoft.com/office/drawing/2014/main" id="{8E480401-946B-4BA9-8275-1E3497F25833}"/>
              </a:ext>
            </a:extLst>
          </p:cNvPr>
          <p:cNvSpPr/>
          <p:nvPr/>
        </p:nvSpPr>
        <p:spPr>
          <a:xfrm>
            <a:off x="2049135" y="4185148"/>
            <a:ext cx="1927954" cy="523875"/>
          </a:xfrm>
          <a:prstGeom prst="rect">
            <a:avLst/>
          </a:prstGeom>
          <a:solidFill>
            <a:schemeClr val="bg1">
              <a:lumMod val="7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dirty="0">
                <a:latin typeface="Arial" panose="020B0604020202020204" pitchFamily="34" charset="0"/>
                <a:cs typeface="Arial" panose="020B0604020202020204" pitchFamily="34" charset="0"/>
              </a:rPr>
              <a:t>Numeric Type</a:t>
            </a:r>
            <a:endParaRPr lang="ko-KR" altLang="en-US" dirty="0">
              <a:latin typeface="Arial" panose="020B0604020202020204" pitchFamily="34" charset="0"/>
              <a:cs typeface="Arial" panose="020B0604020202020204" pitchFamily="34" charset="0"/>
            </a:endParaRPr>
          </a:p>
        </p:txBody>
      </p:sp>
      <p:sp>
        <p:nvSpPr>
          <p:cNvPr id="25" name="직사각형 24">
            <a:extLst>
              <a:ext uri="{FF2B5EF4-FFF2-40B4-BE49-F238E27FC236}">
                <a16:creationId xmlns:a16="http://schemas.microsoft.com/office/drawing/2014/main" id="{FEEA8496-F7AA-405E-AB65-88ED4CEEEDD8}"/>
              </a:ext>
            </a:extLst>
          </p:cNvPr>
          <p:cNvSpPr/>
          <p:nvPr/>
        </p:nvSpPr>
        <p:spPr>
          <a:xfrm>
            <a:off x="2049135" y="2399436"/>
            <a:ext cx="1927954" cy="523875"/>
          </a:xfrm>
          <a:prstGeom prst="rect">
            <a:avLst/>
          </a:prstGeom>
          <a:solidFill>
            <a:schemeClr val="bg1">
              <a:lumMod val="7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dirty="0">
                <a:latin typeface="Arial" panose="020B0604020202020204" pitchFamily="34" charset="0"/>
                <a:cs typeface="Arial" panose="020B0604020202020204" pitchFamily="34" charset="0"/>
              </a:rPr>
              <a:t>String Type</a:t>
            </a:r>
            <a:endParaRPr lang="ko-KR" altLang="en-US" dirty="0">
              <a:latin typeface="Arial" panose="020B0604020202020204" pitchFamily="34" charset="0"/>
              <a:cs typeface="Arial" panose="020B0604020202020204" pitchFamily="34" charset="0"/>
            </a:endParaRPr>
          </a:p>
        </p:txBody>
      </p:sp>
      <p:sp>
        <p:nvSpPr>
          <p:cNvPr id="26" name="직사각형 25">
            <a:extLst>
              <a:ext uri="{FF2B5EF4-FFF2-40B4-BE49-F238E27FC236}">
                <a16:creationId xmlns:a16="http://schemas.microsoft.com/office/drawing/2014/main" id="{4EB8EC2E-C903-4EB6-8CCA-CAEFD5638103}"/>
              </a:ext>
            </a:extLst>
          </p:cNvPr>
          <p:cNvSpPr/>
          <p:nvPr/>
        </p:nvSpPr>
        <p:spPr>
          <a:xfrm>
            <a:off x="2049135" y="5078004"/>
            <a:ext cx="1927954" cy="523875"/>
          </a:xfrm>
          <a:prstGeom prst="rect">
            <a:avLst/>
          </a:prstGeom>
          <a:solidFill>
            <a:schemeClr val="bg1">
              <a:lumMod val="7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dirty="0">
                <a:latin typeface="Arial" panose="020B0604020202020204" pitchFamily="34" charset="0"/>
                <a:cs typeface="Arial" panose="020B0604020202020204" pitchFamily="34" charset="0"/>
              </a:rPr>
              <a:t>Date Type</a:t>
            </a:r>
            <a:endParaRPr lang="ko-KR" altLang="en-US" dirty="0">
              <a:latin typeface="Arial" panose="020B0604020202020204" pitchFamily="34" charset="0"/>
              <a:cs typeface="Arial" panose="020B0604020202020204" pitchFamily="34" charset="0"/>
            </a:endParaRPr>
          </a:p>
        </p:txBody>
      </p:sp>
      <p:cxnSp>
        <p:nvCxnSpPr>
          <p:cNvPr id="27" name="직선 연결선 26">
            <a:extLst>
              <a:ext uri="{FF2B5EF4-FFF2-40B4-BE49-F238E27FC236}">
                <a16:creationId xmlns:a16="http://schemas.microsoft.com/office/drawing/2014/main" id="{72BC07F2-60A0-49C5-A5CB-B512A27C1969}"/>
              </a:ext>
            </a:extLst>
          </p:cNvPr>
          <p:cNvCxnSpPr/>
          <p:nvPr/>
        </p:nvCxnSpPr>
        <p:spPr>
          <a:xfrm>
            <a:off x="4407929" y="4007750"/>
            <a:ext cx="5561915" cy="0"/>
          </a:xfrm>
          <a:prstGeom prst="line">
            <a:avLst/>
          </a:prstGeom>
          <a:ln>
            <a:solidFill>
              <a:srgbClr val="61625D"/>
            </a:solidFill>
          </a:ln>
        </p:spPr>
        <p:style>
          <a:lnRef idx="1">
            <a:schemeClr val="accent1"/>
          </a:lnRef>
          <a:fillRef idx="0">
            <a:schemeClr val="accent1"/>
          </a:fillRef>
          <a:effectRef idx="0">
            <a:schemeClr val="accent1"/>
          </a:effectRef>
          <a:fontRef idx="minor">
            <a:schemeClr val="tx1"/>
          </a:fontRef>
        </p:style>
      </p:cxnSp>
      <p:sp>
        <p:nvSpPr>
          <p:cNvPr id="28" name="직사각형 27">
            <a:extLst>
              <a:ext uri="{FF2B5EF4-FFF2-40B4-BE49-F238E27FC236}">
                <a16:creationId xmlns:a16="http://schemas.microsoft.com/office/drawing/2014/main" id="{CE39F617-1B0D-46CA-BC7B-8BC6D82ECBC6}"/>
              </a:ext>
            </a:extLst>
          </p:cNvPr>
          <p:cNvSpPr/>
          <p:nvPr/>
        </p:nvSpPr>
        <p:spPr>
          <a:xfrm>
            <a:off x="4407929" y="1736725"/>
            <a:ext cx="5561915" cy="45698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chemeClr val="tx1"/>
                </a:solidFill>
                <a:latin typeface="Arial" panose="020B0604020202020204" pitchFamily="34" charset="0"/>
                <a:cs typeface="Arial" panose="020B0604020202020204" pitchFamily="34" charset="0"/>
              </a:rPr>
              <a:t>Similarity metrics</a:t>
            </a:r>
            <a:endParaRPr lang="ko-KR" altLang="en-US" sz="2400" dirty="0">
              <a:solidFill>
                <a:schemeClr val="tx1"/>
              </a:solidFill>
              <a:latin typeface="Arial" panose="020B0604020202020204" pitchFamily="34" charset="0"/>
              <a:cs typeface="Arial" panose="020B0604020202020204" pitchFamily="34" charset="0"/>
            </a:endParaRPr>
          </a:p>
        </p:txBody>
      </p:sp>
      <p:cxnSp>
        <p:nvCxnSpPr>
          <p:cNvPr id="30" name="직선 연결선 29">
            <a:extLst>
              <a:ext uri="{FF2B5EF4-FFF2-40B4-BE49-F238E27FC236}">
                <a16:creationId xmlns:a16="http://schemas.microsoft.com/office/drawing/2014/main" id="{71E3CE4A-2441-4FBA-8319-745AC4961202}"/>
              </a:ext>
            </a:extLst>
          </p:cNvPr>
          <p:cNvCxnSpPr/>
          <p:nvPr/>
        </p:nvCxnSpPr>
        <p:spPr>
          <a:xfrm>
            <a:off x="4407929" y="4876246"/>
            <a:ext cx="5561915" cy="0"/>
          </a:xfrm>
          <a:prstGeom prst="line">
            <a:avLst/>
          </a:prstGeom>
          <a:ln>
            <a:solidFill>
              <a:srgbClr val="61625D"/>
            </a:solidFill>
          </a:ln>
        </p:spPr>
        <p:style>
          <a:lnRef idx="1">
            <a:schemeClr val="accent1"/>
          </a:lnRef>
          <a:fillRef idx="0">
            <a:schemeClr val="accent1"/>
          </a:fillRef>
          <a:effectRef idx="0">
            <a:schemeClr val="accent1"/>
          </a:effectRef>
          <a:fontRef idx="minor">
            <a:schemeClr val="tx1"/>
          </a:fontRef>
        </p:style>
      </p:cxnSp>
      <p:cxnSp>
        <p:nvCxnSpPr>
          <p:cNvPr id="31" name="직선 연결선 30">
            <a:extLst>
              <a:ext uri="{FF2B5EF4-FFF2-40B4-BE49-F238E27FC236}">
                <a16:creationId xmlns:a16="http://schemas.microsoft.com/office/drawing/2014/main" id="{92DEE8C9-D07E-4D63-8F0E-9D2BE438041A}"/>
              </a:ext>
            </a:extLst>
          </p:cNvPr>
          <p:cNvCxnSpPr/>
          <p:nvPr/>
        </p:nvCxnSpPr>
        <p:spPr>
          <a:xfrm>
            <a:off x="4407929" y="5755690"/>
            <a:ext cx="5561915" cy="0"/>
          </a:xfrm>
          <a:prstGeom prst="line">
            <a:avLst/>
          </a:prstGeom>
          <a:ln>
            <a:solidFill>
              <a:srgbClr val="61625D"/>
            </a:solidFill>
          </a:ln>
        </p:spPr>
        <p:style>
          <a:lnRef idx="1">
            <a:schemeClr val="accent1"/>
          </a:lnRef>
          <a:fillRef idx="0">
            <a:schemeClr val="accent1"/>
          </a:fillRef>
          <a:effectRef idx="0">
            <a:schemeClr val="accent1"/>
          </a:effectRef>
          <a:fontRef idx="minor">
            <a:schemeClr val="tx1"/>
          </a:fontRef>
        </p:style>
      </p:cxnSp>
      <p:sp>
        <p:nvSpPr>
          <p:cNvPr id="9" name="직사각형 8">
            <a:extLst>
              <a:ext uri="{FF2B5EF4-FFF2-40B4-BE49-F238E27FC236}">
                <a16:creationId xmlns:a16="http://schemas.microsoft.com/office/drawing/2014/main" id="{5DA797B1-2818-451E-A979-4616AD216163}"/>
              </a:ext>
            </a:extLst>
          </p:cNvPr>
          <p:cNvSpPr/>
          <p:nvPr/>
        </p:nvSpPr>
        <p:spPr>
          <a:xfrm>
            <a:off x="4407929" y="2644699"/>
            <a:ext cx="5561915" cy="923330"/>
          </a:xfrm>
          <a:prstGeom prst="rect">
            <a:avLst/>
          </a:prstGeom>
        </p:spPr>
        <p:txBody>
          <a:bodyPr wrap="square">
            <a:spAutoFit/>
          </a:bodyPr>
          <a:lstStyle/>
          <a:p>
            <a:pPr algn="ctr"/>
            <a:r>
              <a:rPr lang="en-US" altLang="ko-KR" dirty="0">
                <a:latin typeface="Arial" panose="020B0604020202020204" pitchFamily="34" charset="0"/>
                <a:cs typeface="Arial" panose="020B0604020202020204" pitchFamily="34" charset="0"/>
              </a:rPr>
              <a:t>Cosine Similarity, Cosine TF-IDF,  </a:t>
            </a:r>
          </a:p>
          <a:p>
            <a:pPr algn="ctr"/>
            <a:r>
              <a:rPr lang="en-US" altLang="ko-KR" dirty="0">
                <a:latin typeface="Arial" panose="020B0604020202020204" pitchFamily="34" charset="0"/>
                <a:cs typeface="Arial" panose="020B0604020202020204" pitchFamily="34" charset="0"/>
              </a:rPr>
              <a:t>The Levenshtein distance, Overlap</a:t>
            </a:r>
            <a:r>
              <a:rPr lang="en-US" altLang="ko-KR" sz="1000" dirty="0">
                <a:latin typeface="Arial" panose="020B0604020202020204" pitchFamily="34" charset="0"/>
                <a:cs typeface="Arial" panose="020B0604020202020204" pitchFamily="34" charset="0"/>
              </a:rPr>
              <a:t>(Boolean)</a:t>
            </a:r>
            <a:endParaRPr lang="en-US" altLang="ko-KR" dirty="0">
              <a:latin typeface="Arial" panose="020B0604020202020204" pitchFamily="34" charset="0"/>
              <a:cs typeface="Arial" panose="020B0604020202020204" pitchFamily="34" charset="0"/>
            </a:endParaRPr>
          </a:p>
          <a:p>
            <a:pPr algn="ctr"/>
            <a:r>
              <a:rPr lang="en-US" altLang="ko-KR" dirty="0">
                <a:latin typeface="Arial" panose="020B0604020202020204" pitchFamily="34" charset="0"/>
                <a:cs typeface="Arial" panose="020B0604020202020204" pitchFamily="34" charset="0"/>
              </a:rPr>
              <a:t>Jaccard Index, Containment</a:t>
            </a:r>
            <a:endParaRPr lang="ko-KR" altLang="en-US" dirty="0"/>
          </a:p>
        </p:txBody>
      </p:sp>
      <p:sp>
        <p:nvSpPr>
          <p:cNvPr id="10" name="직사각형 9">
            <a:extLst>
              <a:ext uri="{FF2B5EF4-FFF2-40B4-BE49-F238E27FC236}">
                <a16:creationId xmlns:a16="http://schemas.microsoft.com/office/drawing/2014/main" id="{90BF6E2E-7123-458E-9F22-BC6D79696A65}"/>
              </a:ext>
            </a:extLst>
          </p:cNvPr>
          <p:cNvSpPr/>
          <p:nvPr/>
        </p:nvSpPr>
        <p:spPr>
          <a:xfrm>
            <a:off x="4896675" y="4262806"/>
            <a:ext cx="4383572" cy="369332"/>
          </a:xfrm>
          <a:prstGeom prst="rect">
            <a:avLst/>
          </a:prstGeom>
        </p:spPr>
        <p:txBody>
          <a:bodyPr wrap="none">
            <a:spAutoFit/>
          </a:bodyPr>
          <a:lstStyle/>
          <a:p>
            <a:r>
              <a:rPr lang="en-US" altLang="ko-KR" dirty="0">
                <a:latin typeface="Arial" panose="020B0604020202020204" pitchFamily="34" charset="0"/>
                <a:cs typeface="Arial" panose="020B0604020202020204" pitchFamily="34" charset="0"/>
              </a:rPr>
              <a:t>Absolute difference, Number equal</a:t>
            </a:r>
            <a:r>
              <a:rPr lang="en-US" altLang="ko-KR" sz="1000" dirty="0">
                <a:latin typeface="Arial" panose="020B0604020202020204" pitchFamily="34" charset="0"/>
                <a:cs typeface="Arial" panose="020B0604020202020204" pitchFamily="34" charset="0"/>
              </a:rPr>
              <a:t>(Boolean)</a:t>
            </a:r>
            <a:endParaRPr lang="ko-KR" altLang="en-US" dirty="0"/>
          </a:p>
        </p:txBody>
      </p:sp>
      <p:sp>
        <p:nvSpPr>
          <p:cNvPr id="32" name="직사각형 31">
            <a:extLst>
              <a:ext uri="{FF2B5EF4-FFF2-40B4-BE49-F238E27FC236}">
                <a16:creationId xmlns:a16="http://schemas.microsoft.com/office/drawing/2014/main" id="{C7657A86-111F-4DBD-8398-D87C57C744C4}"/>
              </a:ext>
            </a:extLst>
          </p:cNvPr>
          <p:cNvSpPr/>
          <p:nvPr/>
        </p:nvSpPr>
        <p:spPr>
          <a:xfrm>
            <a:off x="4999813" y="5131302"/>
            <a:ext cx="4177297" cy="369332"/>
          </a:xfrm>
          <a:prstGeom prst="rect">
            <a:avLst/>
          </a:prstGeom>
        </p:spPr>
        <p:txBody>
          <a:bodyPr wrap="none">
            <a:spAutoFit/>
          </a:bodyPr>
          <a:lstStyle/>
          <a:p>
            <a:r>
              <a:rPr lang="en-US" altLang="ko-KR" dirty="0">
                <a:latin typeface="Arial" panose="020B0604020202020204" pitchFamily="34" charset="0"/>
                <a:cs typeface="Arial" panose="020B0604020202020204" pitchFamily="34" charset="0"/>
              </a:rPr>
              <a:t>Absolute difference of day, month, year</a:t>
            </a:r>
            <a:endParaRPr lang="ko-KR" altLang="en-US" dirty="0"/>
          </a:p>
        </p:txBody>
      </p:sp>
    </p:spTree>
    <p:extLst>
      <p:ext uri="{BB962C8B-B14F-4D97-AF65-F5344CB8AC3E}">
        <p14:creationId xmlns:p14="http://schemas.microsoft.com/office/powerpoint/2010/main" val="2305753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Creating Feature Files</a:t>
            </a:r>
            <a:endParaRPr lang="ko-KR" altLang="en-US" dirty="0"/>
          </a:p>
        </p:txBody>
      </p:sp>
      <p:sp>
        <p:nvSpPr>
          <p:cNvPr id="3" name="텍스트 개체 틀 2"/>
          <p:cNvSpPr>
            <a:spLocks noGrp="1"/>
          </p:cNvSpPr>
          <p:nvPr>
            <p:ph type="body" sz="half" idx="2"/>
          </p:nvPr>
        </p:nvSpPr>
        <p:spPr/>
        <p:txBody>
          <a:bodyPr/>
          <a:lstStyle/>
          <a:p>
            <a:r>
              <a:rPr lang="en-US" altLang="ko-KR" dirty="0"/>
              <a:t>Creating Feature Files</a:t>
            </a:r>
            <a:endParaRPr lang="ko-KR" altLang="en-US" dirty="0">
              <a:solidFill>
                <a:srgbClr val="FF0000"/>
              </a:solidFill>
            </a:endParaRPr>
          </a:p>
        </p:txBody>
      </p:sp>
      <p:graphicFrame>
        <p:nvGraphicFramePr>
          <p:cNvPr id="5" name="표 24">
            <a:extLst>
              <a:ext uri="{FF2B5EF4-FFF2-40B4-BE49-F238E27FC236}">
                <a16:creationId xmlns:a16="http://schemas.microsoft.com/office/drawing/2014/main" id="{037BE10F-5CB7-4311-B8A7-D2D95B935C37}"/>
              </a:ext>
            </a:extLst>
          </p:cNvPr>
          <p:cNvGraphicFramePr>
            <a:graphicFrameLocks noGrp="1"/>
          </p:cNvGraphicFramePr>
          <p:nvPr>
            <p:extLst>
              <p:ext uri="{D42A27DB-BD31-4B8C-83A1-F6EECF244321}">
                <p14:modId xmlns:p14="http://schemas.microsoft.com/office/powerpoint/2010/main" val="1151610217"/>
              </p:ext>
            </p:extLst>
          </p:nvPr>
        </p:nvGraphicFramePr>
        <p:xfrm>
          <a:off x="1135781" y="1485900"/>
          <a:ext cx="8346186" cy="1402080"/>
        </p:xfrm>
        <a:graphic>
          <a:graphicData uri="http://schemas.openxmlformats.org/drawingml/2006/table">
            <a:tbl>
              <a:tblPr firstRow="1">
                <a:tableStyleId>{C083E6E3-FA7D-4D7B-A595-EF9225AFEA82}</a:tableStyleId>
              </a:tblPr>
              <a:tblGrid>
                <a:gridCol w="1255263">
                  <a:extLst>
                    <a:ext uri="{9D8B030D-6E8A-4147-A177-3AD203B41FA5}">
                      <a16:colId xmlns:a16="http://schemas.microsoft.com/office/drawing/2014/main" val="2461800609"/>
                    </a:ext>
                  </a:extLst>
                </a:gridCol>
                <a:gridCol w="3099568">
                  <a:extLst>
                    <a:ext uri="{9D8B030D-6E8A-4147-A177-3AD203B41FA5}">
                      <a16:colId xmlns:a16="http://schemas.microsoft.com/office/drawing/2014/main" val="3819420349"/>
                    </a:ext>
                  </a:extLst>
                </a:gridCol>
                <a:gridCol w="330688">
                  <a:extLst>
                    <a:ext uri="{9D8B030D-6E8A-4147-A177-3AD203B41FA5}">
                      <a16:colId xmlns:a16="http://schemas.microsoft.com/office/drawing/2014/main" val="1314335948"/>
                    </a:ext>
                  </a:extLst>
                </a:gridCol>
                <a:gridCol w="753232">
                  <a:extLst>
                    <a:ext uri="{9D8B030D-6E8A-4147-A177-3AD203B41FA5}">
                      <a16:colId xmlns:a16="http://schemas.microsoft.com/office/drawing/2014/main" val="1689889271"/>
                    </a:ext>
                  </a:extLst>
                </a:gridCol>
                <a:gridCol w="1083920">
                  <a:extLst>
                    <a:ext uri="{9D8B030D-6E8A-4147-A177-3AD203B41FA5}">
                      <a16:colId xmlns:a16="http://schemas.microsoft.com/office/drawing/2014/main" val="2309096453"/>
                    </a:ext>
                  </a:extLst>
                </a:gridCol>
                <a:gridCol w="1823515">
                  <a:extLst>
                    <a:ext uri="{9D8B030D-6E8A-4147-A177-3AD203B41FA5}">
                      <a16:colId xmlns:a16="http://schemas.microsoft.com/office/drawing/2014/main" val="3784441434"/>
                    </a:ext>
                  </a:extLst>
                </a:gridCol>
              </a:tblGrid>
              <a:tr h="264419">
                <a:tc>
                  <a:txBody>
                    <a:bodyPr/>
                    <a:lstStyle/>
                    <a:p>
                      <a:pPr algn="ctr" latinLnBrk="1"/>
                      <a:r>
                        <a:rPr lang="en-US" altLang="ko-KR" sz="1400" dirty="0">
                          <a:latin typeface="Arial" panose="020B0604020202020204" pitchFamily="34" charset="0"/>
                          <a:cs typeface="Arial" panose="020B0604020202020204" pitchFamily="34" charset="0"/>
                        </a:rPr>
                        <a:t>source_id</a:t>
                      </a:r>
                      <a:endParaRPr lang="ko-KR" altLang="en-US" sz="1400" dirty="0">
                        <a:latin typeface="Arial" panose="020B0604020202020204" pitchFamily="34" charset="0"/>
                        <a:cs typeface="Arial" panose="020B0604020202020204" pitchFamily="34" charset="0"/>
                      </a:endParaRPr>
                    </a:p>
                  </a:txBody>
                  <a:tcPr/>
                </a:tc>
                <a:tc>
                  <a:txBody>
                    <a:bodyPr/>
                    <a:lstStyle/>
                    <a:p>
                      <a:pPr algn="ctr" latinLnBrk="1"/>
                      <a:r>
                        <a:rPr lang="en-US" altLang="ko-KR" sz="1400" dirty="0">
                          <a:latin typeface="Arial" panose="020B0604020202020204" pitchFamily="34" charset="0"/>
                          <a:cs typeface="Arial" panose="020B0604020202020204" pitchFamily="34" charset="0"/>
                        </a:rPr>
                        <a:t>title</a:t>
                      </a:r>
                      <a:endParaRPr lang="ko-KR" altLang="en-US" sz="1400" dirty="0">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latinLnBrk="1"/>
                      <a:r>
                        <a:rPr lang="en-US" altLang="ko-KR" sz="1400" dirty="0">
                          <a:latin typeface="Arial" panose="020B0604020202020204" pitchFamily="34" charset="0"/>
                          <a:cs typeface="Arial" panose="020B0604020202020204" pitchFamily="34" charset="0"/>
                        </a:rPr>
                        <a:t>…</a:t>
                      </a:r>
                      <a:endParaRPr lang="ko-KR" altLang="en-US" sz="1400" dirty="0">
                        <a:latin typeface="Arial" panose="020B0604020202020204" pitchFamily="34" charset="0"/>
                        <a:cs typeface="Arial" panose="020B0604020202020204" pitchFamily="34" charset="0"/>
                      </a:endParaRPr>
                    </a:p>
                  </a:txBody>
                  <a:tcPr/>
                </a:tc>
                <a:tc>
                  <a:txBody>
                    <a:bodyPr/>
                    <a:lstStyle/>
                    <a:p>
                      <a:pPr algn="ctr" latinLnBrk="1"/>
                      <a:r>
                        <a:rPr lang="en-US" altLang="ko-KR" sz="1400" dirty="0">
                          <a:latin typeface="Arial" panose="020B0604020202020204" pitchFamily="34" charset="0"/>
                          <a:cs typeface="Arial" panose="020B0604020202020204" pitchFamily="34" charset="0"/>
                        </a:rPr>
                        <a:t>price</a:t>
                      </a:r>
                      <a:endParaRPr lang="ko-KR" altLang="en-US" sz="1400" dirty="0">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latinLnBrk="1"/>
                      <a:r>
                        <a:rPr lang="en-US" altLang="ko-KR" sz="1400" dirty="0">
                          <a:latin typeface="Arial" panose="020B0604020202020204" pitchFamily="34" charset="0"/>
                          <a:cs typeface="Arial" panose="020B0604020202020204" pitchFamily="34" charset="0"/>
                        </a:rPr>
                        <a:t>category</a:t>
                      </a:r>
                      <a:endParaRPr lang="ko-KR" altLang="en-US" sz="1400" dirty="0">
                        <a:latin typeface="Arial" panose="020B0604020202020204" pitchFamily="34" charset="0"/>
                        <a:cs typeface="Arial" panose="020B0604020202020204" pitchFamily="34" charset="0"/>
                      </a:endParaRPr>
                    </a:p>
                  </a:txBody>
                  <a:tcPr/>
                </a:tc>
                <a:tc>
                  <a:txBody>
                    <a:bodyPr/>
                    <a:lstStyle/>
                    <a:p>
                      <a:pPr algn="ctr" latinLnBrk="1"/>
                      <a:r>
                        <a:rPr lang="en-US" altLang="ko-KR" sz="1400" dirty="0">
                          <a:latin typeface="Arial" panose="020B0604020202020204" pitchFamily="34" charset="0"/>
                          <a:cs typeface="Arial" panose="020B0604020202020204" pitchFamily="34" charset="0"/>
                        </a:rPr>
                        <a:t>Company_struct</a:t>
                      </a:r>
                      <a:endParaRPr lang="ko-KR" altLang="en-US" sz="1400" dirty="0">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2716412305"/>
                  </a:ext>
                </a:extLst>
              </a:tr>
              <a:tr h="264419">
                <a:tc>
                  <a:txBody>
                    <a:bodyPr/>
                    <a:lstStyle/>
                    <a:p>
                      <a:pPr algn="ctr" fontAlgn="ctr"/>
                      <a:r>
                        <a:rPr lang="en-US" altLang="ko-KR" sz="11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6350" marR="6350" marT="6350" marB="0" anchor="ctr"/>
                </a:tc>
                <a:tc>
                  <a:txBody>
                    <a:bodyPr/>
                    <a:lstStyle/>
                    <a:p>
                      <a:pPr algn="ctr" fontAlgn="ctr"/>
                      <a:r>
                        <a:rPr lang="en-US" sz="11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Peanut Shell Mila 4 Piece Crib Bedding Set</a:t>
                      </a:r>
                    </a:p>
                  </a:txBody>
                  <a:tcPr marL="6350" marR="6350" marT="6350" marB="0" anchor="ctr"/>
                </a:tc>
                <a:tc>
                  <a:txBody>
                    <a:bodyPr/>
                    <a:lstStyle/>
                    <a:p>
                      <a:pPr algn="ctr" latinLnBrk="1"/>
                      <a:endParaRPr lang="ko-KR" altLang="en-US" sz="1800" dirty="0">
                        <a:latin typeface="Arial" panose="020B0604020202020204" pitchFamily="34" charset="0"/>
                        <a:cs typeface="Arial" panose="020B0604020202020204" pitchFamily="34" charset="0"/>
                      </a:endParaRPr>
                    </a:p>
                  </a:txBody>
                  <a:tcPr/>
                </a:tc>
                <a:tc>
                  <a:txBody>
                    <a:bodyPr/>
                    <a:lstStyle/>
                    <a:p>
                      <a:pPr algn="ctr" fontAlgn="ctr"/>
                      <a:r>
                        <a:rPr lang="en-US" altLang="ko-KR" sz="11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159.99</a:t>
                      </a:r>
                    </a:p>
                  </a:txBody>
                  <a:tcPr marL="6350" marR="6350" marT="6350" marB="0" anchor="ctr"/>
                </a:tc>
                <a:tc>
                  <a:txBody>
                    <a:bodyPr/>
                    <a:lstStyle/>
                    <a:p>
                      <a:pPr algn="ctr" fontAlgn="ctr"/>
                      <a:r>
                        <a:rPr lang="de-DE" sz="11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Nursery Bedding</a:t>
                      </a:r>
                    </a:p>
                  </a:txBody>
                  <a:tcPr marL="6350" marR="6350" marT="6350" marB="0" anchor="ctr"/>
                </a:tc>
                <a:tc>
                  <a:txBody>
                    <a:bodyPr/>
                    <a:lstStyle/>
                    <a:p>
                      <a:pPr algn="ctr" fontAlgn="ctr"/>
                      <a:r>
                        <a:rPr lang="de-DE" sz="11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Peanut Shell</a:t>
                      </a:r>
                    </a:p>
                  </a:txBody>
                  <a:tcPr marL="6350" marR="6350" marT="6350" marB="0" anchor="ctr"/>
                </a:tc>
                <a:extLst>
                  <a:ext uri="{0D108BD9-81ED-4DB2-BD59-A6C34878D82A}">
                    <a16:rowId xmlns:a16="http://schemas.microsoft.com/office/drawing/2014/main" val="2768798571"/>
                  </a:ext>
                </a:extLst>
              </a:tr>
              <a:tr h="264419">
                <a:tc>
                  <a:txBody>
                    <a:bodyPr/>
                    <a:lstStyle/>
                    <a:p>
                      <a:pPr algn="ctr" fontAlgn="ctr"/>
                      <a:r>
                        <a:rPr lang="en-US" altLang="ko-KR" sz="11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p>
                  </a:txBody>
                  <a:tcPr marL="6350" marR="6350" marT="6350" marB="0" anchor="ctr"/>
                </a:tc>
                <a:tc>
                  <a:txBody>
                    <a:bodyPr/>
                    <a:lstStyle/>
                    <a:p>
                      <a:pPr algn="ctr" fontAlgn="ctr"/>
                      <a:r>
                        <a:rPr lang="en-US" sz="11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Lambs &amp; Ivy Echo 7 Piece Bedding Set</a:t>
                      </a:r>
                    </a:p>
                  </a:txBody>
                  <a:tcPr marL="6350" marR="6350" marT="6350" marB="0" anchor="ctr"/>
                </a:tc>
                <a:tc>
                  <a:txBody>
                    <a:bodyPr/>
                    <a:lstStyle/>
                    <a:p>
                      <a:pPr algn="ctr" latinLnBrk="1"/>
                      <a:endParaRPr lang="ko-KR" altLang="en-US" sz="1800" dirty="0">
                        <a:latin typeface="Arial" panose="020B0604020202020204" pitchFamily="34" charset="0"/>
                        <a:cs typeface="Arial" panose="020B0604020202020204" pitchFamily="34" charset="0"/>
                      </a:endParaRPr>
                    </a:p>
                  </a:txBody>
                  <a:tcPr/>
                </a:tc>
                <a:tc>
                  <a:txBody>
                    <a:bodyPr/>
                    <a:lstStyle/>
                    <a:p>
                      <a:pPr algn="ctr" fontAlgn="ctr"/>
                      <a:r>
                        <a:rPr lang="en-US" altLang="ko-KR" sz="11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159.99</a:t>
                      </a:r>
                    </a:p>
                  </a:txBody>
                  <a:tcPr marL="6350" marR="6350" marT="6350" marB="0" anchor="ctr"/>
                </a:tc>
                <a:tc>
                  <a:txBody>
                    <a:bodyPr/>
                    <a:lstStyle/>
                    <a:p>
                      <a:pPr algn="ctr" fontAlgn="ctr"/>
                      <a:r>
                        <a:rPr lang="de-DE" sz="11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Nursery Bedding</a:t>
                      </a:r>
                    </a:p>
                  </a:txBody>
                  <a:tcPr marL="6350" marR="6350" marT="6350" marB="0" anchor="ctr"/>
                </a:tc>
                <a:tc>
                  <a:txBody>
                    <a:bodyPr/>
                    <a:lstStyle/>
                    <a:p>
                      <a:pPr algn="ctr" fontAlgn="ctr"/>
                      <a:r>
                        <a:rPr lang="de-DE" sz="11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Lambs &amp; Ivy</a:t>
                      </a:r>
                    </a:p>
                  </a:txBody>
                  <a:tcPr marL="6350" marR="6350" marT="6350" marB="0" anchor="ctr"/>
                </a:tc>
                <a:extLst>
                  <a:ext uri="{0D108BD9-81ED-4DB2-BD59-A6C34878D82A}">
                    <a16:rowId xmlns:a16="http://schemas.microsoft.com/office/drawing/2014/main" val="2255897634"/>
                  </a:ext>
                </a:extLst>
              </a:tr>
              <a:tr h="264419">
                <a:tc>
                  <a:txBody>
                    <a:bodyPr/>
                    <a:lstStyle/>
                    <a:p>
                      <a:pPr algn="ctr" fontAlgn="ctr"/>
                      <a:r>
                        <a:rPr lang="en-US" altLang="ko-KR" sz="11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a:t>
                      </a:r>
                    </a:p>
                  </a:txBody>
                  <a:tcPr marL="6350" marR="6350" marT="6350" marB="0" anchor="ctr"/>
                </a:tc>
                <a:tc>
                  <a:txBody>
                    <a:bodyPr/>
                    <a:lstStyle/>
                    <a:p>
                      <a:pPr algn="ctr" fontAlgn="ctr"/>
                      <a:r>
                        <a:rPr lang="en-US" sz="11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Bella 6 Piece Bed Set</a:t>
                      </a:r>
                    </a:p>
                  </a:txBody>
                  <a:tcPr marL="6350" marR="6350" marT="6350" marB="0" anchor="ctr"/>
                </a:tc>
                <a:tc>
                  <a:txBody>
                    <a:bodyPr/>
                    <a:lstStyle/>
                    <a:p>
                      <a:pPr algn="ctr" latinLnBrk="1"/>
                      <a:endParaRPr lang="ko-KR" altLang="en-US" sz="1800" dirty="0">
                        <a:latin typeface="Arial" panose="020B0604020202020204" pitchFamily="34" charset="0"/>
                        <a:cs typeface="Arial" panose="020B0604020202020204" pitchFamily="34" charset="0"/>
                      </a:endParaRPr>
                    </a:p>
                  </a:txBody>
                  <a:tcPr/>
                </a:tc>
                <a:tc>
                  <a:txBody>
                    <a:bodyPr/>
                    <a:lstStyle/>
                    <a:p>
                      <a:pPr algn="ctr" fontAlgn="ctr"/>
                      <a:r>
                        <a:rPr lang="en-US" altLang="ko-KR" sz="11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159.99</a:t>
                      </a:r>
                    </a:p>
                  </a:txBody>
                  <a:tcPr marL="6350" marR="6350" marT="6350" marB="0" anchor="ctr"/>
                </a:tc>
                <a:tc>
                  <a:txBody>
                    <a:bodyPr/>
                    <a:lstStyle/>
                    <a:p>
                      <a:pPr algn="ctr" fontAlgn="ctr"/>
                      <a:r>
                        <a:rPr lang="de-DE" sz="11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Nursery Bedding</a:t>
                      </a:r>
                    </a:p>
                  </a:txBody>
                  <a:tcPr marL="6350" marR="6350" marT="6350" marB="0" anchor="ctr"/>
                </a:tc>
                <a:tc>
                  <a:txBody>
                    <a:bodyPr/>
                    <a:lstStyle/>
                    <a:p>
                      <a:pPr algn="ctr" fontAlgn="ctr"/>
                      <a:r>
                        <a:rPr lang="de-DE" sz="11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Peanut Shell</a:t>
                      </a:r>
                    </a:p>
                  </a:txBody>
                  <a:tcPr marL="6350" marR="6350" marT="6350" marB="0" anchor="ctr"/>
                </a:tc>
                <a:extLst>
                  <a:ext uri="{0D108BD9-81ED-4DB2-BD59-A6C34878D82A}">
                    <a16:rowId xmlns:a16="http://schemas.microsoft.com/office/drawing/2014/main" val="1786795369"/>
                  </a:ext>
                </a:extLst>
              </a:tr>
            </a:tbl>
          </a:graphicData>
        </a:graphic>
      </p:graphicFrame>
      <p:graphicFrame>
        <p:nvGraphicFramePr>
          <p:cNvPr id="28" name="표 24">
            <a:extLst>
              <a:ext uri="{FF2B5EF4-FFF2-40B4-BE49-F238E27FC236}">
                <a16:creationId xmlns:a16="http://schemas.microsoft.com/office/drawing/2014/main" id="{1637048F-3ACC-44AD-936D-F0B35D0272FD}"/>
              </a:ext>
            </a:extLst>
          </p:cNvPr>
          <p:cNvGraphicFramePr>
            <a:graphicFrameLocks noGrp="1"/>
          </p:cNvGraphicFramePr>
          <p:nvPr>
            <p:extLst>
              <p:ext uri="{D42A27DB-BD31-4B8C-83A1-F6EECF244321}">
                <p14:modId xmlns:p14="http://schemas.microsoft.com/office/powerpoint/2010/main" val="3222323157"/>
              </p:ext>
            </p:extLst>
          </p:nvPr>
        </p:nvGraphicFramePr>
        <p:xfrm>
          <a:off x="1135781" y="3067451"/>
          <a:ext cx="8346186" cy="1402080"/>
        </p:xfrm>
        <a:graphic>
          <a:graphicData uri="http://schemas.openxmlformats.org/drawingml/2006/table">
            <a:tbl>
              <a:tblPr firstRow="1">
                <a:tableStyleId>{C083E6E3-FA7D-4D7B-A595-EF9225AFEA82}</a:tableStyleId>
              </a:tblPr>
              <a:tblGrid>
                <a:gridCol w="1087850">
                  <a:extLst>
                    <a:ext uri="{9D8B030D-6E8A-4147-A177-3AD203B41FA5}">
                      <a16:colId xmlns:a16="http://schemas.microsoft.com/office/drawing/2014/main" val="2461800609"/>
                    </a:ext>
                  </a:extLst>
                </a:gridCol>
                <a:gridCol w="3684587">
                  <a:extLst>
                    <a:ext uri="{9D8B030D-6E8A-4147-A177-3AD203B41FA5}">
                      <a16:colId xmlns:a16="http://schemas.microsoft.com/office/drawing/2014/main" val="3819420349"/>
                    </a:ext>
                  </a:extLst>
                </a:gridCol>
                <a:gridCol w="384666">
                  <a:extLst>
                    <a:ext uri="{9D8B030D-6E8A-4147-A177-3AD203B41FA5}">
                      <a16:colId xmlns:a16="http://schemas.microsoft.com/office/drawing/2014/main" val="1314335948"/>
                    </a:ext>
                  </a:extLst>
                </a:gridCol>
                <a:gridCol w="673100">
                  <a:extLst>
                    <a:ext uri="{9D8B030D-6E8A-4147-A177-3AD203B41FA5}">
                      <a16:colId xmlns:a16="http://schemas.microsoft.com/office/drawing/2014/main" val="2627509970"/>
                    </a:ext>
                  </a:extLst>
                </a:gridCol>
                <a:gridCol w="725948">
                  <a:extLst>
                    <a:ext uri="{9D8B030D-6E8A-4147-A177-3AD203B41FA5}">
                      <a16:colId xmlns:a16="http://schemas.microsoft.com/office/drawing/2014/main" val="1689889271"/>
                    </a:ext>
                  </a:extLst>
                </a:gridCol>
                <a:gridCol w="1790035">
                  <a:extLst>
                    <a:ext uri="{9D8B030D-6E8A-4147-A177-3AD203B41FA5}">
                      <a16:colId xmlns:a16="http://schemas.microsoft.com/office/drawing/2014/main" val="1666452584"/>
                    </a:ext>
                  </a:extLst>
                </a:gridCol>
              </a:tblGrid>
              <a:tr h="240883">
                <a:tc>
                  <a:txBody>
                    <a:bodyPr/>
                    <a:lstStyle/>
                    <a:p>
                      <a:pPr algn="ctr" latinLnBrk="1"/>
                      <a:r>
                        <a:rPr lang="en-US" altLang="ko-KR" sz="1400" dirty="0">
                          <a:latin typeface="Arial" panose="020B0604020202020204" pitchFamily="34" charset="0"/>
                          <a:cs typeface="Arial" panose="020B0604020202020204" pitchFamily="34" charset="0"/>
                        </a:rPr>
                        <a:t>target_id</a:t>
                      </a:r>
                      <a:endParaRPr lang="ko-KR" altLang="en-US" sz="1400" dirty="0">
                        <a:latin typeface="Arial" panose="020B0604020202020204" pitchFamily="34" charset="0"/>
                        <a:cs typeface="Arial" panose="020B0604020202020204" pitchFamily="34" charset="0"/>
                      </a:endParaRPr>
                    </a:p>
                  </a:txBody>
                  <a:tcPr/>
                </a:tc>
                <a:tc>
                  <a:txBody>
                    <a:bodyPr/>
                    <a:lstStyle/>
                    <a:p>
                      <a:pPr algn="ctr" latinLnBrk="1"/>
                      <a:r>
                        <a:rPr lang="en-US" altLang="ko-KR" sz="1400" dirty="0">
                          <a:latin typeface="Arial" panose="020B0604020202020204" pitchFamily="34" charset="0"/>
                          <a:cs typeface="Arial" panose="020B0604020202020204" pitchFamily="34" charset="0"/>
                        </a:rPr>
                        <a:t>title</a:t>
                      </a:r>
                      <a:endParaRPr lang="ko-KR" altLang="en-US" sz="1400" dirty="0">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latinLnBrk="1"/>
                      <a:r>
                        <a:rPr lang="en-US" altLang="ko-KR" sz="1400" dirty="0">
                          <a:latin typeface="Arial" panose="020B0604020202020204" pitchFamily="34" charset="0"/>
                          <a:cs typeface="Arial" panose="020B0604020202020204" pitchFamily="34" charset="0"/>
                        </a:rPr>
                        <a:t>…</a:t>
                      </a:r>
                      <a:endParaRPr lang="ko-KR" altLang="en-US" sz="1400" dirty="0">
                        <a:latin typeface="Arial" panose="020B0604020202020204" pitchFamily="34" charset="0"/>
                        <a:cs typeface="Arial" panose="020B0604020202020204" pitchFamily="34" charset="0"/>
                      </a:endParaRPr>
                    </a:p>
                  </a:txBody>
                  <a:tcPr/>
                </a:tc>
                <a:tc>
                  <a:txBody>
                    <a:bodyPr/>
                    <a:lstStyle/>
                    <a:p>
                      <a:pPr algn="ctr" latinLnBrk="1"/>
                      <a:r>
                        <a:rPr lang="en-US" altLang="ko-KR" sz="1400" dirty="0">
                          <a:latin typeface="Arial" panose="020B0604020202020204" pitchFamily="34" charset="0"/>
                          <a:cs typeface="Arial" panose="020B0604020202020204" pitchFamily="34" charset="0"/>
                        </a:rPr>
                        <a:t>SKU</a:t>
                      </a:r>
                      <a:endParaRPr lang="ko-KR" altLang="en-US" sz="1400" dirty="0">
                        <a:latin typeface="Arial" panose="020B0604020202020204" pitchFamily="34" charset="0"/>
                        <a:cs typeface="Arial" panose="020B0604020202020204" pitchFamily="34" charset="0"/>
                      </a:endParaRPr>
                    </a:p>
                  </a:txBody>
                  <a:tcPr/>
                </a:tc>
                <a:tc>
                  <a:txBody>
                    <a:bodyPr/>
                    <a:lstStyle/>
                    <a:p>
                      <a:pPr algn="ctr" latinLnBrk="1"/>
                      <a:r>
                        <a:rPr lang="en-US" altLang="ko-KR" sz="1400" dirty="0">
                          <a:latin typeface="Arial" panose="020B0604020202020204" pitchFamily="34" charset="0"/>
                          <a:cs typeface="Arial" panose="020B0604020202020204" pitchFamily="34" charset="0"/>
                        </a:rPr>
                        <a:t>price</a:t>
                      </a:r>
                      <a:endParaRPr lang="ko-KR" altLang="en-US" sz="1400" dirty="0">
                        <a:latin typeface="Arial" panose="020B0604020202020204" pitchFamily="34" charset="0"/>
                        <a:cs typeface="Arial" panose="020B0604020202020204" pitchFamily="34" charset="0"/>
                      </a:endParaRPr>
                    </a:p>
                  </a:txBody>
                  <a:tcPr>
                    <a:solidFill>
                      <a:schemeClr val="bg1">
                        <a:lumMod val="75000"/>
                      </a:schemeClr>
                    </a:solidFill>
                  </a:tcPr>
                </a:tc>
                <a:tc>
                  <a:txBody>
                    <a:bodyPr/>
                    <a:lstStyle/>
                    <a:p>
                      <a:pPr algn="ctr" latinLnBrk="1"/>
                      <a:r>
                        <a:rPr lang="en-US" altLang="ko-KR" sz="1400" dirty="0">
                          <a:latin typeface="Arial" panose="020B0604020202020204" pitchFamily="34" charset="0"/>
                          <a:cs typeface="Arial" panose="020B0604020202020204" pitchFamily="34" charset="0"/>
                        </a:rPr>
                        <a:t>Company_struct</a:t>
                      </a:r>
                      <a:endParaRPr lang="ko-KR" altLang="en-US" sz="1400" dirty="0">
                        <a:latin typeface="Arial" panose="020B0604020202020204" pitchFamily="34" charset="0"/>
                        <a:cs typeface="Arial" panose="020B0604020202020204" pitchFamily="34" charset="0"/>
                      </a:endParaRPr>
                    </a:p>
                  </a:txBody>
                  <a:tcPr>
                    <a:solidFill>
                      <a:schemeClr val="bg1">
                        <a:lumMod val="75000"/>
                      </a:schemeClr>
                    </a:solidFill>
                  </a:tcPr>
                </a:tc>
                <a:extLst>
                  <a:ext uri="{0D108BD9-81ED-4DB2-BD59-A6C34878D82A}">
                    <a16:rowId xmlns:a16="http://schemas.microsoft.com/office/drawing/2014/main" val="2716412305"/>
                  </a:ext>
                </a:extLst>
              </a:tr>
              <a:tr h="240883">
                <a:tc>
                  <a:txBody>
                    <a:bodyPr/>
                    <a:lstStyle/>
                    <a:p>
                      <a:pPr algn="ctr" fontAlgn="ctr"/>
                      <a:r>
                        <a:rPr lang="en-US" altLang="ko-KR" sz="11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6350" marR="6350" marT="6350" marB="0" anchor="ctr"/>
                </a:tc>
                <a:tc>
                  <a:txBody>
                    <a:bodyPr/>
                    <a:lstStyle/>
                    <a:p>
                      <a:pPr algn="ctr" fontAlgn="ctr"/>
                      <a:r>
                        <a:rPr lang="de-DE" sz="11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Maclaren Limited Edition Quest in Denim</a:t>
                      </a:r>
                    </a:p>
                  </a:txBody>
                  <a:tcPr marL="6350" marR="6350" marT="6350" marB="0" anchor="ctr"/>
                </a:tc>
                <a:tc>
                  <a:txBody>
                    <a:bodyPr/>
                    <a:lstStyle/>
                    <a:p>
                      <a:pPr algn="ctr" latinLnBrk="1"/>
                      <a:endParaRPr lang="ko-KR" altLang="en-US" sz="1800" dirty="0">
                        <a:latin typeface="Arial" panose="020B0604020202020204" pitchFamily="34" charset="0"/>
                        <a:cs typeface="Arial" panose="020B0604020202020204" pitchFamily="34" charset="0"/>
                      </a:endParaRPr>
                    </a:p>
                  </a:txBody>
                  <a:tcPr/>
                </a:tc>
                <a:tc>
                  <a:txBody>
                    <a:bodyPr/>
                    <a:lstStyle/>
                    <a:p>
                      <a:pPr algn="ctr" fontAlgn="ctr"/>
                      <a:r>
                        <a:rPr lang="en-US" altLang="ko-KR" sz="11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44151621</a:t>
                      </a:r>
                    </a:p>
                  </a:txBody>
                  <a:tcPr marL="6350" marR="6350" marT="6350" marB="0" anchor="ctr"/>
                </a:tc>
                <a:tc>
                  <a:txBody>
                    <a:bodyPr/>
                    <a:lstStyle/>
                    <a:p>
                      <a:pPr algn="ctr" fontAlgn="ctr"/>
                      <a:r>
                        <a:rPr lang="en-US" altLang="ko-KR" sz="11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294.99</a:t>
                      </a:r>
                    </a:p>
                  </a:txBody>
                  <a:tcPr marL="6350" marR="6350" marT="6350" marB="0" anchor="ctr"/>
                </a:tc>
                <a:tc>
                  <a:txBody>
                    <a:bodyPr/>
                    <a:lstStyle/>
                    <a:p>
                      <a:pPr algn="ctr" fontAlgn="ctr"/>
                      <a:r>
                        <a:rPr lang="de-DE" sz="11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Maclaren</a:t>
                      </a:r>
                    </a:p>
                  </a:txBody>
                  <a:tcPr marL="6350" marR="6350" marT="6350" marB="0" anchor="ctr"/>
                </a:tc>
                <a:extLst>
                  <a:ext uri="{0D108BD9-81ED-4DB2-BD59-A6C34878D82A}">
                    <a16:rowId xmlns:a16="http://schemas.microsoft.com/office/drawing/2014/main" val="2768798571"/>
                  </a:ext>
                </a:extLst>
              </a:tr>
              <a:tr h="240883">
                <a:tc>
                  <a:txBody>
                    <a:bodyPr/>
                    <a:lstStyle/>
                    <a:p>
                      <a:pPr algn="ctr" fontAlgn="ctr"/>
                      <a:r>
                        <a:rPr lang="en-US" altLang="ko-KR" sz="11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p>
                  </a:txBody>
                  <a:tcPr marL="6350" marR="6350" marT="6350" marB="0" anchor="ctr"/>
                </a:tc>
                <a:tc>
                  <a:txBody>
                    <a:bodyPr/>
                    <a:lstStyle/>
                    <a:p>
                      <a:pPr algn="ctr" fontAlgn="ctr"/>
                      <a:r>
                        <a:rPr lang="en-US" sz="11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Baby Cargo Series 300 Ultra-Lightweight Stroller in Smoke</a:t>
                      </a:r>
                    </a:p>
                  </a:txBody>
                  <a:tcPr marL="6350" marR="6350" marT="6350" marB="0" anchor="ctr"/>
                </a:tc>
                <a:tc>
                  <a:txBody>
                    <a:bodyPr/>
                    <a:lstStyle/>
                    <a:p>
                      <a:pPr algn="ctr" latinLnBrk="1"/>
                      <a:endParaRPr lang="ko-KR" altLang="en-US" sz="1800" dirty="0">
                        <a:latin typeface="Arial" panose="020B0604020202020204" pitchFamily="34" charset="0"/>
                        <a:cs typeface="Arial" panose="020B0604020202020204" pitchFamily="34" charset="0"/>
                      </a:endParaRPr>
                    </a:p>
                  </a:txBody>
                  <a:tcPr/>
                </a:tc>
                <a:tc>
                  <a:txBody>
                    <a:bodyPr/>
                    <a:lstStyle/>
                    <a:p>
                      <a:pPr algn="ctr" fontAlgn="ctr"/>
                      <a:r>
                        <a:rPr lang="en-US" altLang="ko-KR" sz="11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43218783</a:t>
                      </a:r>
                    </a:p>
                  </a:txBody>
                  <a:tcPr marL="6350" marR="6350" marT="6350" marB="0" anchor="ctr"/>
                </a:tc>
                <a:tc>
                  <a:txBody>
                    <a:bodyPr/>
                    <a:lstStyle/>
                    <a:p>
                      <a:pPr algn="ctr" fontAlgn="ctr"/>
                      <a:r>
                        <a:rPr lang="en-US" altLang="ko-KR" sz="11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189.99</a:t>
                      </a:r>
                    </a:p>
                  </a:txBody>
                  <a:tcPr marL="6350" marR="6350" marT="6350" marB="0" anchor="ctr"/>
                </a:tc>
                <a:tc>
                  <a:txBody>
                    <a:bodyPr/>
                    <a:lstStyle/>
                    <a:p>
                      <a:pPr algn="ctr" fontAlgn="ctr"/>
                      <a:r>
                        <a:rPr lang="de-DE" sz="11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Baby Cargo</a:t>
                      </a:r>
                    </a:p>
                  </a:txBody>
                  <a:tcPr marL="6350" marR="6350" marT="6350" marB="0" anchor="ctr"/>
                </a:tc>
                <a:extLst>
                  <a:ext uri="{0D108BD9-81ED-4DB2-BD59-A6C34878D82A}">
                    <a16:rowId xmlns:a16="http://schemas.microsoft.com/office/drawing/2014/main" val="2255897634"/>
                  </a:ext>
                </a:extLst>
              </a:tr>
              <a:tr h="240883">
                <a:tc>
                  <a:txBody>
                    <a:bodyPr/>
                    <a:lstStyle/>
                    <a:p>
                      <a:pPr algn="ctr" fontAlgn="ctr"/>
                      <a:r>
                        <a:rPr lang="en-US" altLang="ko-KR" sz="11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a:t>
                      </a:r>
                    </a:p>
                  </a:txBody>
                  <a:tcPr marL="6350" marR="6350" marT="6350" marB="0" anchor="ctr"/>
                </a:tc>
                <a:tc>
                  <a:txBody>
                    <a:bodyPr/>
                    <a:lstStyle/>
                    <a:p>
                      <a:pPr algn="ctr" fontAlgn="ctr"/>
                      <a:r>
                        <a:rPr lang="fr-FR" sz="11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Simmons  Aluminum Tour DX Stroller</a:t>
                      </a:r>
                    </a:p>
                  </a:txBody>
                  <a:tcPr marL="6350" marR="6350" marT="6350" marB="0" anchor="ctr"/>
                </a:tc>
                <a:tc>
                  <a:txBody>
                    <a:bodyPr/>
                    <a:lstStyle/>
                    <a:p>
                      <a:pPr algn="ctr" latinLnBrk="1"/>
                      <a:endParaRPr lang="ko-KR" altLang="en-US" sz="1800" dirty="0">
                        <a:latin typeface="Arial" panose="020B0604020202020204" pitchFamily="34" charset="0"/>
                        <a:cs typeface="Arial" panose="020B0604020202020204" pitchFamily="34" charset="0"/>
                      </a:endParaRPr>
                    </a:p>
                  </a:txBody>
                  <a:tcPr/>
                </a:tc>
                <a:tc>
                  <a:txBody>
                    <a:bodyPr/>
                    <a:lstStyle/>
                    <a:p>
                      <a:pPr algn="ctr" fontAlgn="ctr"/>
                      <a:r>
                        <a:rPr lang="en-US" altLang="ko-KR" sz="11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17957503</a:t>
                      </a:r>
                    </a:p>
                  </a:txBody>
                  <a:tcPr marL="6350" marR="6350" marT="6350" marB="0" anchor="ctr"/>
                </a:tc>
                <a:tc>
                  <a:txBody>
                    <a:bodyPr/>
                    <a:lstStyle/>
                    <a:p>
                      <a:pPr algn="ctr" fontAlgn="ctr"/>
                      <a:r>
                        <a:rPr lang="en-US" altLang="ko-KR" sz="11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169.99</a:t>
                      </a:r>
                    </a:p>
                  </a:txBody>
                  <a:tcPr marL="6350" marR="6350" marT="6350" marB="0" anchor="ctr"/>
                </a:tc>
                <a:tc>
                  <a:txBody>
                    <a:bodyPr/>
                    <a:lstStyle/>
                    <a:p>
                      <a:pPr algn="ctr" fontAlgn="ctr"/>
                      <a:r>
                        <a:rPr lang="de-DE" sz="11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Simmons</a:t>
                      </a:r>
                    </a:p>
                  </a:txBody>
                  <a:tcPr marL="6350" marR="6350" marT="6350" marB="0" anchor="ctr"/>
                </a:tc>
                <a:extLst>
                  <a:ext uri="{0D108BD9-81ED-4DB2-BD59-A6C34878D82A}">
                    <a16:rowId xmlns:a16="http://schemas.microsoft.com/office/drawing/2014/main" val="1786795369"/>
                  </a:ext>
                </a:extLst>
              </a:tr>
            </a:tbl>
          </a:graphicData>
        </a:graphic>
      </p:graphicFrame>
      <p:cxnSp>
        <p:nvCxnSpPr>
          <p:cNvPr id="33" name="직선 화살표 연결선 32">
            <a:extLst>
              <a:ext uri="{FF2B5EF4-FFF2-40B4-BE49-F238E27FC236}">
                <a16:creationId xmlns:a16="http://schemas.microsoft.com/office/drawing/2014/main" id="{23CA5D0E-B697-43D6-91F6-AE59B1BB8DAA}"/>
              </a:ext>
            </a:extLst>
          </p:cNvPr>
          <p:cNvCxnSpPr>
            <a:cxnSpLocks/>
          </p:cNvCxnSpPr>
          <p:nvPr/>
        </p:nvCxnSpPr>
        <p:spPr>
          <a:xfrm flipH="1">
            <a:off x="1956334" y="1663750"/>
            <a:ext cx="693022" cy="3374290"/>
          </a:xfrm>
          <a:prstGeom prst="straightConnector1">
            <a:avLst/>
          </a:prstGeom>
          <a:ln>
            <a:solidFill>
              <a:schemeClr val="tx2">
                <a:lumMod val="75000"/>
              </a:schemeClr>
            </a:solidFill>
            <a:headEnd type="none" w="med" len="med"/>
            <a:tailEnd type="arrow" w="med" len="med"/>
          </a:ln>
        </p:spPr>
        <p:style>
          <a:lnRef idx="3">
            <a:schemeClr val="accent5"/>
          </a:lnRef>
          <a:fillRef idx="0">
            <a:schemeClr val="accent5"/>
          </a:fillRef>
          <a:effectRef idx="2">
            <a:schemeClr val="accent5"/>
          </a:effectRef>
          <a:fontRef idx="minor">
            <a:schemeClr val="tx1"/>
          </a:fontRef>
        </p:style>
      </p:cxnSp>
      <p:cxnSp>
        <p:nvCxnSpPr>
          <p:cNvPr id="37" name="직선 화살표 연결선 36">
            <a:extLst>
              <a:ext uri="{FF2B5EF4-FFF2-40B4-BE49-F238E27FC236}">
                <a16:creationId xmlns:a16="http://schemas.microsoft.com/office/drawing/2014/main" id="{C7C31072-364B-4C77-B4F2-5D991BAF8A63}"/>
              </a:ext>
            </a:extLst>
          </p:cNvPr>
          <p:cNvCxnSpPr>
            <a:cxnSpLocks/>
          </p:cNvCxnSpPr>
          <p:nvPr/>
        </p:nvCxnSpPr>
        <p:spPr>
          <a:xfrm flipH="1">
            <a:off x="1956335" y="3205213"/>
            <a:ext cx="623236" cy="1832827"/>
          </a:xfrm>
          <a:prstGeom prst="straightConnector1">
            <a:avLst/>
          </a:prstGeom>
          <a:ln>
            <a:solidFill>
              <a:schemeClr val="tx2">
                <a:lumMod val="75000"/>
              </a:schemeClr>
            </a:solidFill>
            <a:headEnd type="none" w="med" len="med"/>
            <a:tailEnd type="arrow" w="med" len="med"/>
          </a:ln>
        </p:spPr>
        <p:style>
          <a:lnRef idx="3">
            <a:schemeClr val="accent5"/>
          </a:lnRef>
          <a:fillRef idx="0">
            <a:schemeClr val="accent5"/>
          </a:fillRef>
          <a:effectRef idx="2">
            <a:schemeClr val="accent5"/>
          </a:effectRef>
          <a:fontRef idx="minor">
            <a:schemeClr val="tx1"/>
          </a:fontRef>
        </p:style>
      </p:cxnSp>
      <p:sp>
        <p:nvSpPr>
          <p:cNvPr id="41" name="사각형: 둥근 모서리 40">
            <a:extLst>
              <a:ext uri="{FF2B5EF4-FFF2-40B4-BE49-F238E27FC236}">
                <a16:creationId xmlns:a16="http://schemas.microsoft.com/office/drawing/2014/main" id="{28C8E0D0-7068-4908-8C66-BC56038F8C1B}"/>
              </a:ext>
            </a:extLst>
          </p:cNvPr>
          <p:cNvSpPr/>
          <p:nvPr/>
        </p:nvSpPr>
        <p:spPr>
          <a:xfrm>
            <a:off x="60160" y="4979854"/>
            <a:ext cx="2589196" cy="907716"/>
          </a:xfrm>
          <a:prstGeom prst="round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altLang="ko-KR" dirty="0">
                <a:solidFill>
                  <a:schemeClr val="tx2">
                    <a:lumMod val="75000"/>
                  </a:schemeClr>
                </a:solidFill>
                <a:latin typeface="Arial" panose="020B0604020202020204" pitchFamily="34" charset="0"/>
                <a:cs typeface="Arial" panose="020B0604020202020204" pitchFamily="34" charset="0"/>
              </a:rPr>
              <a:t>Get Types of Data </a:t>
            </a:r>
          </a:p>
          <a:p>
            <a:pPr marL="285750" indent="-285750" algn="ctr">
              <a:buFont typeface="Symbol" panose="05050102010706020507" pitchFamily="18" charset="2"/>
              <a:buChar char="Þ"/>
            </a:pPr>
            <a:r>
              <a:rPr lang="en-US" altLang="ko-KR" dirty="0">
                <a:solidFill>
                  <a:schemeClr val="tx2">
                    <a:lumMod val="75000"/>
                  </a:schemeClr>
                </a:solidFill>
                <a:latin typeface="Arial" panose="020B0604020202020204" pitchFamily="34" charset="0"/>
                <a:cs typeface="Arial" panose="020B0604020202020204" pitchFamily="34" charset="0"/>
              </a:rPr>
              <a:t>Calculate score</a:t>
            </a:r>
          </a:p>
        </p:txBody>
      </p:sp>
      <p:graphicFrame>
        <p:nvGraphicFramePr>
          <p:cNvPr id="44" name="표 44">
            <a:extLst>
              <a:ext uri="{FF2B5EF4-FFF2-40B4-BE49-F238E27FC236}">
                <a16:creationId xmlns:a16="http://schemas.microsoft.com/office/drawing/2014/main" id="{951FFD89-3CF3-4333-82DA-E1D2E3AB804C}"/>
              </a:ext>
            </a:extLst>
          </p:cNvPr>
          <p:cNvGraphicFramePr>
            <a:graphicFrameLocks noGrp="1"/>
          </p:cNvGraphicFramePr>
          <p:nvPr>
            <p:extLst>
              <p:ext uri="{D42A27DB-BD31-4B8C-83A1-F6EECF244321}">
                <p14:modId xmlns:p14="http://schemas.microsoft.com/office/powerpoint/2010/main" val="968041587"/>
              </p:ext>
            </p:extLst>
          </p:nvPr>
        </p:nvGraphicFramePr>
        <p:xfrm>
          <a:off x="2425469" y="4700437"/>
          <a:ext cx="9638001" cy="1483360"/>
        </p:xfrm>
        <a:graphic>
          <a:graphicData uri="http://schemas.openxmlformats.org/drawingml/2006/table">
            <a:tbl>
              <a:tblPr firstRow="1">
                <a:tableStyleId>{EB344D84-9AFB-497E-A393-DC336BA19D2E}</a:tableStyleId>
              </a:tblPr>
              <a:tblGrid>
                <a:gridCol w="360680">
                  <a:extLst>
                    <a:ext uri="{9D8B030D-6E8A-4147-A177-3AD203B41FA5}">
                      <a16:colId xmlns:a16="http://schemas.microsoft.com/office/drawing/2014/main" val="2973904512"/>
                    </a:ext>
                  </a:extLst>
                </a:gridCol>
                <a:gridCol w="713804">
                  <a:extLst>
                    <a:ext uri="{9D8B030D-6E8A-4147-A177-3AD203B41FA5}">
                      <a16:colId xmlns:a16="http://schemas.microsoft.com/office/drawing/2014/main" val="2153196622"/>
                    </a:ext>
                  </a:extLst>
                </a:gridCol>
                <a:gridCol w="670941">
                  <a:extLst>
                    <a:ext uri="{9D8B030D-6E8A-4147-A177-3AD203B41FA5}">
                      <a16:colId xmlns:a16="http://schemas.microsoft.com/office/drawing/2014/main" val="2302293374"/>
                    </a:ext>
                  </a:extLst>
                </a:gridCol>
                <a:gridCol w="717550">
                  <a:extLst>
                    <a:ext uri="{9D8B030D-6E8A-4147-A177-3AD203B41FA5}">
                      <a16:colId xmlns:a16="http://schemas.microsoft.com/office/drawing/2014/main" val="3258385522"/>
                    </a:ext>
                  </a:extLst>
                </a:gridCol>
                <a:gridCol w="529781">
                  <a:extLst>
                    <a:ext uri="{9D8B030D-6E8A-4147-A177-3AD203B41FA5}">
                      <a16:colId xmlns:a16="http://schemas.microsoft.com/office/drawing/2014/main" val="1606551058"/>
                    </a:ext>
                  </a:extLst>
                </a:gridCol>
                <a:gridCol w="688975">
                  <a:extLst>
                    <a:ext uri="{9D8B030D-6E8A-4147-A177-3AD203B41FA5}">
                      <a16:colId xmlns:a16="http://schemas.microsoft.com/office/drawing/2014/main" val="325364919"/>
                    </a:ext>
                  </a:extLst>
                </a:gridCol>
                <a:gridCol w="877316">
                  <a:extLst>
                    <a:ext uri="{9D8B030D-6E8A-4147-A177-3AD203B41FA5}">
                      <a16:colId xmlns:a16="http://schemas.microsoft.com/office/drawing/2014/main" val="1603313811"/>
                    </a:ext>
                  </a:extLst>
                </a:gridCol>
                <a:gridCol w="1435862">
                  <a:extLst>
                    <a:ext uri="{9D8B030D-6E8A-4147-A177-3AD203B41FA5}">
                      <a16:colId xmlns:a16="http://schemas.microsoft.com/office/drawing/2014/main" val="656121458"/>
                    </a:ext>
                  </a:extLst>
                </a:gridCol>
                <a:gridCol w="903923">
                  <a:extLst>
                    <a:ext uri="{9D8B030D-6E8A-4147-A177-3AD203B41FA5}">
                      <a16:colId xmlns:a16="http://schemas.microsoft.com/office/drawing/2014/main" val="3827910112"/>
                    </a:ext>
                  </a:extLst>
                </a:gridCol>
                <a:gridCol w="1174750">
                  <a:extLst>
                    <a:ext uri="{9D8B030D-6E8A-4147-A177-3AD203B41FA5}">
                      <a16:colId xmlns:a16="http://schemas.microsoft.com/office/drawing/2014/main" val="2760866984"/>
                    </a:ext>
                  </a:extLst>
                </a:gridCol>
                <a:gridCol w="1203325">
                  <a:extLst>
                    <a:ext uri="{9D8B030D-6E8A-4147-A177-3AD203B41FA5}">
                      <a16:colId xmlns:a16="http://schemas.microsoft.com/office/drawing/2014/main" val="2273596485"/>
                    </a:ext>
                  </a:extLst>
                </a:gridCol>
                <a:gridCol w="361094">
                  <a:extLst>
                    <a:ext uri="{9D8B030D-6E8A-4147-A177-3AD203B41FA5}">
                      <a16:colId xmlns:a16="http://schemas.microsoft.com/office/drawing/2014/main" val="1259261995"/>
                    </a:ext>
                  </a:extLst>
                </a:gridCol>
              </a:tblGrid>
              <a:tr h="370840">
                <a:tc>
                  <a:txBody>
                    <a:bodyPr/>
                    <a:lstStyle/>
                    <a:p>
                      <a:pPr latinLnBrk="1"/>
                      <a:r>
                        <a:rPr lang="en-US" altLang="ko-KR" sz="1400" dirty="0">
                          <a:solidFill>
                            <a:schemeClr val="bg1"/>
                          </a:solidFill>
                        </a:rPr>
                        <a:t>…</a:t>
                      </a:r>
                      <a:endParaRPr lang="ko-KR" altLang="en-US" sz="1400" dirty="0">
                        <a:solidFill>
                          <a:schemeClr val="bg1"/>
                        </a:solidFill>
                      </a:endParaRPr>
                    </a:p>
                  </a:txBody>
                  <a:tcPr/>
                </a:tc>
                <a:tc>
                  <a:txBody>
                    <a:bodyPr/>
                    <a:lstStyle/>
                    <a:p>
                      <a:pPr algn="ctr" fontAlgn="ctr"/>
                      <a:r>
                        <a:rPr lang="de-DE" sz="12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source_id</a:t>
                      </a:r>
                    </a:p>
                  </a:txBody>
                  <a:tcPr marL="6350" marR="6350" marT="6350" marB="0" anchor="ctr"/>
                </a:tc>
                <a:tc>
                  <a:txBody>
                    <a:bodyPr/>
                    <a:lstStyle/>
                    <a:p>
                      <a:pPr algn="ctr" fontAlgn="ctr"/>
                      <a:r>
                        <a:rPr lang="de-DE" sz="12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target_id</a:t>
                      </a:r>
                    </a:p>
                  </a:txBody>
                  <a:tcPr marL="6350" marR="6350" marT="6350" marB="0" anchor="ctr"/>
                </a:tc>
                <a:tc>
                  <a:txBody>
                    <a:bodyPr/>
                    <a:lstStyle/>
                    <a:p>
                      <a:pPr algn="ctr" fontAlgn="ctr"/>
                      <a:r>
                        <a:rPr lang="de-DE" sz="12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pair_id</a:t>
                      </a:r>
                    </a:p>
                  </a:txBody>
                  <a:tcPr marL="6350" marR="6350" marT="6350" marB="0" anchor="ctr"/>
                </a:tc>
                <a:tc>
                  <a:txBody>
                    <a:bodyPr/>
                    <a:lstStyle/>
                    <a:p>
                      <a:pPr algn="ctr" fontAlgn="ctr"/>
                      <a:r>
                        <a:rPr lang="de-DE" sz="12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label</a:t>
                      </a:r>
                    </a:p>
                  </a:txBody>
                  <a:tcPr marL="6350" marR="6350" marT="6350" marB="0" anchor="ctr"/>
                </a:tc>
                <a:tc>
                  <a:txBody>
                    <a:bodyPr/>
                    <a:lstStyle/>
                    <a:p>
                      <a:pPr algn="ctr" fontAlgn="ctr"/>
                      <a:r>
                        <a:rPr lang="de-DE" sz="12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title_lev</a:t>
                      </a:r>
                    </a:p>
                  </a:txBody>
                  <a:tcPr marL="6350" marR="6350" marT="6350" marB="0" anchor="ctr"/>
                </a:tc>
                <a:tc>
                  <a:txBody>
                    <a:bodyPr/>
                    <a:lstStyle/>
                    <a:p>
                      <a:pPr algn="ctr" fontAlgn="ctr"/>
                      <a:r>
                        <a:rPr lang="de-DE" sz="12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title_jaccard</a:t>
                      </a:r>
                    </a:p>
                  </a:txBody>
                  <a:tcPr marL="6350" marR="6350" marT="6350" marB="0" anchor="ctr"/>
                </a:tc>
                <a:tc>
                  <a:txBody>
                    <a:bodyPr/>
                    <a:lstStyle/>
                    <a:p>
                      <a:pPr algn="ctr" fontAlgn="ctr"/>
                      <a:r>
                        <a:rPr lang="de-DE" sz="12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title_relaxed_jaccard</a:t>
                      </a:r>
                    </a:p>
                  </a:txBody>
                  <a:tcPr marL="6350" marR="6350" marT="6350" marB="0" anchor="ctr"/>
                </a:tc>
                <a:tc>
                  <a:txBody>
                    <a:bodyPr/>
                    <a:lstStyle/>
                    <a:p>
                      <a:pPr algn="ctr" fontAlgn="ctr"/>
                      <a:r>
                        <a:rPr lang="de-DE" sz="12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title_overlap</a:t>
                      </a:r>
                    </a:p>
                  </a:txBody>
                  <a:tcPr marL="6350" marR="6350" marT="6350" marB="0" anchor="ctr"/>
                </a:tc>
                <a:tc>
                  <a:txBody>
                    <a:bodyPr/>
                    <a:lstStyle/>
                    <a:p>
                      <a:pPr algn="ctr" fontAlgn="ctr"/>
                      <a:r>
                        <a:rPr lang="de-DE" sz="12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title_cosine_tfidf</a:t>
                      </a:r>
                    </a:p>
                  </a:txBody>
                  <a:tcPr marL="6350" marR="6350" marT="6350" marB="0" anchor="ctr"/>
                </a:tc>
                <a:tc>
                  <a:txBody>
                    <a:bodyPr/>
                    <a:lstStyle/>
                    <a:p>
                      <a:pPr algn="ctr" fontAlgn="ctr"/>
                      <a:r>
                        <a:rPr lang="de-DE" sz="12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title_containment</a:t>
                      </a:r>
                    </a:p>
                  </a:txBody>
                  <a:tcPr marL="6350" marR="6350" marT="6350" marB="0" anchor="ct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1200" dirty="0">
                          <a:solidFill>
                            <a:schemeClr val="bg1"/>
                          </a:solidFill>
                        </a:rPr>
                        <a:t>…</a:t>
                      </a:r>
                      <a:endParaRPr lang="ko-KR" altLang="en-US" sz="1200" dirty="0">
                        <a:solidFill>
                          <a:schemeClr val="bg1"/>
                        </a:solidFill>
                      </a:endParaRPr>
                    </a:p>
                  </a:txBody>
                  <a:tcPr marL="6350" marR="6350" marT="6350" marB="0" anchor="ctr"/>
                </a:tc>
                <a:extLst>
                  <a:ext uri="{0D108BD9-81ED-4DB2-BD59-A6C34878D82A}">
                    <a16:rowId xmlns:a16="http://schemas.microsoft.com/office/drawing/2014/main" val="1242801326"/>
                  </a:ext>
                </a:extLst>
              </a:tr>
              <a:tr h="370840">
                <a:tc>
                  <a:txBody>
                    <a:bodyPr/>
                    <a:lstStyle/>
                    <a:p>
                      <a:pPr latinLnBrk="1"/>
                      <a:endParaRPr lang="ko-KR" altLang="en-US" sz="1800" dirty="0"/>
                    </a:p>
                  </a:txBody>
                  <a:tcPr/>
                </a:tc>
                <a:tc>
                  <a:txBody>
                    <a:bodyPr/>
                    <a:lstStyle/>
                    <a:p>
                      <a:pPr algn="ctr" fontAlgn="ctr"/>
                      <a:r>
                        <a:rPr lang="en-US" altLang="ko-KR" sz="12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1606</a:t>
                      </a:r>
                    </a:p>
                  </a:txBody>
                  <a:tcPr marL="6350" marR="6350" marT="6350" marB="0" anchor="ctr"/>
                </a:tc>
                <a:tc>
                  <a:txBody>
                    <a:bodyPr/>
                    <a:lstStyle/>
                    <a:p>
                      <a:pPr algn="ctr" fontAlgn="ctr"/>
                      <a:r>
                        <a:rPr lang="en-US" altLang="ko-KR" sz="12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700</a:t>
                      </a:r>
                    </a:p>
                  </a:txBody>
                  <a:tcPr marL="6350" marR="6350" marT="6350" marB="0" anchor="ctr"/>
                </a:tc>
                <a:tc>
                  <a:txBody>
                    <a:bodyPr/>
                    <a:lstStyle/>
                    <a:p>
                      <a:pPr algn="ctr" fontAlgn="ctr"/>
                      <a:r>
                        <a:rPr lang="en-US" altLang="ko-KR" sz="12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1606-700</a:t>
                      </a:r>
                    </a:p>
                  </a:txBody>
                  <a:tcPr marL="6350" marR="6350" marT="6350" marB="0" anchor="ctr"/>
                </a:tc>
                <a:tc>
                  <a:txBody>
                    <a:bodyPr/>
                    <a:lstStyle/>
                    <a:p>
                      <a:pPr algn="ctr" fontAlgn="ctr"/>
                      <a:r>
                        <a:rPr lang="de-DE" sz="12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TRUE</a:t>
                      </a:r>
                    </a:p>
                  </a:txBody>
                  <a:tcPr marL="6350" marR="6350" marT="6350" marB="0" anchor="ctr"/>
                </a:tc>
                <a:tc>
                  <a:txBody>
                    <a:bodyPr/>
                    <a:lstStyle/>
                    <a:p>
                      <a:pPr algn="ctr" fontAlgn="ctr"/>
                      <a:r>
                        <a:rPr lang="en-US" altLang="ko-KR" sz="12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6350" marR="6350" marT="6350" marB="0" anchor="ctr"/>
                </a:tc>
                <a:tc>
                  <a:txBody>
                    <a:bodyPr/>
                    <a:lstStyle/>
                    <a:p>
                      <a:pPr algn="ctr" fontAlgn="ctr"/>
                      <a:r>
                        <a:rPr lang="en-US" altLang="ko-KR" sz="12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6350" marR="6350" marT="6350" marB="0" anchor="ctr"/>
                </a:tc>
                <a:tc>
                  <a:txBody>
                    <a:bodyPr/>
                    <a:lstStyle/>
                    <a:p>
                      <a:pPr algn="ctr" fontAlgn="ctr"/>
                      <a:r>
                        <a:rPr lang="en-US" altLang="ko-KR" sz="12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6350" marR="6350" marT="6350" marB="0" anchor="ctr"/>
                </a:tc>
                <a:tc>
                  <a:txBody>
                    <a:bodyPr/>
                    <a:lstStyle/>
                    <a:p>
                      <a:pPr algn="ctr" fontAlgn="ctr"/>
                      <a:r>
                        <a:rPr lang="en-US" altLang="ko-KR" sz="12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6350" marR="6350" marT="6350" marB="0" anchor="ctr"/>
                </a:tc>
                <a:tc>
                  <a:txBody>
                    <a:bodyPr/>
                    <a:lstStyle/>
                    <a:p>
                      <a:pPr algn="ctr" fontAlgn="ctr"/>
                      <a:r>
                        <a:rPr lang="en-US" altLang="ko-KR" sz="12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6350" marR="6350" marT="6350" marB="0" anchor="ctr"/>
                </a:tc>
                <a:tc>
                  <a:txBody>
                    <a:bodyPr/>
                    <a:lstStyle/>
                    <a:p>
                      <a:pPr algn="ctr" fontAlgn="ctr"/>
                      <a:r>
                        <a:rPr lang="en-US" altLang="ko-KR" sz="12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6350" marR="6350" marT="6350" marB="0" anchor="ctr"/>
                </a:tc>
                <a:tc>
                  <a:txBody>
                    <a:bodyPr/>
                    <a:lstStyle/>
                    <a:p>
                      <a:pPr algn="r" fontAlgn="ctr"/>
                      <a:endParaRPr lang="en-US" altLang="ko-KR"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533422298"/>
                  </a:ext>
                </a:extLst>
              </a:tr>
              <a:tr h="370840">
                <a:tc>
                  <a:txBody>
                    <a:bodyPr/>
                    <a:lstStyle/>
                    <a:p>
                      <a:pPr latinLnBrk="1"/>
                      <a:endParaRPr lang="ko-KR" altLang="en-US" sz="1800" dirty="0"/>
                    </a:p>
                  </a:txBody>
                  <a:tcPr/>
                </a:tc>
                <a:tc>
                  <a:txBody>
                    <a:bodyPr/>
                    <a:lstStyle/>
                    <a:p>
                      <a:pPr algn="ctr" fontAlgn="ctr"/>
                      <a:r>
                        <a:rPr lang="en-US" altLang="ko-KR" sz="12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1756</a:t>
                      </a:r>
                    </a:p>
                  </a:txBody>
                  <a:tcPr marL="6350" marR="6350" marT="6350" marB="0" anchor="ctr"/>
                </a:tc>
                <a:tc>
                  <a:txBody>
                    <a:bodyPr/>
                    <a:lstStyle/>
                    <a:p>
                      <a:pPr algn="ctr" fontAlgn="ctr"/>
                      <a:r>
                        <a:rPr lang="en-US" altLang="ko-KR" sz="12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714</a:t>
                      </a:r>
                    </a:p>
                  </a:txBody>
                  <a:tcPr marL="6350" marR="6350" marT="6350" marB="0" anchor="ctr"/>
                </a:tc>
                <a:tc>
                  <a:txBody>
                    <a:bodyPr/>
                    <a:lstStyle/>
                    <a:p>
                      <a:pPr algn="ctr" fontAlgn="ctr"/>
                      <a:r>
                        <a:rPr lang="en-US" altLang="ko-KR" sz="12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1756-714</a:t>
                      </a:r>
                    </a:p>
                  </a:txBody>
                  <a:tcPr marL="6350" marR="6350" marT="6350" marB="0" anchor="ctr"/>
                </a:tc>
                <a:tc>
                  <a:txBody>
                    <a:bodyPr/>
                    <a:lstStyle/>
                    <a:p>
                      <a:pPr algn="ctr" fontAlgn="ctr"/>
                      <a:r>
                        <a:rPr lang="de-DE" sz="12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TRUE</a:t>
                      </a:r>
                    </a:p>
                  </a:txBody>
                  <a:tcPr marL="6350" marR="6350" marT="6350" marB="0" anchor="ctr"/>
                </a:tc>
                <a:tc>
                  <a:txBody>
                    <a:bodyPr/>
                    <a:lstStyle/>
                    <a:p>
                      <a:pPr algn="ctr" fontAlgn="ctr"/>
                      <a:r>
                        <a:rPr lang="en-US" altLang="ko-KR" sz="12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6350" marR="6350" marT="6350" marB="0" anchor="ctr"/>
                </a:tc>
                <a:tc>
                  <a:txBody>
                    <a:bodyPr/>
                    <a:lstStyle/>
                    <a:p>
                      <a:pPr algn="ctr" fontAlgn="ctr"/>
                      <a:r>
                        <a:rPr lang="en-US" altLang="ko-KR" sz="12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6350" marR="6350" marT="6350" marB="0" anchor="ctr"/>
                </a:tc>
                <a:tc>
                  <a:txBody>
                    <a:bodyPr/>
                    <a:lstStyle/>
                    <a:p>
                      <a:pPr algn="ctr" fontAlgn="ctr"/>
                      <a:r>
                        <a:rPr lang="en-US" altLang="ko-KR" sz="12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6350" marR="6350" marT="6350" marB="0" anchor="ctr"/>
                </a:tc>
                <a:tc>
                  <a:txBody>
                    <a:bodyPr/>
                    <a:lstStyle/>
                    <a:p>
                      <a:pPr algn="ctr" fontAlgn="ctr"/>
                      <a:r>
                        <a:rPr lang="en-US" altLang="ko-KR" sz="12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6350" marR="6350" marT="6350" marB="0" anchor="ctr"/>
                </a:tc>
                <a:tc>
                  <a:txBody>
                    <a:bodyPr/>
                    <a:lstStyle/>
                    <a:p>
                      <a:pPr algn="ctr" fontAlgn="ctr"/>
                      <a:r>
                        <a:rPr lang="en-US" altLang="ko-KR" sz="12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6350" marR="6350" marT="6350" marB="0" anchor="ctr"/>
                </a:tc>
                <a:tc>
                  <a:txBody>
                    <a:bodyPr/>
                    <a:lstStyle/>
                    <a:p>
                      <a:pPr algn="ctr" fontAlgn="ctr"/>
                      <a:r>
                        <a:rPr lang="en-US" altLang="ko-KR" sz="12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6350" marR="6350" marT="6350" marB="0" anchor="ctr"/>
                </a:tc>
                <a:tc>
                  <a:txBody>
                    <a:bodyPr/>
                    <a:lstStyle/>
                    <a:p>
                      <a:pPr algn="r" fontAlgn="ctr"/>
                      <a:endParaRPr lang="en-US" altLang="ko-KR"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1132461840"/>
                  </a:ext>
                </a:extLst>
              </a:tr>
              <a:tr h="370840">
                <a:tc>
                  <a:txBody>
                    <a:bodyPr/>
                    <a:lstStyle/>
                    <a:p>
                      <a:pPr latinLnBrk="1"/>
                      <a:endParaRPr lang="ko-KR" altLang="en-US" sz="1800" dirty="0"/>
                    </a:p>
                  </a:txBody>
                  <a:tcPr/>
                </a:tc>
                <a:tc>
                  <a:txBody>
                    <a:bodyPr/>
                    <a:lstStyle/>
                    <a:p>
                      <a:pPr algn="ctr" fontAlgn="ctr"/>
                      <a:r>
                        <a:rPr lang="en-US" altLang="ko-KR" sz="12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1659</a:t>
                      </a:r>
                    </a:p>
                  </a:txBody>
                  <a:tcPr marL="6350" marR="6350" marT="6350" marB="0" anchor="ctr"/>
                </a:tc>
                <a:tc>
                  <a:txBody>
                    <a:bodyPr/>
                    <a:lstStyle/>
                    <a:p>
                      <a:pPr algn="ctr" fontAlgn="ctr"/>
                      <a:r>
                        <a:rPr lang="en-US" altLang="ko-KR" sz="12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717</a:t>
                      </a:r>
                    </a:p>
                  </a:txBody>
                  <a:tcPr marL="6350" marR="6350" marT="6350" marB="0" anchor="ctr"/>
                </a:tc>
                <a:tc>
                  <a:txBody>
                    <a:bodyPr/>
                    <a:lstStyle/>
                    <a:p>
                      <a:pPr algn="ctr" fontAlgn="ctr"/>
                      <a:r>
                        <a:rPr lang="en-US" altLang="ko-KR" sz="12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1659-717</a:t>
                      </a:r>
                    </a:p>
                  </a:txBody>
                  <a:tcPr marL="6350" marR="6350" marT="6350" marB="0" anchor="ctr"/>
                </a:tc>
                <a:tc>
                  <a:txBody>
                    <a:bodyPr/>
                    <a:lstStyle/>
                    <a:p>
                      <a:pPr algn="ctr" fontAlgn="ctr"/>
                      <a:r>
                        <a:rPr lang="de-DE" sz="12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FALSE</a:t>
                      </a:r>
                    </a:p>
                  </a:txBody>
                  <a:tcPr marL="6350" marR="6350" marT="6350" marB="0" anchor="ctr"/>
                </a:tc>
                <a:tc>
                  <a:txBody>
                    <a:bodyPr/>
                    <a:lstStyle/>
                    <a:p>
                      <a:pPr algn="ctr" fontAlgn="ctr"/>
                      <a:r>
                        <a:rPr lang="en-US" altLang="ko-KR" sz="12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0.590164</a:t>
                      </a:r>
                    </a:p>
                  </a:txBody>
                  <a:tcPr marL="6350" marR="6350" marT="6350" marB="0" anchor="ctr"/>
                </a:tc>
                <a:tc>
                  <a:txBody>
                    <a:bodyPr/>
                    <a:lstStyle/>
                    <a:p>
                      <a:pPr algn="ctr" fontAlgn="ctr"/>
                      <a:r>
                        <a:rPr lang="en-US" altLang="ko-KR" sz="12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0.5</a:t>
                      </a:r>
                    </a:p>
                  </a:txBody>
                  <a:tcPr marL="6350" marR="6350" marT="6350" marB="0" anchor="ctr"/>
                </a:tc>
                <a:tc>
                  <a:txBody>
                    <a:bodyPr/>
                    <a:lstStyle/>
                    <a:p>
                      <a:pPr algn="ctr" fontAlgn="ctr"/>
                      <a:r>
                        <a:rPr lang="en-US" altLang="ko-KR" sz="12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0.5</a:t>
                      </a:r>
                    </a:p>
                  </a:txBody>
                  <a:tcPr marL="6350" marR="6350" marT="6350" marB="0" anchor="ctr"/>
                </a:tc>
                <a:tc>
                  <a:txBody>
                    <a:bodyPr/>
                    <a:lstStyle/>
                    <a:p>
                      <a:pPr algn="ctr" fontAlgn="ctr"/>
                      <a:r>
                        <a:rPr lang="en-US" altLang="ko-KR" sz="12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6350" marR="6350" marT="6350" marB="0" anchor="ctr"/>
                </a:tc>
                <a:tc>
                  <a:txBody>
                    <a:bodyPr/>
                    <a:lstStyle/>
                    <a:p>
                      <a:pPr algn="ctr" fontAlgn="ctr"/>
                      <a:r>
                        <a:rPr lang="en-US" altLang="ko-KR" sz="12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a:t>
                      </a:r>
                    </a:p>
                  </a:txBody>
                  <a:tcPr marL="6350" marR="6350" marT="6350" marB="0" anchor="ctr"/>
                </a:tc>
                <a:tc>
                  <a:txBody>
                    <a:bodyPr/>
                    <a:lstStyle/>
                    <a:p>
                      <a:pPr algn="ctr" fontAlgn="ctr"/>
                      <a:r>
                        <a:rPr lang="en-US" altLang="ko-KR" sz="12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0.714286</a:t>
                      </a:r>
                    </a:p>
                  </a:txBody>
                  <a:tcPr marL="6350" marR="6350" marT="6350" marB="0" anchor="ctr"/>
                </a:tc>
                <a:tc>
                  <a:txBody>
                    <a:bodyPr/>
                    <a:lstStyle/>
                    <a:p>
                      <a:pPr algn="r" fontAlgn="ctr"/>
                      <a:endParaRPr lang="en-US" altLang="ko-KR" sz="1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489529139"/>
                  </a:ext>
                </a:extLst>
              </a:tr>
            </a:tbl>
          </a:graphicData>
        </a:graphic>
      </p:graphicFrame>
      <p:sp>
        <p:nvSpPr>
          <p:cNvPr id="48" name="직사각형 47">
            <a:extLst>
              <a:ext uri="{FF2B5EF4-FFF2-40B4-BE49-F238E27FC236}">
                <a16:creationId xmlns:a16="http://schemas.microsoft.com/office/drawing/2014/main" id="{BDD08CC4-CDC8-4C2E-831D-F471930AA6BA}"/>
              </a:ext>
            </a:extLst>
          </p:cNvPr>
          <p:cNvSpPr/>
          <p:nvPr/>
        </p:nvSpPr>
        <p:spPr>
          <a:xfrm>
            <a:off x="5515276" y="6565432"/>
            <a:ext cx="6676724" cy="230832"/>
          </a:xfrm>
          <a:prstGeom prst="rect">
            <a:avLst/>
          </a:prstGeom>
        </p:spPr>
        <p:txBody>
          <a:bodyPr wrap="square">
            <a:spAutoFit/>
          </a:bodyPr>
          <a:lstStyle/>
          <a:p>
            <a:pPr algn="r"/>
            <a:r>
              <a:rPr lang="en-US" altLang="ko-KR" sz="900" dirty="0">
                <a:solidFill>
                  <a:schemeClr val="bg1">
                    <a:lumMod val="95000"/>
                  </a:schemeClr>
                </a:solidFill>
                <a:hlinkClick r:id="rId3">
                  <a:extLst>
                    <a:ext uri="{A12FA001-AC4F-418D-AE19-62706E023703}">
                      <ahyp:hlinkClr xmlns:ahyp="http://schemas.microsoft.com/office/drawing/2018/hyperlinkcolor" val="tx"/>
                    </a:ext>
                  </a:extLst>
                </a:hlinkClick>
              </a:rPr>
              <a:t>Source: https://sites.google.com/site/anhaidgroup/useful-stuff/data</a:t>
            </a:r>
            <a:r>
              <a:rPr lang="en-US" altLang="ko-KR" sz="900" dirty="0">
                <a:solidFill>
                  <a:schemeClr val="bg1">
                    <a:lumMod val="95000"/>
                  </a:schemeClr>
                </a:solidFill>
              </a:rPr>
              <a:t> Baby_product - source: babies_r_us, target: buy_buy_baby</a:t>
            </a:r>
          </a:p>
        </p:txBody>
      </p:sp>
      <p:sp>
        <p:nvSpPr>
          <p:cNvPr id="11" name="직사각형 10">
            <a:extLst>
              <a:ext uri="{FF2B5EF4-FFF2-40B4-BE49-F238E27FC236}">
                <a16:creationId xmlns:a16="http://schemas.microsoft.com/office/drawing/2014/main" id="{C1E66A3C-607C-4F5E-86C0-832CC3F77919}"/>
              </a:ext>
            </a:extLst>
          </p:cNvPr>
          <p:cNvSpPr/>
          <p:nvPr/>
        </p:nvSpPr>
        <p:spPr>
          <a:xfrm>
            <a:off x="230188" y="5808691"/>
            <a:ext cx="2680771" cy="523220"/>
          </a:xfrm>
          <a:prstGeom prst="rect">
            <a:avLst/>
          </a:prstGeom>
        </p:spPr>
        <p:txBody>
          <a:bodyPr wrap="square">
            <a:spAutoFit/>
          </a:bodyPr>
          <a:lstStyle/>
          <a:p>
            <a:r>
              <a:rPr lang="en-US" altLang="ko-KR" sz="1350" dirty="0">
                <a:solidFill>
                  <a:schemeClr val="bg2">
                    <a:lumMod val="10000"/>
                  </a:schemeClr>
                </a:solidFill>
                <a:latin typeface="Arial" panose="020B0604020202020204" pitchFamily="34" charset="0"/>
                <a:cs typeface="Arial" panose="020B0604020202020204" pitchFamily="34" charset="0"/>
              </a:rPr>
              <a:t>If Type is different</a:t>
            </a:r>
          </a:p>
          <a:p>
            <a:pPr marL="342900" indent="-342900">
              <a:buFont typeface="Symbol" panose="05050102010706020507" pitchFamily="18" charset="2"/>
              <a:buChar char="Þ"/>
            </a:pPr>
            <a:r>
              <a:rPr lang="en-US" altLang="ko-KR" sz="1350" dirty="0">
                <a:solidFill>
                  <a:schemeClr val="bg2">
                    <a:lumMod val="10000"/>
                  </a:schemeClr>
                </a:solidFill>
                <a:latin typeface="Arial" panose="020B0604020202020204" pitchFamily="34" charset="0"/>
                <a:cs typeface="Arial" panose="020B0604020202020204" pitchFamily="34" charset="0"/>
              </a:rPr>
              <a:t>Assign (Long) String</a:t>
            </a:r>
          </a:p>
        </p:txBody>
      </p:sp>
    </p:spTree>
    <p:extLst>
      <p:ext uri="{BB962C8B-B14F-4D97-AF65-F5344CB8AC3E}">
        <p14:creationId xmlns:p14="http://schemas.microsoft.com/office/powerpoint/2010/main" val="3300729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Creating Feature Files</a:t>
            </a:r>
            <a:endParaRPr lang="ko-KR" altLang="en-US" dirty="0"/>
          </a:p>
        </p:txBody>
      </p:sp>
      <p:sp>
        <p:nvSpPr>
          <p:cNvPr id="3" name="텍스트 개체 틀 2"/>
          <p:cNvSpPr>
            <a:spLocks noGrp="1"/>
          </p:cNvSpPr>
          <p:nvPr>
            <p:ph type="body" sz="half" idx="2"/>
          </p:nvPr>
        </p:nvSpPr>
        <p:spPr/>
        <p:txBody>
          <a:bodyPr/>
          <a:lstStyle/>
          <a:p>
            <a:r>
              <a:rPr lang="en-US" altLang="ko-KR" dirty="0"/>
              <a:t>Clear the feature files : delete unnecessary feature column (Empty value, Unique type)</a:t>
            </a:r>
            <a:endParaRPr lang="ko-KR" altLang="en-US" dirty="0"/>
          </a:p>
        </p:txBody>
      </p:sp>
      <p:graphicFrame>
        <p:nvGraphicFramePr>
          <p:cNvPr id="4" name="표 4">
            <a:extLst>
              <a:ext uri="{FF2B5EF4-FFF2-40B4-BE49-F238E27FC236}">
                <a16:creationId xmlns:a16="http://schemas.microsoft.com/office/drawing/2014/main" id="{37CE2918-ADBF-4308-87A7-587BEF34DB27}"/>
              </a:ext>
            </a:extLst>
          </p:cNvPr>
          <p:cNvGraphicFramePr>
            <a:graphicFrameLocks noGrp="1"/>
          </p:cNvGraphicFramePr>
          <p:nvPr>
            <p:extLst>
              <p:ext uri="{D42A27DB-BD31-4B8C-83A1-F6EECF244321}">
                <p14:modId xmlns:p14="http://schemas.microsoft.com/office/powerpoint/2010/main" val="3870247040"/>
              </p:ext>
            </p:extLst>
          </p:nvPr>
        </p:nvGraphicFramePr>
        <p:xfrm>
          <a:off x="997340" y="1684818"/>
          <a:ext cx="10179857" cy="1559560"/>
        </p:xfrm>
        <a:graphic>
          <a:graphicData uri="http://schemas.openxmlformats.org/drawingml/2006/table">
            <a:tbl>
              <a:tblPr firstRow="1">
                <a:tableStyleId>{C083E6E3-FA7D-4D7B-A595-EF9225AFEA82}</a:tableStyleId>
              </a:tblPr>
              <a:tblGrid>
                <a:gridCol w="1068705">
                  <a:extLst>
                    <a:ext uri="{9D8B030D-6E8A-4147-A177-3AD203B41FA5}">
                      <a16:colId xmlns:a16="http://schemas.microsoft.com/office/drawing/2014/main" val="826529764"/>
                    </a:ext>
                  </a:extLst>
                </a:gridCol>
                <a:gridCol w="979805">
                  <a:extLst>
                    <a:ext uri="{9D8B030D-6E8A-4147-A177-3AD203B41FA5}">
                      <a16:colId xmlns:a16="http://schemas.microsoft.com/office/drawing/2014/main" val="4042928247"/>
                    </a:ext>
                  </a:extLst>
                </a:gridCol>
                <a:gridCol w="813117">
                  <a:extLst>
                    <a:ext uri="{9D8B030D-6E8A-4147-A177-3AD203B41FA5}">
                      <a16:colId xmlns:a16="http://schemas.microsoft.com/office/drawing/2014/main" val="2208644932"/>
                    </a:ext>
                  </a:extLst>
                </a:gridCol>
                <a:gridCol w="738909">
                  <a:extLst>
                    <a:ext uri="{9D8B030D-6E8A-4147-A177-3AD203B41FA5}">
                      <a16:colId xmlns:a16="http://schemas.microsoft.com/office/drawing/2014/main" val="2710575859"/>
                    </a:ext>
                  </a:extLst>
                </a:gridCol>
                <a:gridCol w="1224280">
                  <a:extLst>
                    <a:ext uri="{9D8B030D-6E8A-4147-A177-3AD203B41FA5}">
                      <a16:colId xmlns:a16="http://schemas.microsoft.com/office/drawing/2014/main" val="1866497455"/>
                    </a:ext>
                  </a:extLst>
                </a:gridCol>
                <a:gridCol w="1519555">
                  <a:extLst>
                    <a:ext uri="{9D8B030D-6E8A-4147-A177-3AD203B41FA5}">
                      <a16:colId xmlns:a16="http://schemas.microsoft.com/office/drawing/2014/main" val="1513575784"/>
                    </a:ext>
                  </a:extLst>
                </a:gridCol>
                <a:gridCol w="890905">
                  <a:extLst>
                    <a:ext uri="{9D8B030D-6E8A-4147-A177-3AD203B41FA5}">
                      <a16:colId xmlns:a16="http://schemas.microsoft.com/office/drawing/2014/main" val="3538480404"/>
                    </a:ext>
                  </a:extLst>
                </a:gridCol>
                <a:gridCol w="1068705">
                  <a:extLst>
                    <a:ext uri="{9D8B030D-6E8A-4147-A177-3AD203B41FA5}">
                      <a16:colId xmlns:a16="http://schemas.microsoft.com/office/drawing/2014/main" val="692547260"/>
                    </a:ext>
                  </a:extLst>
                </a:gridCol>
                <a:gridCol w="1136967">
                  <a:extLst>
                    <a:ext uri="{9D8B030D-6E8A-4147-A177-3AD203B41FA5}">
                      <a16:colId xmlns:a16="http://schemas.microsoft.com/office/drawing/2014/main" val="614835206"/>
                    </a:ext>
                  </a:extLst>
                </a:gridCol>
                <a:gridCol w="738909">
                  <a:extLst>
                    <a:ext uri="{9D8B030D-6E8A-4147-A177-3AD203B41FA5}">
                      <a16:colId xmlns:a16="http://schemas.microsoft.com/office/drawing/2014/main" val="2522279246"/>
                    </a:ext>
                  </a:extLst>
                </a:gridCol>
              </a:tblGrid>
              <a:tr h="370840">
                <a:tc>
                  <a:txBody>
                    <a:bodyPr/>
                    <a:lstStyle/>
                    <a:p>
                      <a:pPr algn="ctr" latinLnBrk="1"/>
                      <a:r>
                        <a:rPr lang="en-US" altLang="ko-KR" sz="1400" dirty="0">
                          <a:latin typeface="Arial" panose="020B0604020202020204" pitchFamily="34" charset="0"/>
                          <a:cs typeface="Arial" panose="020B0604020202020204" pitchFamily="34" charset="0"/>
                        </a:rPr>
                        <a:t>source_id</a:t>
                      </a:r>
                      <a:endParaRPr lang="ko-KR" altLang="en-US" sz="1400" dirty="0">
                        <a:latin typeface="Arial" panose="020B0604020202020204" pitchFamily="34" charset="0"/>
                        <a:cs typeface="Arial" panose="020B0604020202020204" pitchFamily="34" charset="0"/>
                      </a:endParaRPr>
                    </a:p>
                  </a:txBody>
                  <a:tcPr/>
                </a:tc>
                <a:tc>
                  <a:txBody>
                    <a:bodyPr/>
                    <a:lstStyle/>
                    <a:p>
                      <a:pPr algn="ctr" latinLnBrk="1"/>
                      <a:r>
                        <a:rPr lang="en-US" altLang="ko-KR" sz="1400" dirty="0">
                          <a:latin typeface="Arial" panose="020B0604020202020204" pitchFamily="34" charset="0"/>
                          <a:cs typeface="Arial" panose="020B0604020202020204" pitchFamily="34" charset="0"/>
                        </a:rPr>
                        <a:t>target_id</a:t>
                      </a:r>
                      <a:endParaRPr lang="ko-KR" altLang="en-US" sz="1400" dirty="0">
                        <a:latin typeface="Arial" panose="020B0604020202020204" pitchFamily="34" charset="0"/>
                        <a:cs typeface="Arial" panose="020B0604020202020204" pitchFamily="34" charset="0"/>
                      </a:endParaRPr>
                    </a:p>
                  </a:txBody>
                  <a:tcPr/>
                </a:tc>
                <a:tc>
                  <a:txBody>
                    <a:bodyPr/>
                    <a:lstStyle/>
                    <a:p>
                      <a:pPr algn="ctr" latinLnBrk="1"/>
                      <a:r>
                        <a:rPr lang="en-US" altLang="ko-KR" sz="1400" dirty="0">
                          <a:latin typeface="Arial" panose="020B0604020202020204" pitchFamily="34" charset="0"/>
                          <a:cs typeface="Arial" panose="020B0604020202020204" pitchFamily="34" charset="0"/>
                        </a:rPr>
                        <a:t>pair_id</a:t>
                      </a:r>
                      <a:endParaRPr lang="ko-KR" altLang="en-US" sz="1400" dirty="0">
                        <a:latin typeface="Arial" panose="020B0604020202020204" pitchFamily="34" charset="0"/>
                        <a:cs typeface="Arial" panose="020B0604020202020204" pitchFamily="34" charset="0"/>
                      </a:endParaRPr>
                    </a:p>
                  </a:txBody>
                  <a:tcPr/>
                </a:tc>
                <a:tc>
                  <a:txBody>
                    <a:bodyPr/>
                    <a:lstStyle/>
                    <a:p>
                      <a:pPr algn="ctr" latinLnBrk="1"/>
                      <a:r>
                        <a:rPr lang="en-US" altLang="ko-KR" sz="1400" dirty="0">
                          <a:latin typeface="Arial" panose="020B0604020202020204" pitchFamily="34" charset="0"/>
                          <a:cs typeface="Arial" panose="020B0604020202020204" pitchFamily="34" charset="0"/>
                        </a:rPr>
                        <a:t>label</a:t>
                      </a:r>
                      <a:endParaRPr lang="ko-KR" altLang="en-US" sz="1400" dirty="0">
                        <a:latin typeface="Arial" panose="020B0604020202020204" pitchFamily="34" charset="0"/>
                        <a:cs typeface="Arial" panose="020B0604020202020204" pitchFamily="34" charset="0"/>
                      </a:endParaRPr>
                    </a:p>
                  </a:txBody>
                  <a:tcPr/>
                </a:tc>
                <a:tc>
                  <a:txBody>
                    <a:bodyPr/>
                    <a:lstStyle/>
                    <a:p>
                      <a:pPr algn="ctr" latinLnBrk="1"/>
                      <a:r>
                        <a:rPr lang="en-US" altLang="ko-KR" sz="1400" dirty="0">
                          <a:latin typeface="Arial" panose="020B0604020202020204" pitchFamily="34" charset="0"/>
                          <a:cs typeface="Arial" panose="020B0604020202020204" pitchFamily="34" charset="0"/>
                        </a:rPr>
                        <a:t>cosine_tfidf</a:t>
                      </a:r>
                      <a:endParaRPr lang="ko-KR" altLang="en-US" sz="1400" dirty="0">
                        <a:latin typeface="Arial" panose="020B0604020202020204" pitchFamily="34" charset="0"/>
                        <a:cs typeface="Arial" panose="020B0604020202020204" pitchFamily="34" charset="0"/>
                      </a:endParaRPr>
                    </a:p>
                  </a:txBody>
                  <a:tcPr/>
                </a:tc>
                <a:tc>
                  <a:txBody>
                    <a:bodyPr/>
                    <a:lstStyle/>
                    <a:p>
                      <a:pPr algn="ctr" latinLnBrk="1"/>
                      <a:r>
                        <a:rPr lang="en-US" altLang="ko-KR" sz="1400" dirty="0">
                          <a:latin typeface="Arial" panose="020B0604020202020204" pitchFamily="34" charset="0"/>
                          <a:cs typeface="Arial" panose="020B0604020202020204" pitchFamily="34" charset="0"/>
                        </a:rPr>
                        <a:t>ext_id_abs_diff</a:t>
                      </a:r>
                      <a:endParaRPr lang="ko-KR" altLang="en-US" sz="1400" dirty="0">
                        <a:latin typeface="Arial" panose="020B0604020202020204" pitchFamily="34" charset="0"/>
                        <a:cs typeface="Arial" panose="020B0604020202020204" pitchFamily="34" charset="0"/>
                      </a:endParaRPr>
                    </a:p>
                  </a:txBody>
                  <a:tcPr>
                    <a:solidFill>
                      <a:schemeClr val="bg2">
                        <a:lumMod val="90000"/>
                      </a:schemeClr>
                    </a:solidFill>
                  </a:tcPr>
                </a:tc>
                <a:tc>
                  <a:txBody>
                    <a:bodyPr/>
                    <a:lstStyle/>
                    <a:p>
                      <a:pPr algn="ctr" latinLnBrk="1"/>
                      <a:r>
                        <a:rPr lang="en-US" altLang="ko-KR" sz="1400" dirty="0">
                          <a:latin typeface="Arial" panose="020B0604020202020204" pitchFamily="34" charset="0"/>
                          <a:cs typeface="Arial" panose="020B0604020202020204" pitchFamily="34" charset="0"/>
                        </a:rPr>
                        <a:t>title_lev</a:t>
                      </a:r>
                      <a:endParaRPr lang="ko-KR" altLang="en-US" sz="1400" dirty="0">
                        <a:latin typeface="Arial" panose="020B0604020202020204" pitchFamily="34" charset="0"/>
                        <a:cs typeface="Arial" panose="020B0604020202020204" pitchFamily="34" charset="0"/>
                      </a:endParaRPr>
                    </a:p>
                  </a:txBody>
                  <a:tcPr/>
                </a:tc>
                <a:tc>
                  <a:txBody>
                    <a:bodyPr/>
                    <a:lstStyle/>
                    <a:p>
                      <a:pPr algn="ctr" latinLnBrk="1"/>
                      <a:r>
                        <a:rPr lang="en-US" altLang="ko-KR" sz="1400" dirty="0">
                          <a:latin typeface="Arial" panose="020B0604020202020204" pitchFamily="34" charset="0"/>
                          <a:cs typeface="Arial" panose="020B0604020202020204" pitchFamily="34" charset="0"/>
                        </a:rPr>
                        <a:t>brand_lev</a:t>
                      </a:r>
                      <a:endParaRPr lang="ko-KR" altLang="en-US" sz="1400" dirty="0">
                        <a:latin typeface="Arial" panose="020B0604020202020204" pitchFamily="34" charset="0"/>
                        <a:cs typeface="Arial" panose="020B0604020202020204" pitchFamily="34" charset="0"/>
                      </a:endParaRPr>
                    </a:p>
                  </a:txBody>
                  <a:tcPr>
                    <a:solidFill>
                      <a:schemeClr val="bg1">
                        <a:lumMod val="95000"/>
                      </a:schemeClr>
                    </a:solidFill>
                  </a:tcPr>
                </a:tc>
                <a:tc>
                  <a:txBody>
                    <a:bodyPr/>
                    <a:lstStyle/>
                    <a:p>
                      <a:pPr algn="ctr" latinLnBrk="1"/>
                      <a:r>
                        <a:rPr lang="en-US" altLang="ko-KR" sz="1400" dirty="0">
                          <a:latin typeface="Arial" panose="020B0604020202020204" pitchFamily="34" charset="0"/>
                          <a:cs typeface="Arial" panose="020B0604020202020204" pitchFamily="34" charset="0"/>
                        </a:rPr>
                        <a:t>weight_lev</a:t>
                      </a:r>
                      <a:endParaRPr lang="ko-KR" altLang="en-US" sz="1400" dirty="0">
                        <a:latin typeface="Arial" panose="020B0604020202020204" pitchFamily="34" charset="0"/>
                        <a:cs typeface="Arial" panose="020B0604020202020204" pitchFamily="34" charset="0"/>
                      </a:endParaRPr>
                    </a:p>
                  </a:txBody>
                  <a:tcPr>
                    <a:solidFill>
                      <a:schemeClr val="bg1">
                        <a:lumMod val="95000"/>
                      </a:schemeClr>
                    </a:solidFill>
                  </a:tcPr>
                </a:tc>
                <a:tc>
                  <a:txBody>
                    <a:bodyPr/>
                    <a:lstStyle/>
                    <a:p>
                      <a:pPr algn="ctr" latinLnBrk="1"/>
                      <a:r>
                        <a:rPr lang="en-US" altLang="ko-KR" sz="1400" dirty="0">
                          <a:latin typeface="Arial" panose="020B0604020202020204" pitchFamily="34" charset="0"/>
                          <a:cs typeface="Arial" panose="020B0604020202020204" pitchFamily="34" charset="0"/>
                        </a:rPr>
                        <a:t>…</a:t>
                      </a:r>
                      <a:endParaRPr lang="ko-KR" alt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99033736"/>
                  </a:ext>
                </a:extLst>
              </a:tr>
              <a:tr h="370840">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1606</a:t>
                      </a:r>
                    </a:p>
                  </a:txBody>
                  <a:tcPr marL="6350" marR="6350" marT="6350" marB="0" anchor="ct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700</a:t>
                      </a:r>
                    </a:p>
                  </a:txBody>
                  <a:tcPr marL="6350" marR="6350" marT="6350" marB="0" anchor="ct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1606-700</a:t>
                      </a:r>
                    </a:p>
                  </a:txBody>
                  <a:tcPr marL="6350" marR="6350" marT="6350" marB="0" anchor="ctr"/>
                </a:tc>
                <a:tc>
                  <a:txBody>
                    <a:bodyPr/>
                    <a:lstStyle/>
                    <a:p>
                      <a:pPr algn="ctr" fontAlgn="ctr"/>
                      <a:r>
                        <a:rPr lang="de-DE" sz="1200" b="0" i="0" u="none" strike="noStrike" dirty="0">
                          <a:solidFill>
                            <a:srgbClr val="000000"/>
                          </a:solidFill>
                          <a:effectLst/>
                          <a:latin typeface="맑은 고딕" panose="020B0503020000020004" pitchFamily="50" charset="-127"/>
                          <a:ea typeface="맑은 고딕" panose="020B0503020000020004" pitchFamily="50" charset="-127"/>
                        </a:rPr>
                        <a:t>TRUE</a:t>
                      </a:r>
                    </a:p>
                  </a:txBody>
                  <a:tcPr marL="6350" marR="6350" marT="6350" marB="0" anchor="ct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0.023648</a:t>
                      </a:r>
                    </a:p>
                  </a:txBody>
                  <a:tcPr marL="6350" marR="6350" marT="6350" marB="0" anchor="ct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1001890375</a:t>
                      </a:r>
                    </a:p>
                  </a:txBody>
                  <a:tcPr marL="6350" marR="6350" marT="6350" marB="0" anchor="ctr">
                    <a:solidFill>
                      <a:schemeClr val="bg2">
                        <a:lumMod val="90000"/>
                      </a:schemeClr>
                    </a:solidFill>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6350" marR="6350" marT="6350" marB="0" anchor="ct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6350" marR="6350" marT="6350" marB="0" anchor="ctr">
                    <a:solidFill>
                      <a:schemeClr val="bg1">
                        <a:lumMod val="95000"/>
                      </a:schemeClr>
                    </a:solidFill>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6350" marR="6350" marT="6350" marB="0" anchor="ctr">
                    <a:solidFill>
                      <a:schemeClr val="bg1">
                        <a:lumMod val="95000"/>
                      </a:schemeClr>
                    </a:solidFill>
                  </a:tcPr>
                </a:tc>
                <a:tc>
                  <a:txBody>
                    <a:bodyPr/>
                    <a:lstStyle/>
                    <a:p>
                      <a:pPr algn="ctr" latinLnBrk="1"/>
                      <a:endParaRPr lang="ko-KR" alt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09144652"/>
                  </a:ext>
                </a:extLst>
              </a:tr>
              <a:tr h="370840">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1756</a:t>
                      </a:r>
                    </a:p>
                  </a:txBody>
                  <a:tcPr marL="6350" marR="6350" marT="6350" marB="0" anchor="ct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714</a:t>
                      </a:r>
                    </a:p>
                  </a:txBody>
                  <a:tcPr marL="6350" marR="6350" marT="6350" marB="0" anchor="ct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1756-714</a:t>
                      </a:r>
                    </a:p>
                  </a:txBody>
                  <a:tcPr marL="6350" marR="6350" marT="6350" marB="0" anchor="ctr"/>
                </a:tc>
                <a:tc>
                  <a:txBody>
                    <a:bodyPr/>
                    <a:lstStyle/>
                    <a:p>
                      <a:pPr algn="ctr" fontAlgn="ctr"/>
                      <a:r>
                        <a:rPr lang="de-DE" sz="1200" b="0" i="0" u="none" strike="noStrike">
                          <a:solidFill>
                            <a:srgbClr val="000000"/>
                          </a:solidFill>
                          <a:effectLst/>
                          <a:latin typeface="맑은 고딕" panose="020B0503020000020004" pitchFamily="50" charset="-127"/>
                          <a:ea typeface="맑은 고딕" panose="020B0503020000020004" pitchFamily="50" charset="-127"/>
                        </a:rPr>
                        <a:t>TRUE</a:t>
                      </a:r>
                    </a:p>
                  </a:txBody>
                  <a:tcPr marL="6350" marR="6350" marT="6350" marB="0" anchor="ct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0.023038</a:t>
                      </a:r>
                    </a:p>
                  </a:txBody>
                  <a:tcPr marL="6350" marR="6350" marT="6350" marB="0" anchor="ct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1001890428</a:t>
                      </a:r>
                    </a:p>
                  </a:txBody>
                  <a:tcPr marL="6350" marR="6350" marT="6350" marB="0" anchor="ctr">
                    <a:solidFill>
                      <a:schemeClr val="bg2">
                        <a:lumMod val="90000"/>
                      </a:schemeClr>
                    </a:solidFill>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6350" marR="6350" marT="6350" marB="0" anchor="ct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6350" marR="6350" marT="6350" marB="0" anchor="ctr">
                    <a:solidFill>
                      <a:schemeClr val="bg1">
                        <a:lumMod val="95000"/>
                      </a:schemeClr>
                    </a:solidFill>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6350" marR="6350" marT="6350" marB="0" anchor="ctr">
                    <a:solidFill>
                      <a:schemeClr val="bg1">
                        <a:lumMod val="95000"/>
                      </a:schemeClr>
                    </a:solidFill>
                  </a:tcPr>
                </a:tc>
                <a:tc>
                  <a:txBody>
                    <a:bodyPr/>
                    <a:lstStyle/>
                    <a:p>
                      <a:pPr algn="ctr" latinLnBrk="1"/>
                      <a:endParaRPr lang="ko-KR" alt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56519138"/>
                  </a:ext>
                </a:extLst>
              </a:tr>
              <a:tr h="370840">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1659</a:t>
                      </a:r>
                    </a:p>
                  </a:txBody>
                  <a:tcPr marL="6350" marR="6350" marT="6350" marB="0" anchor="ct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717</a:t>
                      </a:r>
                    </a:p>
                  </a:txBody>
                  <a:tcPr marL="6350" marR="6350" marT="6350" marB="0" anchor="ct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1659-717</a:t>
                      </a:r>
                    </a:p>
                  </a:txBody>
                  <a:tcPr marL="6350" marR="6350" marT="6350" marB="0" anchor="ctr"/>
                </a:tc>
                <a:tc>
                  <a:txBody>
                    <a:bodyPr/>
                    <a:lstStyle/>
                    <a:p>
                      <a:pPr algn="ctr" fontAlgn="ctr"/>
                      <a:r>
                        <a:rPr lang="de-DE" sz="1200" b="0" i="0" u="none" strike="noStrike">
                          <a:solidFill>
                            <a:srgbClr val="000000"/>
                          </a:solidFill>
                          <a:effectLst/>
                          <a:latin typeface="맑은 고딕" panose="020B0503020000020004" pitchFamily="50" charset="-127"/>
                          <a:ea typeface="맑은 고딕" panose="020B0503020000020004" pitchFamily="50" charset="-127"/>
                        </a:rPr>
                        <a:t>FALSE</a:t>
                      </a:r>
                    </a:p>
                  </a:txBody>
                  <a:tcPr marL="6350" marR="6350" marT="6350" marB="0" anchor="ct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0.019293</a:t>
                      </a:r>
                    </a:p>
                  </a:txBody>
                  <a:tcPr marL="6350" marR="6350" marT="6350" marB="0" anchor="ct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46600563</a:t>
                      </a:r>
                    </a:p>
                  </a:txBody>
                  <a:tcPr marL="6350" marR="6350" marT="6350" marB="0" anchor="ctr">
                    <a:solidFill>
                      <a:schemeClr val="bg2">
                        <a:lumMod val="90000"/>
                      </a:schemeClr>
                    </a:solidFill>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0.590164</a:t>
                      </a:r>
                    </a:p>
                  </a:txBody>
                  <a:tcPr marL="6350" marR="6350" marT="6350" marB="0" anchor="ct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6350" marR="6350" marT="6350" marB="0" anchor="ctr">
                    <a:solidFill>
                      <a:schemeClr val="bg1">
                        <a:lumMod val="95000"/>
                      </a:schemeClr>
                    </a:solidFill>
                  </a:tcP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6350" marR="6350" marT="6350" marB="0" anchor="ctr">
                    <a:solidFill>
                      <a:schemeClr val="bg1">
                        <a:lumMod val="95000"/>
                      </a:schemeClr>
                    </a:solidFill>
                  </a:tcPr>
                </a:tc>
                <a:tc>
                  <a:txBody>
                    <a:bodyPr/>
                    <a:lstStyle/>
                    <a:p>
                      <a:pPr algn="ctr" latinLnBrk="1"/>
                      <a:endParaRPr lang="ko-KR" alt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01735303"/>
                  </a:ext>
                </a:extLst>
              </a:tr>
            </a:tbl>
          </a:graphicData>
        </a:graphic>
      </p:graphicFrame>
      <p:graphicFrame>
        <p:nvGraphicFramePr>
          <p:cNvPr id="6" name="표 6">
            <a:extLst>
              <a:ext uri="{FF2B5EF4-FFF2-40B4-BE49-F238E27FC236}">
                <a16:creationId xmlns:a16="http://schemas.microsoft.com/office/drawing/2014/main" id="{48701129-372B-4AA0-8CA7-86433F1B1EB5}"/>
              </a:ext>
            </a:extLst>
          </p:cNvPr>
          <p:cNvGraphicFramePr>
            <a:graphicFrameLocks noGrp="1"/>
          </p:cNvGraphicFramePr>
          <p:nvPr>
            <p:extLst>
              <p:ext uri="{D42A27DB-BD31-4B8C-83A1-F6EECF244321}">
                <p14:modId xmlns:p14="http://schemas.microsoft.com/office/powerpoint/2010/main" val="3623232741"/>
              </p:ext>
            </p:extLst>
          </p:nvPr>
        </p:nvGraphicFramePr>
        <p:xfrm>
          <a:off x="2207139" y="4187301"/>
          <a:ext cx="7760258" cy="2028250"/>
        </p:xfrm>
        <a:graphic>
          <a:graphicData uri="http://schemas.openxmlformats.org/drawingml/2006/table">
            <a:tbl>
              <a:tblPr firstRow="1">
                <a:tableStyleId>{5A111915-BE36-4E01-A7E5-04B1672EAD32}</a:tableStyleId>
              </a:tblPr>
              <a:tblGrid>
                <a:gridCol w="1325880">
                  <a:extLst>
                    <a:ext uri="{9D8B030D-6E8A-4147-A177-3AD203B41FA5}">
                      <a16:colId xmlns:a16="http://schemas.microsoft.com/office/drawing/2014/main" val="3725441594"/>
                    </a:ext>
                  </a:extLst>
                </a:gridCol>
                <a:gridCol w="1244328">
                  <a:extLst>
                    <a:ext uri="{9D8B030D-6E8A-4147-A177-3AD203B41FA5}">
                      <a16:colId xmlns:a16="http://schemas.microsoft.com/office/drawing/2014/main" val="761156695"/>
                    </a:ext>
                  </a:extLst>
                </a:gridCol>
                <a:gridCol w="1244328">
                  <a:extLst>
                    <a:ext uri="{9D8B030D-6E8A-4147-A177-3AD203B41FA5}">
                      <a16:colId xmlns:a16="http://schemas.microsoft.com/office/drawing/2014/main" val="287641502"/>
                    </a:ext>
                  </a:extLst>
                </a:gridCol>
                <a:gridCol w="767080">
                  <a:extLst>
                    <a:ext uri="{9D8B030D-6E8A-4147-A177-3AD203B41FA5}">
                      <a16:colId xmlns:a16="http://schemas.microsoft.com/office/drawing/2014/main" val="2946157451"/>
                    </a:ext>
                  </a:extLst>
                </a:gridCol>
                <a:gridCol w="1529080">
                  <a:extLst>
                    <a:ext uri="{9D8B030D-6E8A-4147-A177-3AD203B41FA5}">
                      <a16:colId xmlns:a16="http://schemas.microsoft.com/office/drawing/2014/main" val="1975299181"/>
                    </a:ext>
                  </a:extLst>
                </a:gridCol>
                <a:gridCol w="1244328">
                  <a:extLst>
                    <a:ext uri="{9D8B030D-6E8A-4147-A177-3AD203B41FA5}">
                      <a16:colId xmlns:a16="http://schemas.microsoft.com/office/drawing/2014/main" val="341287878"/>
                    </a:ext>
                  </a:extLst>
                </a:gridCol>
                <a:gridCol w="405234">
                  <a:extLst>
                    <a:ext uri="{9D8B030D-6E8A-4147-A177-3AD203B41FA5}">
                      <a16:colId xmlns:a16="http://schemas.microsoft.com/office/drawing/2014/main" val="1503622299"/>
                    </a:ext>
                  </a:extLst>
                </a:gridCol>
              </a:tblGrid>
              <a:tr h="473770">
                <a:tc>
                  <a:txBody>
                    <a:bodyPr/>
                    <a:lstStyle/>
                    <a:p>
                      <a:pPr algn="ctr" latinLnBrk="1"/>
                      <a:r>
                        <a:rPr lang="en-US" altLang="ko-KR" sz="1800" dirty="0">
                          <a:latin typeface="Arial" panose="020B0604020202020204" pitchFamily="34" charset="0"/>
                          <a:cs typeface="Arial" panose="020B0604020202020204" pitchFamily="34" charset="0"/>
                        </a:rPr>
                        <a:t>source_id</a:t>
                      </a:r>
                      <a:endParaRPr lang="ko-KR" altLang="en-US" sz="1800" dirty="0">
                        <a:latin typeface="Arial" panose="020B0604020202020204" pitchFamily="34" charset="0"/>
                        <a:cs typeface="Arial" panose="020B0604020202020204" pitchFamily="34" charset="0"/>
                      </a:endParaRPr>
                    </a:p>
                  </a:txBody>
                  <a:tcPr>
                    <a:solidFill>
                      <a:schemeClr val="accent1">
                        <a:lumMod val="50000"/>
                      </a:schemeClr>
                    </a:solidFill>
                  </a:tcPr>
                </a:tc>
                <a:tc>
                  <a:txBody>
                    <a:bodyPr/>
                    <a:lstStyle/>
                    <a:p>
                      <a:pPr algn="ctr" latinLnBrk="1"/>
                      <a:r>
                        <a:rPr lang="en-US" altLang="ko-KR" sz="1800" dirty="0">
                          <a:latin typeface="Arial" panose="020B0604020202020204" pitchFamily="34" charset="0"/>
                          <a:cs typeface="Arial" panose="020B0604020202020204" pitchFamily="34" charset="0"/>
                        </a:rPr>
                        <a:t>target_id</a:t>
                      </a:r>
                      <a:endParaRPr lang="ko-KR" altLang="en-US" sz="1800" dirty="0">
                        <a:latin typeface="Arial" panose="020B0604020202020204" pitchFamily="34" charset="0"/>
                        <a:cs typeface="Arial" panose="020B0604020202020204" pitchFamily="34" charset="0"/>
                      </a:endParaRPr>
                    </a:p>
                  </a:txBody>
                  <a:tcPr>
                    <a:solidFill>
                      <a:schemeClr val="accent1">
                        <a:lumMod val="50000"/>
                      </a:schemeClr>
                    </a:solidFill>
                  </a:tcPr>
                </a:tc>
                <a:tc>
                  <a:txBody>
                    <a:bodyPr/>
                    <a:lstStyle/>
                    <a:p>
                      <a:pPr algn="ctr" latinLnBrk="1"/>
                      <a:r>
                        <a:rPr lang="en-US" altLang="ko-KR" sz="1800" dirty="0">
                          <a:latin typeface="Arial" panose="020B0604020202020204" pitchFamily="34" charset="0"/>
                          <a:cs typeface="Arial" panose="020B0604020202020204" pitchFamily="34" charset="0"/>
                        </a:rPr>
                        <a:t>pair_id</a:t>
                      </a:r>
                      <a:endParaRPr lang="ko-KR" altLang="en-US" sz="1800" dirty="0">
                        <a:latin typeface="Arial" panose="020B0604020202020204" pitchFamily="34" charset="0"/>
                        <a:cs typeface="Arial" panose="020B0604020202020204" pitchFamily="34" charset="0"/>
                      </a:endParaRPr>
                    </a:p>
                  </a:txBody>
                  <a:tcPr>
                    <a:solidFill>
                      <a:schemeClr val="accent1">
                        <a:lumMod val="50000"/>
                      </a:schemeClr>
                    </a:solidFill>
                  </a:tcPr>
                </a:tc>
                <a:tc>
                  <a:txBody>
                    <a:bodyPr/>
                    <a:lstStyle/>
                    <a:p>
                      <a:pPr algn="ctr" latinLnBrk="1"/>
                      <a:r>
                        <a:rPr lang="en-US" altLang="ko-KR" sz="1800" dirty="0">
                          <a:latin typeface="Arial" panose="020B0604020202020204" pitchFamily="34" charset="0"/>
                          <a:cs typeface="Arial" panose="020B0604020202020204" pitchFamily="34" charset="0"/>
                        </a:rPr>
                        <a:t>label</a:t>
                      </a:r>
                      <a:endParaRPr lang="ko-KR" altLang="en-US" sz="1800" dirty="0">
                        <a:latin typeface="Arial" panose="020B0604020202020204" pitchFamily="34" charset="0"/>
                        <a:cs typeface="Arial" panose="020B0604020202020204" pitchFamily="34" charset="0"/>
                      </a:endParaRPr>
                    </a:p>
                  </a:txBody>
                  <a:tcPr>
                    <a:solidFill>
                      <a:schemeClr val="accent1">
                        <a:lumMod val="50000"/>
                      </a:schemeClr>
                    </a:solidFill>
                  </a:tcPr>
                </a:tc>
                <a:tc>
                  <a:txBody>
                    <a:bodyPr/>
                    <a:lstStyle/>
                    <a:p>
                      <a:pPr algn="ctr" latinLnBrk="1"/>
                      <a:r>
                        <a:rPr lang="en-US" altLang="ko-KR" sz="1800" dirty="0">
                          <a:latin typeface="Arial" panose="020B0604020202020204" pitchFamily="34" charset="0"/>
                          <a:cs typeface="Arial" panose="020B0604020202020204" pitchFamily="34" charset="0"/>
                        </a:rPr>
                        <a:t>cosine_tfidf</a:t>
                      </a:r>
                      <a:endParaRPr lang="ko-KR" altLang="en-US" sz="1800" dirty="0">
                        <a:latin typeface="Arial" panose="020B0604020202020204" pitchFamily="34" charset="0"/>
                        <a:cs typeface="Arial" panose="020B0604020202020204" pitchFamily="34" charset="0"/>
                      </a:endParaRPr>
                    </a:p>
                  </a:txBody>
                  <a:tcPr>
                    <a:solidFill>
                      <a:schemeClr val="accent1">
                        <a:lumMod val="50000"/>
                      </a:schemeClr>
                    </a:solidFill>
                  </a:tcPr>
                </a:tc>
                <a:tc>
                  <a:txBody>
                    <a:bodyPr/>
                    <a:lstStyle/>
                    <a:p>
                      <a:pPr algn="ctr" latinLnBrk="1"/>
                      <a:r>
                        <a:rPr lang="en-US" altLang="ko-KR" sz="1800" dirty="0">
                          <a:latin typeface="Arial" panose="020B0604020202020204" pitchFamily="34" charset="0"/>
                          <a:cs typeface="Arial" panose="020B0604020202020204" pitchFamily="34" charset="0"/>
                        </a:rPr>
                        <a:t>title_lev</a:t>
                      </a:r>
                      <a:endParaRPr lang="ko-KR" altLang="en-US" sz="1800" dirty="0">
                        <a:latin typeface="Arial" panose="020B0604020202020204" pitchFamily="34" charset="0"/>
                        <a:cs typeface="Arial" panose="020B0604020202020204" pitchFamily="34" charset="0"/>
                      </a:endParaRPr>
                    </a:p>
                  </a:txBody>
                  <a:tcPr>
                    <a:solidFill>
                      <a:schemeClr val="accent1">
                        <a:lumMod val="50000"/>
                      </a:schemeClr>
                    </a:solidFill>
                  </a:tcPr>
                </a:tc>
                <a:tc>
                  <a:txBody>
                    <a:bodyPr/>
                    <a:lstStyle/>
                    <a:p>
                      <a:pPr algn="ctr" latinLnBrk="1"/>
                      <a:r>
                        <a:rPr lang="en-US" altLang="ko-KR" sz="1800" dirty="0">
                          <a:latin typeface="Arial" panose="020B0604020202020204" pitchFamily="34" charset="0"/>
                          <a:cs typeface="Arial" panose="020B0604020202020204" pitchFamily="34" charset="0"/>
                        </a:rPr>
                        <a:t>…</a:t>
                      </a:r>
                      <a:endParaRPr lang="ko-KR" altLang="en-US" sz="1800" dirty="0">
                        <a:latin typeface="Arial" panose="020B0604020202020204" pitchFamily="34" charset="0"/>
                        <a:cs typeface="Arial" panose="020B0604020202020204" pitchFamily="34" charset="0"/>
                      </a:endParaRPr>
                    </a:p>
                  </a:txBody>
                  <a:tcPr>
                    <a:solidFill>
                      <a:schemeClr val="accent1">
                        <a:lumMod val="50000"/>
                      </a:schemeClr>
                    </a:solidFill>
                  </a:tcPr>
                </a:tc>
                <a:extLst>
                  <a:ext uri="{0D108BD9-81ED-4DB2-BD59-A6C34878D82A}">
                    <a16:rowId xmlns:a16="http://schemas.microsoft.com/office/drawing/2014/main" val="2205103965"/>
                  </a:ext>
                </a:extLst>
              </a:tr>
              <a:tr h="506220">
                <a:tc>
                  <a:txBody>
                    <a:bodyPr/>
                    <a:lstStyle/>
                    <a:p>
                      <a:pPr algn="ctr" fontAlgn="ctr"/>
                      <a:r>
                        <a:rPr lang="en-US" altLang="ko-KR" sz="1600" u="none" strike="noStrike" dirty="0">
                          <a:effectLst/>
                          <a:latin typeface="Arial" panose="020B0604020202020204" pitchFamily="34" charset="0"/>
                          <a:cs typeface="Arial" panose="020B0604020202020204" pitchFamily="34" charset="0"/>
                        </a:rPr>
                        <a:t>1606</a:t>
                      </a:r>
                      <a:endParaRPr lang="en-US" altLang="ko-KR" sz="16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350" marR="6350" marT="6350" marB="0" anchor="ctr"/>
                </a:tc>
                <a:tc>
                  <a:txBody>
                    <a:bodyPr/>
                    <a:lstStyle/>
                    <a:p>
                      <a:pPr algn="ctr" fontAlgn="ctr"/>
                      <a:r>
                        <a:rPr lang="en-US" altLang="ko-KR" sz="1600" u="none" strike="noStrike" dirty="0">
                          <a:effectLst/>
                          <a:latin typeface="Arial" panose="020B0604020202020204" pitchFamily="34" charset="0"/>
                          <a:cs typeface="Arial" panose="020B0604020202020204" pitchFamily="34" charset="0"/>
                        </a:rPr>
                        <a:t>700</a:t>
                      </a:r>
                      <a:endParaRPr lang="en-US" altLang="ko-KR" sz="16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350" marR="6350" marT="6350" marB="0" anchor="ctr"/>
                </a:tc>
                <a:tc>
                  <a:txBody>
                    <a:bodyPr/>
                    <a:lstStyle/>
                    <a:p>
                      <a:pPr algn="ctr" fontAlgn="ctr"/>
                      <a:r>
                        <a:rPr lang="en-US" altLang="ko-KR" sz="1600" u="none" strike="noStrike" dirty="0">
                          <a:effectLst/>
                          <a:latin typeface="Arial" panose="020B0604020202020204" pitchFamily="34" charset="0"/>
                          <a:cs typeface="Arial" panose="020B0604020202020204" pitchFamily="34" charset="0"/>
                        </a:rPr>
                        <a:t>1606-700</a:t>
                      </a:r>
                      <a:endParaRPr lang="en-US" altLang="ko-KR" sz="16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350" marR="6350" marT="6350" marB="0" anchor="ctr"/>
                </a:tc>
                <a:tc>
                  <a:txBody>
                    <a:bodyPr/>
                    <a:lstStyle/>
                    <a:p>
                      <a:pPr algn="ctr" fontAlgn="ctr"/>
                      <a:r>
                        <a:rPr lang="de-DE" sz="1600" u="none" strike="noStrike" dirty="0">
                          <a:effectLst/>
                          <a:latin typeface="Arial" panose="020B0604020202020204" pitchFamily="34" charset="0"/>
                          <a:cs typeface="Arial" panose="020B0604020202020204" pitchFamily="34" charset="0"/>
                        </a:rPr>
                        <a:t>TRUE</a:t>
                      </a:r>
                      <a:endParaRPr lang="de-DE" sz="16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350" marR="6350" marT="6350" marB="0" anchor="ctr"/>
                </a:tc>
                <a:tc>
                  <a:txBody>
                    <a:bodyPr/>
                    <a:lstStyle/>
                    <a:p>
                      <a:pPr algn="ctr" fontAlgn="ctr"/>
                      <a:r>
                        <a:rPr lang="en-US" altLang="ko-KR" sz="1600" u="none" strike="noStrike" dirty="0">
                          <a:effectLst/>
                          <a:latin typeface="Arial" panose="020B0604020202020204" pitchFamily="34" charset="0"/>
                          <a:cs typeface="Arial" panose="020B0604020202020204" pitchFamily="34" charset="0"/>
                        </a:rPr>
                        <a:t>0.023648</a:t>
                      </a:r>
                      <a:endParaRPr lang="en-US" altLang="ko-KR" sz="16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350" marR="6350" marT="6350" marB="0" anchor="ctr"/>
                </a:tc>
                <a:tc>
                  <a:txBody>
                    <a:bodyPr/>
                    <a:lstStyle/>
                    <a:p>
                      <a:pPr algn="ctr" fontAlgn="ctr"/>
                      <a:r>
                        <a:rPr lang="en-US" altLang="ko-KR" sz="1600" u="none" strike="noStrike" dirty="0">
                          <a:effectLst/>
                          <a:latin typeface="Arial" panose="020B0604020202020204" pitchFamily="34" charset="0"/>
                          <a:cs typeface="Arial" panose="020B0604020202020204" pitchFamily="34" charset="0"/>
                        </a:rPr>
                        <a:t>1</a:t>
                      </a:r>
                      <a:endParaRPr lang="en-US" altLang="ko-KR" sz="16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350" marR="6350" marT="6350" marB="0" anchor="ctr"/>
                </a:tc>
                <a:tc>
                  <a:txBody>
                    <a:bodyPr/>
                    <a:lstStyle/>
                    <a:p>
                      <a:pPr algn="ctr" latinLnBrk="1"/>
                      <a:endParaRPr lang="ko-KR" altLang="en-US" sz="2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71658119"/>
                  </a:ext>
                </a:extLst>
              </a:tr>
              <a:tr h="506220">
                <a:tc>
                  <a:txBody>
                    <a:bodyPr/>
                    <a:lstStyle/>
                    <a:p>
                      <a:pPr algn="ctr" fontAlgn="ctr"/>
                      <a:r>
                        <a:rPr lang="en-US" altLang="ko-KR" sz="1600" u="none" strike="noStrike" dirty="0">
                          <a:effectLst/>
                          <a:latin typeface="Arial" panose="020B0604020202020204" pitchFamily="34" charset="0"/>
                          <a:cs typeface="Arial" panose="020B0604020202020204" pitchFamily="34" charset="0"/>
                        </a:rPr>
                        <a:t>1756</a:t>
                      </a:r>
                      <a:endParaRPr lang="en-US" altLang="ko-KR" sz="16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350" marR="6350" marT="6350" marB="0" anchor="ctr"/>
                </a:tc>
                <a:tc>
                  <a:txBody>
                    <a:bodyPr/>
                    <a:lstStyle/>
                    <a:p>
                      <a:pPr algn="ctr" fontAlgn="ctr"/>
                      <a:r>
                        <a:rPr lang="en-US" altLang="ko-KR" sz="1600" u="none" strike="noStrike" dirty="0">
                          <a:effectLst/>
                          <a:latin typeface="Arial" panose="020B0604020202020204" pitchFamily="34" charset="0"/>
                          <a:cs typeface="Arial" panose="020B0604020202020204" pitchFamily="34" charset="0"/>
                        </a:rPr>
                        <a:t>714</a:t>
                      </a:r>
                      <a:endParaRPr lang="en-US" altLang="ko-KR" sz="16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350" marR="6350" marT="6350" marB="0" anchor="ctr"/>
                </a:tc>
                <a:tc>
                  <a:txBody>
                    <a:bodyPr/>
                    <a:lstStyle/>
                    <a:p>
                      <a:pPr algn="ctr" fontAlgn="ctr"/>
                      <a:r>
                        <a:rPr lang="en-US" altLang="ko-KR" sz="1600" u="none" strike="noStrike" dirty="0">
                          <a:effectLst/>
                          <a:latin typeface="Arial" panose="020B0604020202020204" pitchFamily="34" charset="0"/>
                          <a:cs typeface="Arial" panose="020B0604020202020204" pitchFamily="34" charset="0"/>
                        </a:rPr>
                        <a:t>1756-714</a:t>
                      </a:r>
                      <a:endParaRPr lang="en-US" altLang="ko-KR" sz="16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350" marR="6350" marT="6350" marB="0" anchor="ctr"/>
                </a:tc>
                <a:tc>
                  <a:txBody>
                    <a:bodyPr/>
                    <a:lstStyle/>
                    <a:p>
                      <a:pPr algn="ctr" fontAlgn="ctr"/>
                      <a:r>
                        <a:rPr lang="de-DE" sz="1600" u="none" strike="noStrike" dirty="0">
                          <a:effectLst/>
                          <a:latin typeface="Arial" panose="020B0604020202020204" pitchFamily="34" charset="0"/>
                          <a:cs typeface="Arial" panose="020B0604020202020204" pitchFamily="34" charset="0"/>
                        </a:rPr>
                        <a:t>TRUE</a:t>
                      </a:r>
                      <a:endParaRPr lang="de-DE" sz="16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350" marR="6350" marT="6350" marB="0" anchor="ctr"/>
                </a:tc>
                <a:tc>
                  <a:txBody>
                    <a:bodyPr/>
                    <a:lstStyle/>
                    <a:p>
                      <a:pPr algn="ctr" fontAlgn="ctr"/>
                      <a:r>
                        <a:rPr lang="en-US" altLang="ko-KR" sz="1600" u="none" strike="noStrike" dirty="0">
                          <a:effectLst/>
                          <a:latin typeface="Arial" panose="020B0604020202020204" pitchFamily="34" charset="0"/>
                          <a:cs typeface="Arial" panose="020B0604020202020204" pitchFamily="34" charset="0"/>
                        </a:rPr>
                        <a:t>0.023038</a:t>
                      </a:r>
                      <a:endParaRPr lang="en-US" altLang="ko-KR" sz="16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350" marR="6350" marT="6350" marB="0" anchor="ctr"/>
                </a:tc>
                <a:tc>
                  <a:txBody>
                    <a:bodyPr/>
                    <a:lstStyle/>
                    <a:p>
                      <a:pPr algn="ctr" fontAlgn="ctr"/>
                      <a:r>
                        <a:rPr lang="en-US" altLang="ko-KR" sz="1600" u="none" strike="noStrike" dirty="0">
                          <a:effectLst/>
                          <a:latin typeface="Arial" panose="020B0604020202020204" pitchFamily="34" charset="0"/>
                          <a:cs typeface="Arial" panose="020B0604020202020204" pitchFamily="34" charset="0"/>
                        </a:rPr>
                        <a:t>1</a:t>
                      </a:r>
                      <a:endParaRPr lang="en-US" altLang="ko-KR" sz="16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350" marR="6350" marT="6350" marB="0" anchor="ctr"/>
                </a:tc>
                <a:tc>
                  <a:txBody>
                    <a:bodyPr/>
                    <a:lstStyle/>
                    <a:p>
                      <a:pPr algn="ctr" latinLnBrk="1"/>
                      <a:endParaRPr lang="ko-KR" altLang="en-US" sz="2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92726459"/>
                  </a:ext>
                </a:extLst>
              </a:tr>
              <a:tr h="506220">
                <a:tc>
                  <a:txBody>
                    <a:bodyPr/>
                    <a:lstStyle/>
                    <a:p>
                      <a:pPr algn="ctr" fontAlgn="ctr"/>
                      <a:r>
                        <a:rPr lang="en-US" altLang="ko-KR" sz="1600" u="none" strike="noStrike" dirty="0">
                          <a:effectLst/>
                          <a:latin typeface="Arial" panose="020B0604020202020204" pitchFamily="34" charset="0"/>
                          <a:cs typeface="Arial" panose="020B0604020202020204" pitchFamily="34" charset="0"/>
                        </a:rPr>
                        <a:t>1659</a:t>
                      </a:r>
                      <a:endParaRPr lang="en-US" altLang="ko-KR" sz="16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350" marR="6350" marT="6350" marB="0" anchor="ctr"/>
                </a:tc>
                <a:tc>
                  <a:txBody>
                    <a:bodyPr/>
                    <a:lstStyle/>
                    <a:p>
                      <a:pPr algn="ctr" fontAlgn="ctr"/>
                      <a:r>
                        <a:rPr lang="en-US" altLang="ko-KR" sz="1600" u="none" strike="noStrike" dirty="0">
                          <a:effectLst/>
                          <a:latin typeface="Arial" panose="020B0604020202020204" pitchFamily="34" charset="0"/>
                          <a:cs typeface="Arial" panose="020B0604020202020204" pitchFamily="34" charset="0"/>
                        </a:rPr>
                        <a:t>717</a:t>
                      </a:r>
                      <a:endParaRPr lang="en-US" altLang="ko-KR" sz="16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350" marR="6350" marT="6350" marB="0" anchor="ctr"/>
                </a:tc>
                <a:tc>
                  <a:txBody>
                    <a:bodyPr/>
                    <a:lstStyle/>
                    <a:p>
                      <a:pPr algn="ctr" fontAlgn="ctr"/>
                      <a:r>
                        <a:rPr lang="en-US" altLang="ko-KR" sz="1600" u="none" strike="noStrike" dirty="0">
                          <a:effectLst/>
                          <a:latin typeface="Arial" panose="020B0604020202020204" pitchFamily="34" charset="0"/>
                          <a:cs typeface="Arial" panose="020B0604020202020204" pitchFamily="34" charset="0"/>
                        </a:rPr>
                        <a:t>1659-717</a:t>
                      </a:r>
                      <a:endParaRPr lang="en-US" altLang="ko-KR" sz="16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350" marR="6350" marT="6350" marB="0" anchor="ctr"/>
                </a:tc>
                <a:tc>
                  <a:txBody>
                    <a:bodyPr/>
                    <a:lstStyle/>
                    <a:p>
                      <a:pPr algn="ctr" fontAlgn="ctr"/>
                      <a:r>
                        <a:rPr lang="de-DE" sz="1600" u="none" strike="noStrike">
                          <a:effectLst/>
                          <a:latin typeface="Arial" panose="020B0604020202020204" pitchFamily="34" charset="0"/>
                          <a:cs typeface="Arial" panose="020B0604020202020204" pitchFamily="34" charset="0"/>
                        </a:rPr>
                        <a:t>FALSE</a:t>
                      </a:r>
                      <a:endParaRPr lang="de-DE" sz="16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350" marR="6350" marT="6350" marB="0" anchor="ctr"/>
                </a:tc>
                <a:tc>
                  <a:txBody>
                    <a:bodyPr/>
                    <a:lstStyle/>
                    <a:p>
                      <a:pPr algn="ctr" fontAlgn="ctr"/>
                      <a:r>
                        <a:rPr lang="en-US" altLang="ko-KR" sz="1600" u="none" strike="noStrike" dirty="0">
                          <a:effectLst/>
                          <a:latin typeface="Arial" panose="020B0604020202020204" pitchFamily="34" charset="0"/>
                          <a:cs typeface="Arial" panose="020B0604020202020204" pitchFamily="34" charset="0"/>
                        </a:rPr>
                        <a:t>0.019293</a:t>
                      </a:r>
                      <a:endParaRPr lang="en-US" altLang="ko-KR" sz="16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350" marR="6350" marT="6350" marB="0" anchor="ctr"/>
                </a:tc>
                <a:tc>
                  <a:txBody>
                    <a:bodyPr/>
                    <a:lstStyle/>
                    <a:p>
                      <a:pPr algn="ctr" fontAlgn="ctr"/>
                      <a:r>
                        <a:rPr lang="en-US" altLang="ko-KR" sz="1600" u="none" strike="noStrike" dirty="0">
                          <a:effectLst/>
                          <a:latin typeface="Arial" panose="020B0604020202020204" pitchFamily="34" charset="0"/>
                          <a:cs typeface="Arial" panose="020B0604020202020204" pitchFamily="34" charset="0"/>
                        </a:rPr>
                        <a:t>0.590164</a:t>
                      </a:r>
                      <a:endParaRPr lang="en-US" altLang="ko-KR" sz="16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350" marR="6350" marT="6350" marB="0" anchor="ctr"/>
                </a:tc>
                <a:tc>
                  <a:txBody>
                    <a:bodyPr/>
                    <a:lstStyle/>
                    <a:p>
                      <a:pPr algn="ctr" latinLnBrk="1"/>
                      <a:endParaRPr lang="ko-KR" altLang="en-US" sz="2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714811864"/>
                  </a:ext>
                </a:extLst>
              </a:tr>
            </a:tbl>
          </a:graphicData>
        </a:graphic>
      </p:graphicFrame>
      <p:sp>
        <p:nvSpPr>
          <p:cNvPr id="9" name="TextBox 8">
            <a:extLst>
              <a:ext uri="{FF2B5EF4-FFF2-40B4-BE49-F238E27FC236}">
                <a16:creationId xmlns:a16="http://schemas.microsoft.com/office/drawing/2014/main" id="{8E9959BD-3D07-4E3E-A161-637CBF658864}"/>
              </a:ext>
            </a:extLst>
          </p:cNvPr>
          <p:cNvSpPr txBox="1"/>
          <p:nvPr/>
        </p:nvSpPr>
        <p:spPr>
          <a:xfrm>
            <a:off x="9157194" y="6539870"/>
            <a:ext cx="3034806" cy="261610"/>
          </a:xfrm>
          <a:prstGeom prst="rect">
            <a:avLst/>
          </a:prstGeom>
          <a:noFill/>
        </p:spPr>
        <p:txBody>
          <a:bodyPr wrap="none" rtlCol="0">
            <a:spAutoFit/>
          </a:bodyPr>
          <a:lstStyle/>
          <a:p>
            <a:pPr algn="r"/>
            <a:r>
              <a:rPr lang="en-US" altLang="ko-KR" sz="1100" dirty="0">
                <a:solidFill>
                  <a:schemeClr val="bg1">
                    <a:lumMod val="95000"/>
                  </a:schemeClr>
                </a:solidFill>
              </a:rPr>
              <a:t>Source: features_babies_r_us_buy_buy_baby.csv</a:t>
            </a:r>
            <a:endParaRPr lang="ko-KR" altLang="en-US" sz="1100" dirty="0">
              <a:solidFill>
                <a:schemeClr val="bg1">
                  <a:lumMod val="95000"/>
                </a:schemeClr>
              </a:solidFill>
            </a:endParaRPr>
          </a:p>
        </p:txBody>
      </p:sp>
      <p:sp>
        <p:nvSpPr>
          <p:cNvPr id="11" name="화살표: 아래쪽 10">
            <a:extLst>
              <a:ext uri="{FF2B5EF4-FFF2-40B4-BE49-F238E27FC236}">
                <a16:creationId xmlns:a16="http://schemas.microsoft.com/office/drawing/2014/main" id="{C01FB182-9C86-43C9-A7E5-6208873A8363}"/>
              </a:ext>
            </a:extLst>
          </p:cNvPr>
          <p:cNvSpPr/>
          <p:nvPr/>
        </p:nvSpPr>
        <p:spPr>
          <a:xfrm>
            <a:off x="5606812" y="3429000"/>
            <a:ext cx="978376" cy="556708"/>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294915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CA41FFC4-3ECD-431B-9E71-35D04563F5EF}"/>
              </a:ext>
            </a:extLst>
          </p:cNvPr>
          <p:cNvPicPr>
            <a:picLocks noChangeAspect="1"/>
          </p:cNvPicPr>
          <p:nvPr/>
        </p:nvPicPr>
        <p:blipFill>
          <a:blip r:embed="rId3"/>
          <a:stretch>
            <a:fillRect/>
          </a:stretch>
        </p:blipFill>
        <p:spPr>
          <a:xfrm>
            <a:off x="2358174" y="1359892"/>
            <a:ext cx="4203394" cy="2609003"/>
          </a:xfrm>
          <a:prstGeom prst="rect">
            <a:avLst/>
          </a:prstGeom>
        </p:spPr>
      </p:pic>
      <p:sp>
        <p:nvSpPr>
          <p:cNvPr id="2" name="제목 1">
            <a:extLst>
              <a:ext uri="{FF2B5EF4-FFF2-40B4-BE49-F238E27FC236}">
                <a16:creationId xmlns:a16="http://schemas.microsoft.com/office/drawing/2014/main" id="{7A53E963-444F-4FEE-B57E-55773F40C452}"/>
              </a:ext>
            </a:extLst>
          </p:cNvPr>
          <p:cNvSpPr>
            <a:spLocks noGrp="1"/>
          </p:cNvSpPr>
          <p:nvPr>
            <p:ph type="title"/>
          </p:nvPr>
        </p:nvSpPr>
        <p:spPr/>
        <p:txBody>
          <a:bodyPr/>
          <a:lstStyle/>
          <a:p>
            <a:r>
              <a:rPr lang="en-US" altLang="ko-KR" dirty="0"/>
              <a:t>Output Materials</a:t>
            </a:r>
            <a:endParaRPr lang="ko-KR" altLang="en-US" dirty="0"/>
          </a:p>
        </p:txBody>
      </p:sp>
      <p:sp>
        <p:nvSpPr>
          <p:cNvPr id="3" name="텍스트 개체 틀 2">
            <a:extLst>
              <a:ext uri="{FF2B5EF4-FFF2-40B4-BE49-F238E27FC236}">
                <a16:creationId xmlns:a16="http://schemas.microsoft.com/office/drawing/2014/main" id="{F558EE8D-C870-444C-A5E2-F734CF011034}"/>
              </a:ext>
            </a:extLst>
          </p:cNvPr>
          <p:cNvSpPr>
            <a:spLocks noGrp="1"/>
          </p:cNvSpPr>
          <p:nvPr>
            <p:ph type="body" sz="half" idx="2"/>
          </p:nvPr>
        </p:nvSpPr>
        <p:spPr/>
        <p:txBody>
          <a:bodyPr>
            <a:normAutofit/>
          </a:bodyPr>
          <a:lstStyle/>
          <a:p>
            <a:r>
              <a:rPr lang="en-US" altLang="ko-KR" dirty="0"/>
              <a:t>25 Data sets, Statistics</a:t>
            </a:r>
            <a:endParaRPr lang="ko-KR" altLang="en-US" dirty="0"/>
          </a:p>
        </p:txBody>
      </p:sp>
      <p:pic>
        <p:nvPicPr>
          <p:cNvPr id="4" name="그림 3">
            <a:extLst>
              <a:ext uri="{FF2B5EF4-FFF2-40B4-BE49-F238E27FC236}">
                <a16:creationId xmlns:a16="http://schemas.microsoft.com/office/drawing/2014/main" id="{E80F9F45-5C76-4BB3-8A8B-3E8101D98BE4}"/>
              </a:ext>
            </a:extLst>
          </p:cNvPr>
          <p:cNvPicPr>
            <a:picLocks noChangeAspect="1"/>
          </p:cNvPicPr>
          <p:nvPr/>
        </p:nvPicPr>
        <p:blipFill>
          <a:blip r:embed="rId4"/>
          <a:stretch>
            <a:fillRect/>
          </a:stretch>
        </p:blipFill>
        <p:spPr>
          <a:xfrm>
            <a:off x="488874" y="2664394"/>
            <a:ext cx="5328032" cy="3288909"/>
          </a:xfrm>
          <a:prstGeom prst="rect">
            <a:avLst/>
          </a:prstGeom>
        </p:spPr>
      </p:pic>
      <p:pic>
        <p:nvPicPr>
          <p:cNvPr id="5" name="그림 4">
            <a:extLst>
              <a:ext uri="{FF2B5EF4-FFF2-40B4-BE49-F238E27FC236}">
                <a16:creationId xmlns:a16="http://schemas.microsoft.com/office/drawing/2014/main" id="{1E49DC5A-FF05-4492-8B4D-FC3075D93E30}"/>
              </a:ext>
            </a:extLst>
          </p:cNvPr>
          <p:cNvPicPr>
            <a:picLocks noChangeAspect="1"/>
          </p:cNvPicPr>
          <p:nvPr/>
        </p:nvPicPr>
        <p:blipFill>
          <a:blip r:embed="rId5"/>
          <a:stretch>
            <a:fillRect/>
          </a:stretch>
        </p:blipFill>
        <p:spPr>
          <a:xfrm>
            <a:off x="6926924" y="415873"/>
            <a:ext cx="4776202" cy="5537430"/>
          </a:xfrm>
          <a:prstGeom prst="rect">
            <a:avLst/>
          </a:prstGeom>
        </p:spPr>
      </p:pic>
    </p:spTree>
    <p:extLst>
      <p:ext uri="{BB962C8B-B14F-4D97-AF65-F5344CB8AC3E}">
        <p14:creationId xmlns:p14="http://schemas.microsoft.com/office/powerpoint/2010/main" val="1911555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62E49ECE-74B1-4F34-8E28-0CD39D9F7D2A}"/>
              </a:ext>
            </a:extLst>
          </p:cNvPr>
          <p:cNvSpPr/>
          <p:nvPr/>
        </p:nvSpPr>
        <p:spPr>
          <a:xfrm>
            <a:off x="0" y="0"/>
            <a:ext cx="12192000" cy="4572000"/>
          </a:xfrm>
          <a:prstGeom prst="rect">
            <a:avLst/>
          </a:prstGeom>
          <a:solidFill>
            <a:schemeClr val="accent3">
              <a:lumMod val="20000"/>
              <a:lumOff val="80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ko-KR" altLang="en-US" dirty="0"/>
          </a:p>
        </p:txBody>
      </p:sp>
      <p:sp>
        <p:nvSpPr>
          <p:cNvPr id="3" name="제목 2"/>
          <p:cNvSpPr>
            <a:spLocks noGrp="1"/>
          </p:cNvSpPr>
          <p:nvPr>
            <p:ph type="title"/>
          </p:nvPr>
        </p:nvSpPr>
        <p:spPr/>
        <p:txBody>
          <a:bodyPr/>
          <a:lstStyle/>
          <a:p>
            <a:r>
              <a:rPr lang="en-US" altLang="ko-KR" dirty="0">
                <a:solidFill>
                  <a:schemeClr val="tx1">
                    <a:lumMod val="95000"/>
                    <a:lumOff val="5000"/>
                  </a:schemeClr>
                </a:solidFill>
              </a:rPr>
              <a:t>3. Evaluation</a:t>
            </a:r>
            <a:endParaRPr lang="ko-KR" altLang="en-US" dirty="0">
              <a:solidFill>
                <a:schemeClr val="tx1">
                  <a:lumMod val="95000"/>
                  <a:lumOff val="5000"/>
                </a:schemeClr>
              </a:solidFill>
            </a:endParaRPr>
          </a:p>
        </p:txBody>
      </p:sp>
      <p:sp>
        <p:nvSpPr>
          <p:cNvPr id="4" name="텍스트 개체 틀 3"/>
          <p:cNvSpPr>
            <a:spLocks noGrp="1"/>
          </p:cNvSpPr>
          <p:nvPr>
            <p:ph type="body" sz="quarter" idx="13"/>
          </p:nvPr>
        </p:nvSpPr>
        <p:spPr/>
        <p:txBody>
          <a:bodyPr/>
          <a:lstStyle/>
          <a:p>
            <a:r>
              <a:rPr lang="en-US" altLang="ko-KR" dirty="0">
                <a:solidFill>
                  <a:schemeClr val="bg2">
                    <a:lumMod val="10000"/>
                  </a:schemeClr>
                </a:solidFill>
              </a:rPr>
              <a:t>Using different Classifiers – Supervised learning</a:t>
            </a:r>
            <a:endParaRPr lang="ko-KR" altLang="en-US" dirty="0">
              <a:solidFill>
                <a:schemeClr val="bg2">
                  <a:lumMod val="10000"/>
                </a:schemeClr>
              </a:solidFill>
            </a:endParaRPr>
          </a:p>
        </p:txBody>
      </p:sp>
    </p:spTree>
    <p:extLst>
      <p:ext uri="{BB962C8B-B14F-4D97-AF65-F5344CB8AC3E}">
        <p14:creationId xmlns:p14="http://schemas.microsoft.com/office/powerpoint/2010/main" val="4161730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1C6A4D9-5A87-466E-8607-D7E0E93879F0}"/>
              </a:ext>
            </a:extLst>
          </p:cNvPr>
          <p:cNvSpPr>
            <a:spLocks noGrp="1"/>
          </p:cNvSpPr>
          <p:nvPr>
            <p:ph type="title"/>
          </p:nvPr>
        </p:nvSpPr>
        <p:spPr/>
        <p:txBody>
          <a:bodyPr/>
          <a:lstStyle/>
          <a:p>
            <a:r>
              <a:rPr lang="en-US" altLang="ko-KR" dirty="0"/>
              <a:t>Environment</a:t>
            </a:r>
            <a:endParaRPr lang="ko-KR" altLang="en-US" dirty="0"/>
          </a:p>
        </p:txBody>
      </p:sp>
      <p:sp>
        <p:nvSpPr>
          <p:cNvPr id="5" name="텍스트 개체 틀 4">
            <a:extLst>
              <a:ext uri="{FF2B5EF4-FFF2-40B4-BE49-F238E27FC236}">
                <a16:creationId xmlns:a16="http://schemas.microsoft.com/office/drawing/2014/main" id="{40C1644D-1D0A-4EEF-8811-B70EF15466F2}"/>
              </a:ext>
            </a:extLst>
          </p:cNvPr>
          <p:cNvSpPr>
            <a:spLocks noGrp="1"/>
          </p:cNvSpPr>
          <p:nvPr>
            <p:ph type="body" sz="half" idx="2"/>
          </p:nvPr>
        </p:nvSpPr>
        <p:spPr>
          <a:xfrm>
            <a:off x="363538" y="1077527"/>
            <a:ext cx="11580812" cy="5284772"/>
          </a:xfrm>
        </p:spPr>
        <p:txBody>
          <a:bodyPr>
            <a:normAutofit lnSpcReduction="10000"/>
          </a:bodyPr>
          <a:lstStyle/>
          <a:p>
            <a:r>
              <a:rPr lang="en-US" altLang="ko-KR" sz="1800" dirty="0">
                <a:latin typeface="Arial" panose="020B0604020202020204" pitchFamily="34" charset="0"/>
                <a:cs typeface="Arial" panose="020B0604020202020204" pitchFamily="34" charset="0"/>
              </a:rPr>
              <a:t>Virtual Machine: Oracle VM VirtualBox</a:t>
            </a:r>
          </a:p>
          <a:p>
            <a:r>
              <a:rPr lang="en-US" altLang="ko-KR" sz="1800" dirty="0">
                <a:latin typeface="Arial" panose="020B0604020202020204" pitchFamily="34" charset="0"/>
                <a:cs typeface="Arial" panose="020B0604020202020204" pitchFamily="34" charset="0"/>
              </a:rPr>
              <a:t>OS : Ubuntu 18.04</a:t>
            </a:r>
          </a:p>
          <a:p>
            <a:r>
              <a:rPr lang="en-US" altLang="ko-KR" sz="1800" dirty="0">
                <a:latin typeface="Arial" panose="020B0604020202020204" pitchFamily="34" charset="0"/>
                <a:cs typeface="Arial" panose="020B0604020202020204" pitchFamily="34" charset="0"/>
              </a:rPr>
              <a:t>Memory : 4GB</a:t>
            </a:r>
          </a:p>
          <a:p>
            <a:endParaRPr lang="en-US" altLang="ko-KR" sz="1800" dirty="0">
              <a:latin typeface="Arial" panose="020B0604020202020204" pitchFamily="34" charset="0"/>
              <a:cs typeface="Arial" panose="020B0604020202020204" pitchFamily="34" charset="0"/>
            </a:endParaRPr>
          </a:p>
          <a:p>
            <a:r>
              <a:rPr lang="en-US" altLang="ko-KR" sz="1800" dirty="0">
                <a:latin typeface="Arial" panose="020B0604020202020204" pitchFamily="34" charset="0"/>
                <a:cs typeface="Arial" panose="020B0604020202020204" pitchFamily="34" charset="0"/>
              </a:rPr>
              <a:t>Language : Python 2.7</a:t>
            </a:r>
          </a:p>
          <a:p>
            <a:r>
              <a:rPr lang="en-US" altLang="ko-KR" sz="1800" dirty="0">
                <a:latin typeface="Arial" panose="020B0604020202020204" pitchFamily="34" charset="0"/>
                <a:cs typeface="Arial" panose="020B0604020202020204" pitchFamily="34" charset="0"/>
              </a:rPr>
              <a:t>Machine Learning: Scikit-learn</a:t>
            </a:r>
          </a:p>
          <a:p>
            <a:endParaRPr lang="en-US" altLang="ko-KR" sz="1800" dirty="0">
              <a:latin typeface="Arial" panose="020B0604020202020204" pitchFamily="34" charset="0"/>
              <a:cs typeface="Arial" panose="020B0604020202020204" pitchFamily="34" charset="0"/>
            </a:endParaRPr>
          </a:p>
          <a:p>
            <a:r>
              <a:rPr lang="en-US" altLang="ko-KR" sz="1800" dirty="0">
                <a:latin typeface="Arial" panose="020B0604020202020204" pitchFamily="34" charset="0"/>
                <a:cs typeface="Arial" panose="020B0604020202020204" pitchFamily="34" charset="0"/>
              </a:rPr>
              <a:t>Classifiers :</a:t>
            </a:r>
          </a:p>
          <a:p>
            <a:r>
              <a:rPr lang="en-US" altLang="ko-KR" sz="1800" dirty="0">
                <a:latin typeface="Arial" panose="020B0604020202020204" pitchFamily="34" charset="0"/>
                <a:cs typeface="Arial" panose="020B0604020202020204" pitchFamily="34" charset="0"/>
              </a:rPr>
              <a:t>	KNN: KNeighborsClassifier(2)</a:t>
            </a:r>
          </a:p>
          <a:p>
            <a:r>
              <a:rPr lang="en-US" altLang="ko-KR" sz="1800" dirty="0">
                <a:latin typeface="Arial" panose="020B0604020202020204" pitchFamily="34" charset="0"/>
                <a:cs typeface="Arial" panose="020B0604020202020204" pitchFamily="34" charset="0"/>
              </a:rPr>
              <a:t>	SVM: LinearSVC()</a:t>
            </a:r>
          </a:p>
          <a:p>
            <a:r>
              <a:rPr lang="en-US" altLang="ko-KR" sz="1800" dirty="0">
                <a:latin typeface="Arial" panose="020B0604020202020204" pitchFamily="34" charset="0"/>
                <a:cs typeface="Arial" panose="020B0604020202020204" pitchFamily="34" charset="0"/>
              </a:rPr>
              <a:t>	Decision Tree: DecisionTreeClassifier(random_state=1)</a:t>
            </a:r>
          </a:p>
          <a:p>
            <a:r>
              <a:rPr lang="en-US" altLang="ko-KR" sz="1800" dirty="0">
                <a:latin typeface="Arial" panose="020B0604020202020204" pitchFamily="34" charset="0"/>
                <a:cs typeface="Arial" panose="020B0604020202020204" pitchFamily="34" charset="0"/>
              </a:rPr>
              <a:t>	Random Forest: RandomForestClassifier(random_state=1)</a:t>
            </a:r>
          </a:p>
          <a:p>
            <a:r>
              <a:rPr lang="en-US" altLang="ko-KR" sz="1800" dirty="0">
                <a:latin typeface="Arial" panose="020B0604020202020204" pitchFamily="34" charset="0"/>
                <a:cs typeface="Arial" panose="020B0604020202020204" pitchFamily="34" charset="0"/>
              </a:rPr>
              <a:t>	Naïve Bayes: GaussianNB()</a:t>
            </a:r>
          </a:p>
          <a:p>
            <a:r>
              <a:rPr lang="en-US" altLang="ko-KR" sz="1800" dirty="0">
                <a:latin typeface="Arial" panose="020B0604020202020204" pitchFamily="34" charset="0"/>
                <a:cs typeface="Arial" panose="020B0604020202020204" pitchFamily="34" charset="0"/>
              </a:rPr>
              <a:t>	Logistic Regression: LogisticRegression(random_state=1, solver='liblinear’)</a:t>
            </a:r>
          </a:p>
          <a:p>
            <a:r>
              <a:rPr lang="en-US" altLang="ko-KR" sz="1800" dirty="0">
                <a:latin typeface="Arial" panose="020B0604020202020204" pitchFamily="34" charset="0"/>
                <a:cs typeface="Arial" panose="020B0604020202020204" pitchFamily="34" charset="0"/>
              </a:rPr>
              <a:t>	XGBoost: XGBClassifier(objective="binary:logistic", random_state=1)</a:t>
            </a:r>
          </a:p>
        </p:txBody>
      </p:sp>
      <p:pic>
        <p:nvPicPr>
          <p:cNvPr id="10" name="그림 9">
            <a:extLst>
              <a:ext uri="{FF2B5EF4-FFF2-40B4-BE49-F238E27FC236}">
                <a16:creationId xmlns:a16="http://schemas.microsoft.com/office/drawing/2014/main" id="{7489CFF3-5ED1-4BC1-8849-730F4B4B9C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3591" y="4060174"/>
            <a:ext cx="2070759" cy="2797826"/>
          </a:xfrm>
          <a:prstGeom prst="rect">
            <a:avLst/>
          </a:prstGeom>
        </p:spPr>
      </p:pic>
    </p:spTree>
    <p:extLst>
      <p:ext uri="{BB962C8B-B14F-4D97-AF65-F5344CB8AC3E}">
        <p14:creationId xmlns:p14="http://schemas.microsoft.com/office/powerpoint/2010/main" val="276420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title"/>
          </p:nvPr>
        </p:nvSpPr>
        <p:spPr/>
        <p:txBody>
          <a:bodyPr/>
          <a:lstStyle/>
          <a:p>
            <a:r>
              <a:rPr lang="en-US" altLang="ko-KR" dirty="0"/>
              <a:t>Results</a:t>
            </a:r>
            <a:endParaRPr lang="en-US" altLang="ko-KR" dirty="0">
              <a:solidFill>
                <a:srgbClr val="FF0000"/>
              </a:solidFill>
            </a:endParaRPr>
          </a:p>
        </p:txBody>
      </p:sp>
      <p:sp>
        <p:nvSpPr>
          <p:cNvPr id="8" name="텍스트 개체 틀 7"/>
          <p:cNvSpPr>
            <a:spLocks noGrp="1"/>
          </p:cNvSpPr>
          <p:nvPr>
            <p:ph type="body" sz="half" idx="2"/>
          </p:nvPr>
        </p:nvSpPr>
        <p:spPr>
          <a:xfrm>
            <a:off x="384410" y="832396"/>
            <a:ext cx="11580812" cy="523875"/>
          </a:xfrm>
        </p:spPr>
        <p:txBody>
          <a:bodyPr/>
          <a:lstStyle/>
          <a:p>
            <a:r>
              <a:rPr lang="en-US" altLang="ko-KR" dirty="0"/>
              <a:t>Average scores on 25 Data Sets : 4 (Train-Test Split), 21 (Cross-Validation)</a:t>
            </a:r>
            <a:endParaRPr lang="ko-KR" altLang="en-US" dirty="0"/>
          </a:p>
        </p:txBody>
      </p:sp>
      <p:graphicFrame>
        <p:nvGraphicFramePr>
          <p:cNvPr id="12" name="차트 11"/>
          <p:cNvGraphicFramePr/>
          <p:nvPr>
            <p:extLst>
              <p:ext uri="{D42A27DB-BD31-4B8C-83A1-F6EECF244321}">
                <p14:modId xmlns:p14="http://schemas.microsoft.com/office/powerpoint/2010/main" val="1303323518"/>
              </p:ext>
            </p:extLst>
          </p:nvPr>
        </p:nvGraphicFramePr>
        <p:xfrm>
          <a:off x="536575" y="1400175"/>
          <a:ext cx="8128000" cy="4442883"/>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9105900" y="2001342"/>
            <a:ext cx="2838450" cy="2323713"/>
          </a:xfrm>
          <a:prstGeom prst="rect">
            <a:avLst/>
          </a:prstGeom>
          <a:noFill/>
        </p:spPr>
        <p:txBody>
          <a:bodyPr wrap="square" rtlCol="0">
            <a:spAutoFit/>
          </a:bodyPr>
          <a:lstStyle/>
          <a:p>
            <a:pPr>
              <a:spcAft>
                <a:spcPts val="600"/>
              </a:spcAft>
            </a:pPr>
            <a:r>
              <a:rPr lang="en-US" altLang="ko-KR" sz="2400" b="1" dirty="0">
                <a:latin typeface="Arial" panose="020B0604020202020204" pitchFamily="34" charset="0"/>
                <a:cs typeface="Arial" panose="020B0604020202020204" pitchFamily="34" charset="0"/>
              </a:rPr>
              <a:t>High </a:t>
            </a:r>
          </a:p>
          <a:p>
            <a:pPr>
              <a:spcAft>
                <a:spcPts val="600"/>
              </a:spcAft>
            </a:pPr>
            <a:r>
              <a:rPr lang="en-US" altLang="ko-KR" dirty="0">
                <a:latin typeface="Arial" panose="020B0604020202020204" pitchFamily="34" charset="0"/>
                <a:cs typeface="Arial" panose="020B0604020202020204" pitchFamily="34" charset="0"/>
              </a:rPr>
              <a:t>Decision Tree, </a:t>
            </a:r>
          </a:p>
          <a:p>
            <a:pPr>
              <a:spcAft>
                <a:spcPts val="600"/>
              </a:spcAft>
            </a:pPr>
            <a:r>
              <a:rPr lang="en-US" altLang="ko-KR" dirty="0">
                <a:latin typeface="Arial" panose="020B0604020202020204" pitchFamily="34" charset="0"/>
                <a:cs typeface="Arial" panose="020B0604020202020204" pitchFamily="34" charset="0"/>
              </a:rPr>
              <a:t>Random Forest Classifier</a:t>
            </a:r>
          </a:p>
          <a:p>
            <a:pPr>
              <a:spcAft>
                <a:spcPts val="600"/>
              </a:spcAft>
            </a:pPr>
            <a:endParaRPr lang="en-US" altLang="ko-KR" dirty="0">
              <a:latin typeface="Arial" panose="020B0604020202020204" pitchFamily="34" charset="0"/>
              <a:cs typeface="Arial" panose="020B0604020202020204" pitchFamily="34" charset="0"/>
            </a:endParaRPr>
          </a:p>
          <a:p>
            <a:pPr>
              <a:spcAft>
                <a:spcPts val="600"/>
              </a:spcAft>
            </a:pPr>
            <a:r>
              <a:rPr lang="en-US" altLang="ko-KR" sz="2400" b="1" dirty="0">
                <a:latin typeface="Arial" panose="020B0604020202020204" pitchFamily="34" charset="0"/>
                <a:cs typeface="Arial" panose="020B0604020202020204" pitchFamily="34" charset="0"/>
              </a:rPr>
              <a:t>Low</a:t>
            </a:r>
          </a:p>
          <a:p>
            <a:pPr>
              <a:spcAft>
                <a:spcPts val="600"/>
              </a:spcAft>
            </a:pPr>
            <a:r>
              <a:rPr lang="en-US" altLang="ko-KR" dirty="0">
                <a:latin typeface="Arial" panose="020B0604020202020204" pitchFamily="34" charset="0"/>
                <a:cs typeface="Arial" panose="020B0604020202020204" pitchFamily="34" charset="0"/>
              </a:rPr>
              <a:t>KNN, Naïve Bayes</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8813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사각형: 둥근 모서리 10">
            <a:extLst>
              <a:ext uri="{FF2B5EF4-FFF2-40B4-BE49-F238E27FC236}">
                <a16:creationId xmlns:a16="http://schemas.microsoft.com/office/drawing/2014/main" id="{0BA56D4E-659D-4938-8AE7-C04DBA237203}"/>
              </a:ext>
            </a:extLst>
          </p:cNvPr>
          <p:cNvSpPr/>
          <p:nvPr/>
        </p:nvSpPr>
        <p:spPr>
          <a:xfrm>
            <a:off x="5050873" y="1884507"/>
            <a:ext cx="231006" cy="2550696"/>
          </a:xfrm>
          <a:prstGeom prst="roundRect">
            <a:avLst/>
          </a:prstGeom>
          <a:solidFill>
            <a:schemeClr val="bg1">
              <a:lumMod val="95000"/>
            </a:schemeClr>
          </a:solidFill>
          <a:ln>
            <a:noFill/>
          </a:ln>
        </p:spPr>
        <p:style>
          <a:lnRef idx="0">
            <a:scrgbClr r="0" g="0" b="0"/>
          </a:lnRef>
          <a:fillRef idx="1001">
            <a:schemeClr val="lt1"/>
          </a:fillRef>
          <a:effectRef idx="0">
            <a:scrgbClr r="0" g="0" b="0"/>
          </a:effectRef>
          <a:fontRef idx="minor">
            <a:schemeClr val="lt1"/>
          </a:fontRef>
        </p:style>
        <p:txBody>
          <a:bodyPr rtlCol="0" anchor="ctr"/>
          <a:lstStyle/>
          <a:p>
            <a:pPr algn="ctr"/>
            <a:endParaRPr lang="ko-KR" altLang="en-US" dirty="0"/>
          </a:p>
        </p:txBody>
      </p:sp>
      <p:sp>
        <p:nvSpPr>
          <p:cNvPr id="7" name="제목 6"/>
          <p:cNvSpPr>
            <a:spLocks noGrp="1"/>
          </p:cNvSpPr>
          <p:nvPr>
            <p:ph type="title"/>
          </p:nvPr>
        </p:nvSpPr>
        <p:spPr/>
        <p:txBody>
          <a:bodyPr>
            <a:normAutofit/>
          </a:bodyPr>
          <a:lstStyle/>
          <a:p>
            <a:r>
              <a:rPr lang="en-US" altLang="ko-KR" dirty="0"/>
              <a:t>Results</a:t>
            </a:r>
            <a:endParaRPr lang="ko-KR" altLang="en-US" dirty="0">
              <a:solidFill>
                <a:srgbClr val="FF0000"/>
              </a:solidFill>
            </a:endParaRPr>
          </a:p>
        </p:txBody>
      </p:sp>
      <p:sp>
        <p:nvSpPr>
          <p:cNvPr id="8" name="텍스트 개체 틀 7"/>
          <p:cNvSpPr>
            <a:spLocks noGrp="1"/>
          </p:cNvSpPr>
          <p:nvPr>
            <p:ph type="body" sz="half" idx="2"/>
          </p:nvPr>
        </p:nvSpPr>
        <p:spPr/>
        <p:txBody>
          <a:bodyPr/>
          <a:lstStyle/>
          <a:p>
            <a:r>
              <a:rPr lang="en-US" altLang="ko-KR" dirty="0"/>
              <a:t>F1 score of classifiers on All Data Sets</a:t>
            </a:r>
            <a:endParaRPr lang="ko-KR" altLang="en-US" dirty="0"/>
          </a:p>
        </p:txBody>
      </p:sp>
      <p:sp>
        <p:nvSpPr>
          <p:cNvPr id="5" name="TextBox 4"/>
          <p:cNvSpPr txBox="1"/>
          <p:nvPr/>
        </p:nvSpPr>
        <p:spPr>
          <a:xfrm>
            <a:off x="9805537" y="1645768"/>
            <a:ext cx="2138813" cy="3431709"/>
          </a:xfrm>
          <a:prstGeom prst="rect">
            <a:avLst/>
          </a:prstGeom>
          <a:noFill/>
        </p:spPr>
        <p:txBody>
          <a:bodyPr wrap="square" rtlCol="0">
            <a:spAutoFit/>
          </a:bodyPr>
          <a:lstStyle/>
          <a:p>
            <a:pPr>
              <a:spcAft>
                <a:spcPts val="600"/>
              </a:spcAft>
            </a:pPr>
            <a:r>
              <a:rPr lang="en-US" altLang="ko-KR" sz="2400" b="1" dirty="0">
                <a:latin typeface="Arial" panose="020B0604020202020204" pitchFamily="34" charset="0"/>
                <a:cs typeface="Arial" panose="020B0604020202020204" pitchFamily="34" charset="0"/>
              </a:rPr>
              <a:t>Books5</a:t>
            </a:r>
          </a:p>
          <a:p>
            <a:pPr>
              <a:spcAft>
                <a:spcPts val="600"/>
              </a:spcAft>
            </a:pPr>
            <a:r>
              <a:rPr lang="en-US" altLang="ko-KR" dirty="0">
                <a:latin typeface="Arial" panose="020B0604020202020204" pitchFamily="34" charset="0"/>
                <a:cs typeface="Arial" panose="020B0604020202020204" pitchFamily="34" charset="0"/>
              </a:rPr>
              <a:t>All Classifiers have low F1 score on Book5 data set</a:t>
            </a:r>
          </a:p>
          <a:p>
            <a:pPr>
              <a:spcAft>
                <a:spcPts val="600"/>
              </a:spcAft>
            </a:pPr>
            <a:endParaRPr lang="en-US" altLang="ko-KR" dirty="0">
              <a:latin typeface="Arial" panose="020B0604020202020204" pitchFamily="34" charset="0"/>
              <a:cs typeface="Arial" panose="020B0604020202020204" pitchFamily="34" charset="0"/>
            </a:endParaRPr>
          </a:p>
          <a:p>
            <a:pPr>
              <a:spcAft>
                <a:spcPts val="600"/>
              </a:spcAft>
            </a:pPr>
            <a:r>
              <a:rPr lang="en-US" altLang="ko-KR" sz="2400" b="1" dirty="0">
                <a:latin typeface="Arial" panose="020B0604020202020204" pitchFamily="34" charset="0"/>
                <a:cs typeface="Arial" panose="020B0604020202020204" pitchFamily="34" charset="0"/>
              </a:rPr>
              <a:t>Restaurants2</a:t>
            </a:r>
          </a:p>
          <a:p>
            <a:pPr>
              <a:spcAft>
                <a:spcPts val="600"/>
              </a:spcAft>
            </a:pPr>
            <a:r>
              <a:rPr lang="en-US" altLang="ko-KR" dirty="0">
                <a:latin typeface="Arial" panose="020B0604020202020204" pitchFamily="34" charset="0"/>
                <a:cs typeface="Arial" panose="020B0604020202020204" pitchFamily="34" charset="0"/>
              </a:rPr>
              <a:t>Low score on KNN classifier, </a:t>
            </a:r>
          </a:p>
          <a:p>
            <a:pPr>
              <a:spcAft>
                <a:spcPts val="600"/>
              </a:spcAft>
            </a:pPr>
            <a:r>
              <a:rPr lang="en-US" altLang="ko-KR" dirty="0">
                <a:latin typeface="Arial" panose="020B0604020202020204" pitchFamily="34" charset="0"/>
                <a:cs typeface="Arial" panose="020B0604020202020204" pitchFamily="34" charset="0"/>
              </a:rPr>
              <a:t>High score on other classifiers</a:t>
            </a:r>
            <a:endParaRPr lang="ko-KR" altLang="en-US" dirty="0">
              <a:latin typeface="Arial" panose="020B0604020202020204" pitchFamily="34" charset="0"/>
              <a:cs typeface="Arial" panose="020B0604020202020204" pitchFamily="34" charset="0"/>
            </a:endParaRPr>
          </a:p>
        </p:txBody>
      </p:sp>
      <p:graphicFrame>
        <p:nvGraphicFramePr>
          <p:cNvPr id="12" name="차트 11">
            <a:extLst>
              <a:ext uri="{FF2B5EF4-FFF2-40B4-BE49-F238E27FC236}">
                <a16:creationId xmlns:a16="http://schemas.microsoft.com/office/drawing/2014/main" id="{68734FFC-F8D4-4FAE-A9CA-B39A65B86483}"/>
              </a:ext>
            </a:extLst>
          </p:cNvPr>
          <p:cNvGraphicFramePr/>
          <p:nvPr>
            <p:extLst>
              <p:ext uri="{D42A27DB-BD31-4B8C-83A1-F6EECF244321}">
                <p14:modId xmlns:p14="http://schemas.microsoft.com/office/powerpoint/2010/main" val="471697854"/>
              </p:ext>
            </p:extLst>
          </p:nvPr>
        </p:nvGraphicFramePr>
        <p:xfrm>
          <a:off x="363538" y="1485900"/>
          <a:ext cx="9040343" cy="4250758"/>
        </p:xfrm>
        <a:graphic>
          <a:graphicData uri="http://schemas.openxmlformats.org/drawingml/2006/chart">
            <c:chart xmlns:c="http://schemas.openxmlformats.org/drawingml/2006/chart" xmlns:r="http://schemas.openxmlformats.org/officeDocument/2006/relationships" r:id="rId3"/>
          </a:graphicData>
        </a:graphic>
      </p:graphicFrame>
      <p:sp>
        <p:nvSpPr>
          <p:cNvPr id="2" name="사각형: 둥근 모서리 1">
            <a:extLst>
              <a:ext uri="{FF2B5EF4-FFF2-40B4-BE49-F238E27FC236}">
                <a16:creationId xmlns:a16="http://schemas.microsoft.com/office/drawing/2014/main" id="{4131FDDA-E3EE-42C2-918B-F61453560BAB}"/>
              </a:ext>
            </a:extLst>
          </p:cNvPr>
          <p:cNvSpPr/>
          <p:nvPr/>
        </p:nvSpPr>
        <p:spPr>
          <a:xfrm>
            <a:off x="8343900" y="1884507"/>
            <a:ext cx="231006" cy="2550696"/>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 name="사각형: 둥근 모서리 13">
            <a:extLst>
              <a:ext uri="{FF2B5EF4-FFF2-40B4-BE49-F238E27FC236}">
                <a16:creationId xmlns:a16="http://schemas.microsoft.com/office/drawing/2014/main" id="{D0772964-AA45-4727-B206-2A683DEC4558}"/>
              </a:ext>
            </a:extLst>
          </p:cNvPr>
          <p:cNvSpPr/>
          <p:nvPr/>
        </p:nvSpPr>
        <p:spPr>
          <a:xfrm>
            <a:off x="5050873" y="1884507"/>
            <a:ext cx="231006" cy="2550696"/>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직사각형 3">
            <a:extLst>
              <a:ext uri="{FF2B5EF4-FFF2-40B4-BE49-F238E27FC236}">
                <a16:creationId xmlns:a16="http://schemas.microsoft.com/office/drawing/2014/main" id="{0DFD5251-C8F7-41F1-9066-EAE0AF23BB08}"/>
              </a:ext>
            </a:extLst>
          </p:cNvPr>
          <p:cNvSpPr/>
          <p:nvPr/>
        </p:nvSpPr>
        <p:spPr>
          <a:xfrm rot="18885353">
            <a:off x="6273613" y="4672468"/>
            <a:ext cx="725950" cy="138449"/>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31D18C1-77ED-40D0-B2CB-5AA4FF74E9F9}"/>
              </a:ext>
            </a:extLst>
          </p:cNvPr>
          <p:cNvSpPr/>
          <p:nvPr/>
        </p:nvSpPr>
        <p:spPr>
          <a:xfrm rot="18885353">
            <a:off x="1303935" y="4702412"/>
            <a:ext cx="725950" cy="138449"/>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24E5B01D-165C-450F-BF63-4E9F161A68EF}"/>
              </a:ext>
            </a:extLst>
          </p:cNvPr>
          <p:cNvSpPr/>
          <p:nvPr/>
        </p:nvSpPr>
        <p:spPr>
          <a:xfrm rot="18885353">
            <a:off x="1475084" y="4780844"/>
            <a:ext cx="896419" cy="171325"/>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9BEFE5A7-B3E0-4360-B87C-FCAC0C97FA67}"/>
              </a:ext>
            </a:extLst>
          </p:cNvPr>
          <p:cNvSpPr/>
          <p:nvPr/>
        </p:nvSpPr>
        <p:spPr>
          <a:xfrm rot="18885353">
            <a:off x="2010315" y="4672471"/>
            <a:ext cx="725950" cy="138449"/>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019ACF56-C6E6-4301-9410-5B68FFF6BD12}"/>
              </a:ext>
            </a:extLst>
          </p:cNvPr>
          <p:cNvSpPr/>
          <p:nvPr/>
        </p:nvSpPr>
        <p:spPr>
          <a:xfrm rot="18885353">
            <a:off x="3313687" y="4672469"/>
            <a:ext cx="725950" cy="138449"/>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5A09F1CD-F78C-4DF4-9D1B-8F6BE492F33F}"/>
              </a:ext>
            </a:extLst>
          </p:cNvPr>
          <p:cNvSpPr/>
          <p:nvPr/>
        </p:nvSpPr>
        <p:spPr>
          <a:xfrm rot="18885353">
            <a:off x="4279198" y="4701758"/>
            <a:ext cx="725950" cy="138449"/>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087951C3-06E1-46DC-9061-66167FEE2CE9}"/>
              </a:ext>
            </a:extLst>
          </p:cNvPr>
          <p:cNvSpPr/>
          <p:nvPr/>
        </p:nvSpPr>
        <p:spPr>
          <a:xfrm rot="18885353">
            <a:off x="4939984" y="4701757"/>
            <a:ext cx="725950" cy="138449"/>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8336214F-D141-4CFB-8BA0-00C3FD502CC3}"/>
              </a:ext>
            </a:extLst>
          </p:cNvPr>
          <p:cNvSpPr/>
          <p:nvPr/>
        </p:nvSpPr>
        <p:spPr>
          <a:xfrm rot="18885353">
            <a:off x="5277845" y="4677006"/>
            <a:ext cx="725950" cy="138449"/>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ko-KR" altLang="en-US"/>
          </a:p>
        </p:txBody>
      </p:sp>
      <p:sp>
        <p:nvSpPr>
          <p:cNvPr id="21" name="직사각형 20">
            <a:extLst>
              <a:ext uri="{FF2B5EF4-FFF2-40B4-BE49-F238E27FC236}">
                <a16:creationId xmlns:a16="http://schemas.microsoft.com/office/drawing/2014/main" id="{00417AD2-900A-40D5-B612-25B984A76704}"/>
              </a:ext>
            </a:extLst>
          </p:cNvPr>
          <p:cNvSpPr/>
          <p:nvPr/>
        </p:nvSpPr>
        <p:spPr>
          <a:xfrm rot="18885353">
            <a:off x="5616544" y="4652255"/>
            <a:ext cx="725950" cy="138449"/>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F0AF712F-9434-4298-83F2-478803DCA4F9}"/>
              </a:ext>
            </a:extLst>
          </p:cNvPr>
          <p:cNvSpPr/>
          <p:nvPr/>
        </p:nvSpPr>
        <p:spPr>
          <a:xfrm rot="18885353">
            <a:off x="6618908" y="4636316"/>
            <a:ext cx="725950" cy="138449"/>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2FFE77C3-8CFB-4A01-9EE0-4B2E66BBE3F4}"/>
              </a:ext>
            </a:extLst>
          </p:cNvPr>
          <p:cNvSpPr/>
          <p:nvPr/>
        </p:nvSpPr>
        <p:spPr>
          <a:xfrm rot="18885353">
            <a:off x="6904143" y="4692135"/>
            <a:ext cx="725950" cy="138449"/>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0078EF0B-11E4-4ECB-8825-68CC7A1F47FF}"/>
              </a:ext>
            </a:extLst>
          </p:cNvPr>
          <p:cNvSpPr/>
          <p:nvPr/>
        </p:nvSpPr>
        <p:spPr>
          <a:xfrm rot="18885353">
            <a:off x="8378502" y="4773780"/>
            <a:ext cx="903942" cy="176481"/>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ko-KR" altLang="en-US"/>
          </a:p>
        </p:txBody>
      </p:sp>
      <p:sp>
        <p:nvSpPr>
          <p:cNvPr id="25" name="직사각형 24">
            <a:extLst>
              <a:ext uri="{FF2B5EF4-FFF2-40B4-BE49-F238E27FC236}">
                <a16:creationId xmlns:a16="http://schemas.microsoft.com/office/drawing/2014/main" id="{C32414E9-9CAC-4528-ABAA-CA6010D31A7A}"/>
              </a:ext>
            </a:extLst>
          </p:cNvPr>
          <p:cNvSpPr/>
          <p:nvPr/>
        </p:nvSpPr>
        <p:spPr>
          <a:xfrm rot="18885353">
            <a:off x="8035890" y="4792961"/>
            <a:ext cx="903942" cy="176481"/>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E6734A67-87AB-4F5C-871E-4A16CF456A76}"/>
              </a:ext>
            </a:extLst>
          </p:cNvPr>
          <p:cNvSpPr/>
          <p:nvPr/>
        </p:nvSpPr>
        <p:spPr>
          <a:xfrm rot="18885353">
            <a:off x="7119870" y="4709825"/>
            <a:ext cx="903942" cy="176481"/>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ko-KR" altLang="en-US"/>
          </a:p>
        </p:txBody>
      </p:sp>
    </p:spTree>
    <p:extLst>
      <p:ext uri="{BB962C8B-B14F-4D97-AF65-F5344CB8AC3E}">
        <p14:creationId xmlns:p14="http://schemas.microsoft.com/office/powerpoint/2010/main" val="274902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title"/>
          </p:nvPr>
        </p:nvSpPr>
        <p:spPr/>
        <p:txBody>
          <a:bodyPr/>
          <a:lstStyle/>
          <a:p>
            <a:r>
              <a:rPr lang="en-US" altLang="ko-KR" dirty="0"/>
              <a:t>Results</a:t>
            </a:r>
            <a:endParaRPr lang="ko-KR" altLang="en-US" dirty="0"/>
          </a:p>
        </p:txBody>
      </p:sp>
      <p:sp>
        <p:nvSpPr>
          <p:cNvPr id="8" name="텍스트 개체 틀 7"/>
          <p:cNvSpPr>
            <a:spLocks noGrp="1"/>
          </p:cNvSpPr>
          <p:nvPr>
            <p:ph type="body" sz="half" idx="2"/>
          </p:nvPr>
        </p:nvSpPr>
        <p:spPr>
          <a:xfrm>
            <a:off x="380998" y="962025"/>
            <a:ext cx="11580812" cy="286852"/>
          </a:xfrm>
        </p:spPr>
        <p:txBody>
          <a:bodyPr>
            <a:normAutofit lnSpcReduction="10000"/>
          </a:bodyPr>
          <a:lstStyle/>
          <a:p>
            <a:r>
              <a:rPr lang="en-US" altLang="ko-KR" dirty="0"/>
              <a:t>Scores of all Classifiers on Books5, Restaurants2 data sets</a:t>
            </a:r>
            <a:endParaRPr lang="ko-KR" altLang="en-US" dirty="0"/>
          </a:p>
        </p:txBody>
      </p:sp>
      <p:graphicFrame>
        <p:nvGraphicFramePr>
          <p:cNvPr id="12" name="차트 11"/>
          <p:cNvGraphicFramePr/>
          <p:nvPr>
            <p:extLst>
              <p:ext uri="{D42A27DB-BD31-4B8C-83A1-F6EECF244321}">
                <p14:modId xmlns:p14="http://schemas.microsoft.com/office/powerpoint/2010/main" val="3996513550"/>
              </p:ext>
            </p:extLst>
          </p:nvPr>
        </p:nvGraphicFramePr>
        <p:xfrm>
          <a:off x="593725" y="1638300"/>
          <a:ext cx="5940425" cy="21050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차트 4"/>
          <p:cNvGraphicFramePr/>
          <p:nvPr>
            <p:extLst>
              <p:ext uri="{D42A27DB-BD31-4B8C-83A1-F6EECF244321}">
                <p14:modId xmlns:p14="http://schemas.microsoft.com/office/powerpoint/2010/main" val="418993730"/>
              </p:ext>
            </p:extLst>
          </p:nvPr>
        </p:nvGraphicFramePr>
        <p:xfrm>
          <a:off x="593725" y="3876675"/>
          <a:ext cx="5940425" cy="2105025"/>
        </p:xfrm>
        <a:graphic>
          <a:graphicData uri="http://schemas.openxmlformats.org/drawingml/2006/chart">
            <c:chart xmlns:c="http://schemas.openxmlformats.org/drawingml/2006/chart" xmlns:r="http://schemas.openxmlformats.org/officeDocument/2006/relationships" r:id="rId4"/>
          </a:graphicData>
        </a:graphic>
      </p:graphicFrame>
      <p:cxnSp>
        <p:nvCxnSpPr>
          <p:cNvPr id="3" name="직선 연결선 2"/>
          <p:cNvCxnSpPr/>
          <p:nvPr/>
        </p:nvCxnSpPr>
        <p:spPr>
          <a:xfrm>
            <a:off x="7153275" y="1609725"/>
            <a:ext cx="0" cy="4229100"/>
          </a:xfrm>
          <a:prstGeom prst="line">
            <a:avLst/>
          </a:prstGeom>
          <a:ln>
            <a:solidFill>
              <a:srgbClr val="61625D"/>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534775" y="1554450"/>
            <a:ext cx="4427035" cy="4339650"/>
          </a:xfrm>
          <a:prstGeom prst="rect">
            <a:avLst/>
          </a:prstGeom>
          <a:noFill/>
        </p:spPr>
        <p:txBody>
          <a:bodyPr wrap="square" rtlCol="0">
            <a:spAutoFit/>
          </a:bodyPr>
          <a:lstStyle/>
          <a:p>
            <a:pPr marL="180975" indent="-180975">
              <a:spcAft>
                <a:spcPts val="1200"/>
              </a:spcAft>
              <a:buFont typeface="Wingdings" panose="05000000000000000000" pitchFamily="2" charset="2"/>
              <a:buChar char="§"/>
            </a:pPr>
            <a:r>
              <a:rPr lang="en-US" altLang="ko-KR" dirty="0">
                <a:latin typeface="Arial" panose="020B0604020202020204" pitchFamily="34" charset="0"/>
                <a:cs typeface="Arial" panose="020B0604020202020204" pitchFamily="34" charset="0"/>
              </a:rPr>
              <a:t>Books5 – Low score on all used classifiers</a:t>
            </a:r>
          </a:p>
          <a:p>
            <a:pPr marL="638175" lvl="1" indent="-180975">
              <a:spcAft>
                <a:spcPts val="1200"/>
              </a:spcAft>
              <a:buFont typeface="Wingdings" panose="05000000000000000000" pitchFamily="2" charset="2"/>
              <a:buChar char="§"/>
            </a:pPr>
            <a:r>
              <a:rPr lang="en-US" altLang="ko-KR" dirty="0">
                <a:latin typeface="Arial" panose="020B0604020202020204" pitchFamily="34" charset="0"/>
                <a:cs typeface="Arial" panose="020B0604020202020204" pitchFamily="34" charset="0"/>
              </a:rPr>
              <a:t>Small feature file size </a:t>
            </a:r>
          </a:p>
          <a:p>
            <a:pPr marL="742950" lvl="1" indent="-285750">
              <a:spcAft>
                <a:spcPts val="1200"/>
              </a:spcAft>
              <a:buFont typeface="Symbol" panose="05050102010706020507" pitchFamily="18" charset="2"/>
              <a:buChar char="Þ"/>
            </a:pPr>
            <a:r>
              <a:rPr lang="en-US" altLang="ko-KR" dirty="0">
                <a:latin typeface="Arial" panose="020B0604020202020204" pitchFamily="34" charset="0"/>
                <a:cs typeface="Arial" panose="020B0604020202020204" pitchFamily="34" charset="0"/>
              </a:rPr>
              <a:t>6 feature columns</a:t>
            </a:r>
          </a:p>
          <a:p>
            <a:pPr marL="180975" indent="-180975">
              <a:spcAft>
                <a:spcPts val="1200"/>
              </a:spcAft>
              <a:buFont typeface="Wingdings" panose="05000000000000000000" pitchFamily="2" charset="2"/>
              <a:buChar char="§"/>
            </a:pPr>
            <a:r>
              <a:rPr lang="en-US" altLang="ko-KR" dirty="0">
                <a:latin typeface="Arial" panose="020B0604020202020204" pitchFamily="34" charset="0"/>
                <a:cs typeface="Arial" panose="020B0604020202020204" pitchFamily="34" charset="0"/>
              </a:rPr>
              <a:t>Restaurants2 – Only KNN shows low score</a:t>
            </a:r>
          </a:p>
          <a:p>
            <a:pPr marL="638175" lvl="1" indent="-180975">
              <a:spcAft>
                <a:spcPts val="1200"/>
              </a:spcAft>
              <a:buFont typeface="Wingdings" panose="05000000000000000000" pitchFamily="2" charset="2"/>
              <a:buChar char="§"/>
            </a:pPr>
            <a:r>
              <a:rPr lang="en-US" altLang="ko-KR" dirty="0">
                <a:latin typeface="Arial" panose="020B0604020202020204" pitchFamily="34" charset="0"/>
                <a:cs typeface="Arial" panose="020B0604020202020204" pitchFamily="34" charset="0"/>
              </a:rPr>
              <a:t>Also shown on the other data set - e.g. Restaurants1, Books3</a:t>
            </a:r>
          </a:p>
          <a:p>
            <a:pPr marL="180975" indent="-180975">
              <a:spcAft>
                <a:spcPts val="1200"/>
              </a:spcAft>
              <a:buFont typeface="Wingdings" panose="05000000000000000000" pitchFamily="2" charset="2"/>
              <a:buChar char="§"/>
            </a:pPr>
            <a:r>
              <a:rPr lang="en-US" altLang="ko-KR" dirty="0">
                <a:latin typeface="Arial" panose="020B0604020202020204" pitchFamily="34" charset="0"/>
                <a:cs typeface="Arial" panose="020B0604020202020204" pitchFamily="34" charset="0"/>
              </a:rPr>
              <a:t>Size of feature file affect the score of evaluation</a:t>
            </a:r>
          </a:p>
          <a:p>
            <a:pPr marL="180975" indent="-180975">
              <a:spcAft>
                <a:spcPts val="1200"/>
              </a:spcAft>
              <a:buFont typeface="Wingdings" panose="05000000000000000000" pitchFamily="2" charset="2"/>
              <a:buChar char="§"/>
            </a:pPr>
            <a:r>
              <a:rPr lang="en-US" altLang="ko-KR" dirty="0">
                <a:latin typeface="Arial" panose="020B0604020202020204" pitchFamily="34" charset="0"/>
                <a:cs typeface="Arial" panose="020B0604020202020204" pitchFamily="34" charset="0"/>
              </a:rPr>
              <a:t>Some classifiers have low accuracy compare to other classifiers</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0745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98FC99E8-FF84-43FF-A673-23D296372725}"/>
              </a:ext>
            </a:extLst>
          </p:cNvPr>
          <p:cNvSpPr/>
          <p:nvPr/>
        </p:nvSpPr>
        <p:spPr>
          <a:xfrm flipH="1">
            <a:off x="0" y="0"/>
            <a:ext cx="7436620" cy="6858000"/>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ko-KR" altLang="en-US" dirty="0"/>
          </a:p>
        </p:txBody>
      </p:sp>
      <p:sp>
        <p:nvSpPr>
          <p:cNvPr id="2" name="제목 1"/>
          <p:cNvSpPr>
            <a:spLocks noGrp="1"/>
          </p:cNvSpPr>
          <p:nvPr>
            <p:ph type="title"/>
          </p:nvPr>
        </p:nvSpPr>
        <p:spPr>
          <a:xfrm>
            <a:off x="1532622" y="729982"/>
            <a:ext cx="6648450" cy="1325563"/>
          </a:xfrm>
        </p:spPr>
        <p:txBody>
          <a:bodyPr/>
          <a:lstStyle/>
          <a:p>
            <a:r>
              <a:rPr lang="en-US" altLang="ko-KR" dirty="0"/>
              <a:t>INDEX</a:t>
            </a:r>
            <a:endParaRPr lang="ko-KR" altLang="en-US" dirty="0"/>
          </a:p>
        </p:txBody>
      </p:sp>
      <p:sp>
        <p:nvSpPr>
          <p:cNvPr id="3" name="TextBox 2"/>
          <p:cNvSpPr txBox="1"/>
          <p:nvPr/>
        </p:nvSpPr>
        <p:spPr>
          <a:xfrm>
            <a:off x="1922698" y="2816445"/>
            <a:ext cx="6391275" cy="523220"/>
          </a:xfrm>
          <a:prstGeom prst="rect">
            <a:avLst/>
          </a:prstGeom>
          <a:noFill/>
        </p:spPr>
        <p:txBody>
          <a:bodyPr wrap="square" rtlCol="0" anchor="b">
            <a:spAutoFit/>
          </a:bodyPr>
          <a:lstStyle/>
          <a:p>
            <a:r>
              <a:rPr lang="en-US" altLang="ko-KR" sz="2800" dirty="0">
                <a:solidFill>
                  <a:schemeClr val="accent3">
                    <a:lumMod val="50000"/>
                  </a:schemeClr>
                </a:solidFill>
                <a:latin typeface="+mj-lt"/>
                <a:ea typeface="+mj-ea"/>
              </a:rPr>
              <a:t>2. Preprocessing</a:t>
            </a:r>
            <a:endParaRPr lang="ko-KR" altLang="en-US" sz="2800" dirty="0">
              <a:solidFill>
                <a:schemeClr val="accent3">
                  <a:lumMod val="50000"/>
                </a:schemeClr>
              </a:solidFill>
              <a:latin typeface="+mj-lt"/>
              <a:ea typeface="+mj-ea"/>
            </a:endParaRPr>
          </a:p>
        </p:txBody>
      </p:sp>
      <p:sp>
        <p:nvSpPr>
          <p:cNvPr id="4" name="TextBox 3"/>
          <p:cNvSpPr txBox="1"/>
          <p:nvPr/>
        </p:nvSpPr>
        <p:spPr>
          <a:xfrm>
            <a:off x="2189402" y="3306180"/>
            <a:ext cx="8253663" cy="1015663"/>
          </a:xfrm>
          <a:prstGeom prst="rect">
            <a:avLst/>
          </a:prstGeom>
          <a:noFill/>
        </p:spPr>
        <p:txBody>
          <a:bodyPr wrap="square" rtlCol="0" anchor="t">
            <a:spAutoFit/>
          </a:bodyPr>
          <a:lstStyle/>
          <a:p>
            <a:r>
              <a:rPr lang="en-US" altLang="ko-KR" sz="2000" dirty="0">
                <a:solidFill>
                  <a:srgbClr val="525252"/>
                </a:solidFill>
                <a:latin typeface="Arial" panose="020B0604020202020204" pitchFamily="34" charset="0"/>
                <a:ea typeface="Yoon 윤고딕 530_TT" panose="02090603020101020101" pitchFamily="18" charset="-127"/>
                <a:cs typeface="Arial" panose="020B0604020202020204" pitchFamily="34" charset="0"/>
              </a:rPr>
              <a:t>2-1  Statistics on Data Sets</a:t>
            </a:r>
            <a:r>
              <a:rPr lang="ko-KR" altLang="en-US" sz="2000" dirty="0">
                <a:solidFill>
                  <a:srgbClr val="525252"/>
                </a:solidFill>
                <a:latin typeface="Arial" panose="020B0604020202020204" pitchFamily="34" charset="0"/>
                <a:ea typeface="Yoon 윤고딕 530_TT" panose="02090603020101020101" pitchFamily="18" charset="-127"/>
                <a:cs typeface="Arial" panose="020B0604020202020204" pitchFamily="34" charset="0"/>
              </a:rPr>
              <a:t>   </a:t>
            </a:r>
            <a:endParaRPr lang="en-US" altLang="ko-KR" sz="2000" dirty="0">
              <a:solidFill>
                <a:srgbClr val="525252"/>
              </a:solidFill>
              <a:latin typeface="Arial" panose="020B0604020202020204" pitchFamily="34" charset="0"/>
              <a:ea typeface="Yoon 윤고딕 530_TT" panose="02090603020101020101" pitchFamily="18" charset="-127"/>
              <a:cs typeface="Arial" panose="020B0604020202020204" pitchFamily="34" charset="0"/>
            </a:endParaRPr>
          </a:p>
          <a:p>
            <a:r>
              <a:rPr lang="en-US" altLang="ko-KR" sz="2000" dirty="0">
                <a:solidFill>
                  <a:srgbClr val="525252"/>
                </a:solidFill>
                <a:latin typeface="Arial" panose="020B0604020202020204" pitchFamily="34" charset="0"/>
                <a:ea typeface="Yoon 윤고딕 530_TT" panose="02090603020101020101" pitchFamily="18" charset="-127"/>
                <a:cs typeface="Arial" panose="020B0604020202020204" pitchFamily="34" charset="0"/>
              </a:rPr>
              <a:t>2-2  Creating Extending Gold Standard</a:t>
            </a:r>
          </a:p>
          <a:p>
            <a:r>
              <a:rPr lang="en-US" altLang="ko-KR" sz="2000" dirty="0">
                <a:solidFill>
                  <a:srgbClr val="525252"/>
                </a:solidFill>
                <a:latin typeface="Arial" panose="020B0604020202020204" pitchFamily="34" charset="0"/>
                <a:ea typeface="Yoon 윤고딕 530_TT" panose="02090603020101020101" pitchFamily="18" charset="-127"/>
                <a:cs typeface="Arial" panose="020B0604020202020204" pitchFamily="34" charset="0"/>
              </a:rPr>
              <a:t>2-3  Creating Feature Files</a:t>
            </a:r>
            <a:endParaRPr lang="ko-KR" altLang="en-US" sz="2000" dirty="0">
              <a:solidFill>
                <a:srgbClr val="525252"/>
              </a:solidFill>
              <a:latin typeface="Arial" panose="020B0604020202020204" pitchFamily="34" charset="0"/>
              <a:ea typeface="Yoon 윤고딕 530_TT" panose="02090603020101020101" pitchFamily="18" charset="-127"/>
              <a:cs typeface="Arial" panose="020B0604020202020204" pitchFamily="34" charset="0"/>
            </a:endParaRPr>
          </a:p>
        </p:txBody>
      </p:sp>
      <p:sp>
        <p:nvSpPr>
          <p:cNvPr id="5" name="TextBox 4"/>
          <p:cNvSpPr txBox="1"/>
          <p:nvPr/>
        </p:nvSpPr>
        <p:spPr>
          <a:xfrm>
            <a:off x="1922699" y="4343697"/>
            <a:ext cx="6391275" cy="523220"/>
          </a:xfrm>
          <a:prstGeom prst="rect">
            <a:avLst/>
          </a:prstGeom>
          <a:noFill/>
        </p:spPr>
        <p:txBody>
          <a:bodyPr wrap="square" rtlCol="0" anchor="b">
            <a:spAutoFit/>
          </a:bodyPr>
          <a:lstStyle/>
          <a:p>
            <a:r>
              <a:rPr lang="en-US" altLang="ko-KR" sz="2800" dirty="0">
                <a:solidFill>
                  <a:schemeClr val="accent3">
                    <a:lumMod val="50000"/>
                  </a:schemeClr>
                </a:solidFill>
                <a:latin typeface="+mj-lt"/>
                <a:ea typeface="+mj-ea"/>
              </a:rPr>
              <a:t>3. Evaluation</a:t>
            </a:r>
            <a:endParaRPr lang="ko-KR" altLang="en-US" sz="2800" dirty="0">
              <a:solidFill>
                <a:schemeClr val="accent3">
                  <a:lumMod val="50000"/>
                </a:schemeClr>
              </a:solidFill>
              <a:latin typeface="+mj-lt"/>
              <a:ea typeface="+mj-ea"/>
            </a:endParaRPr>
          </a:p>
        </p:txBody>
      </p:sp>
      <p:sp>
        <p:nvSpPr>
          <p:cNvPr id="6" name="TextBox 5"/>
          <p:cNvSpPr txBox="1"/>
          <p:nvPr/>
        </p:nvSpPr>
        <p:spPr>
          <a:xfrm>
            <a:off x="2189402" y="4888771"/>
            <a:ext cx="8096250" cy="707886"/>
          </a:xfrm>
          <a:prstGeom prst="rect">
            <a:avLst/>
          </a:prstGeom>
          <a:noFill/>
        </p:spPr>
        <p:txBody>
          <a:bodyPr wrap="square" rtlCol="0" anchor="t">
            <a:spAutoFit/>
          </a:bodyPr>
          <a:lstStyle/>
          <a:p>
            <a:r>
              <a:rPr lang="en-US" altLang="ko-KR" sz="2000" dirty="0">
                <a:solidFill>
                  <a:schemeClr val="accent3">
                    <a:lumMod val="50000"/>
                  </a:schemeClr>
                </a:solidFill>
                <a:latin typeface="Arial" panose="020B0604020202020204" pitchFamily="34" charset="0"/>
                <a:ea typeface="Yoon 윤고딕 530_TT" panose="02090603020101020101" pitchFamily="18" charset="-127"/>
                <a:cs typeface="Arial" panose="020B0604020202020204" pitchFamily="34" charset="0"/>
              </a:rPr>
              <a:t>3-1  Environment</a:t>
            </a:r>
          </a:p>
          <a:p>
            <a:r>
              <a:rPr lang="en-US" altLang="ko-KR" sz="2000" dirty="0">
                <a:solidFill>
                  <a:schemeClr val="accent3">
                    <a:lumMod val="50000"/>
                  </a:schemeClr>
                </a:solidFill>
                <a:latin typeface="Arial" panose="020B0604020202020204" pitchFamily="34" charset="0"/>
                <a:ea typeface="Yoon 윤고딕 530_TT" panose="02090603020101020101" pitchFamily="18" charset="-127"/>
                <a:cs typeface="Arial" panose="020B0604020202020204" pitchFamily="34" charset="0"/>
              </a:rPr>
              <a:t>3-2  Results</a:t>
            </a:r>
          </a:p>
        </p:txBody>
      </p:sp>
      <p:sp>
        <p:nvSpPr>
          <p:cNvPr id="7" name="TextBox 6"/>
          <p:cNvSpPr txBox="1"/>
          <p:nvPr/>
        </p:nvSpPr>
        <p:spPr>
          <a:xfrm>
            <a:off x="1922699" y="5596657"/>
            <a:ext cx="6391275" cy="523220"/>
          </a:xfrm>
          <a:prstGeom prst="rect">
            <a:avLst/>
          </a:prstGeom>
          <a:noFill/>
        </p:spPr>
        <p:txBody>
          <a:bodyPr wrap="square" rtlCol="0" anchor="b">
            <a:spAutoFit/>
          </a:bodyPr>
          <a:lstStyle/>
          <a:p>
            <a:r>
              <a:rPr lang="en-US" altLang="ko-KR" sz="2800" dirty="0">
                <a:solidFill>
                  <a:schemeClr val="accent3">
                    <a:lumMod val="50000"/>
                  </a:schemeClr>
                </a:solidFill>
                <a:latin typeface="+mj-lt"/>
                <a:ea typeface="+mj-ea"/>
              </a:rPr>
              <a:t>4. Summary</a:t>
            </a:r>
            <a:endParaRPr lang="ko-KR" altLang="en-US" sz="2800" dirty="0">
              <a:solidFill>
                <a:schemeClr val="accent3">
                  <a:lumMod val="50000"/>
                </a:schemeClr>
              </a:solidFill>
              <a:latin typeface="+mj-lt"/>
              <a:ea typeface="+mj-ea"/>
            </a:endParaRPr>
          </a:p>
        </p:txBody>
      </p:sp>
      <p:sp>
        <p:nvSpPr>
          <p:cNvPr id="10" name="TextBox 9">
            <a:extLst>
              <a:ext uri="{FF2B5EF4-FFF2-40B4-BE49-F238E27FC236}">
                <a16:creationId xmlns:a16="http://schemas.microsoft.com/office/drawing/2014/main" id="{3AD09BF0-9531-4089-BB1B-9F248A319BA4}"/>
              </a:ext>
            </a:extLst>
          </p:cNvPr>
          <p:cNvSpPr txBox="1"/>
          <p:nvPr/>
        </p:nvSpPr>
        <p:spPr>
          <a:xfrm>
            <a:off x="1922699" y="1823397"/>
            <a:ext cx="6391275" cy="523220"/>
          </a:xfrm>
          <a:prstGeom prst="rect">
            <a:avLst/>
          </a:prstGeom>
          <a:noFill/>
        </p:spPr>
        <p:txBody>
          <a:bodyPr wrap="square" rtlCol="0" anchor="b">
            <a:spAutoFit/>
          </a:bodyPr>
          <a:lstStyle/>
          <a:p>
            <a:r>
              <a:rPr lang="en-US" altLang="ko-KR" sz="2800" dirty="0">
                <a:solidFill>
                  <a:schemeClr val="accent3">
                    <a:lumMod val="50000"/>
                  </a:schemeClr>
                </a:solidFill>
                <a:latin typeface="+mj-lt"/>
                <a:ea typeface="+mj-ea"/>
              </a:rPr>
              <a:t>1. Motivation</a:t>
            </a:r>
            <a:endParaRPr lang="ko-KR" altLang="en-US" sz="2800" dirty="0">
              <a:solidFill>
                <a:schemeClr val="accent3">
                  <a:lumMod val="50000"/>
                </a:schemeClr>
              </a:solidFill>
              <a:latin typeface="+mj-lt"/>
              <a:ea typeface="+mj-ea"/>
            </a:endParaRPr>
          </a:p>
        </p:txBody>
      </p:sp>
      <p:sp>
        <p:nvSpPr>
          <p:cNvPr id="9" name="직사각형 8">
            <a:extLst>
              <a:ext uri="{FF2B5EF4-FFF2-40B4-BE49-F238E27FC236}">
                <a16:creationId xmlns:a16="http://schemas.microsoft.com/office/drawing/2014/main" id="{A2D5A935-CF9E-4591-9330-31D13353B6B0}"/>
              </a:ext>
            </a:extLst>
          </p:cNvPr>
          <p:cNvSpPr/>
          <p:nvPr/>
        </p:nvSpPr>
        <p:spPr>
          <a:xfrm>
            <a:off x="2189402" y="2374524"/>
            <a:ext cx="1864613" cy="400110"/>
          </a:xfrm>
          <a:prstGeom prst="rect">
            <a:avLst/>
          </a:prstGeom>
        </p:spPr>
        <p:txBody>
          <a:bodyPr wrap="none">
            <a:spAutoFit/>
          </a:bodyPr>
          <a:lstStyle/>
          <a:p>
            <a:r>
              <a:rPr lang="en-US" altLang="ko-KR" sz="2000" dirty="0">
                <a:solidFill>
                  <a:srgbClr val="525252"/>
                </a:solidFill>
                <a:latin typeface="Arial" panose="020B0604020202020204" pitchFamily="34" charset="0"/>
                <a:ea typeface="Yoon 윤고딕 530_TT" panose="02090603020101020101" pitchFamily="18" charset="-127"/>
                <a:cs typeface="Arial" panose="020B0604020202020204" pitchFamily="34" charset="0"/>
              </a:rPr>
              <a:t>1-1  Motivation</a:t>
            </a:r>
          </a:p>
        </p:txBody>
      </p:sp>
    </p:spTree>
    <p:extLst>
      <p:ext uri="{BB962C8B-B14F-4D97-AF65-F5344CB8AC3E}">
        <p14:creationId xmlns:p14="http://schemas.microsoft.com/office/powerpoint/2010/main" val="251927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title"/>
          </p:nvPr>
        </p:nvSpPr>
        <p:spPr/>
        <p:txBody>
          <a:bodyPr/>
          <a:lstStyle/>
          <a:p>
            <a:r>
              <a:rPr lang="en-US" altLang="ko-KR" dirty="0"/>
              <a:t>Results</a:t>
            </a:r>
            <a:endParaRPr lang="ko-KR" altLang="en-US" dirty="0"/>
          </a:p>
        </p:txBody>
      </p:sp>
      <p:sp>
        <p:nvSpPr>
          <p:cNvPr id="8" name="텍스트 개체 틀 7"/>
          <p:cNvSpPr>
            <a:spLocks noGrp="1"/>
          </p:cNvSpPr>
          <p:nvPr>
            <p:ph type="body" sz="half" idx="2"/>
          </p:nvPr>
        </p:nvSpPr>
        <p:spPr>
          <a:xfrm>
            <a:off x="363538" y="873750"/>
            <a:ext cx="11580812" cy="286954"/>
          </a:xfrm>
        </p:spPr>
        <p:txBody>
          <a:bodyPr>
            <a:normAutofit lnSpcReduction="10000"/>
          </a:bodyPr>
          <a:lstStyle/>
          <a:p>
            <a:r>
              <a:rPr lang="en-US" altLang="ko-KR" dirty="0"/>
              <a:t>Decision Tree</a:t>
            </a:r>
            <a:endParaRPr lang="ko-KR" altLang="en-US" dirty="0"/>
          </a:p>
        </p:txBody>
      </p:sp>
      <p:pic>
        <p:nvPicPr>
          <p:cNvPr id="9" name="그림 8" descr="표지판이(가) 표시된 사진&#10;&#10;자동 생성된 설명">
            <a:extLst>
              <a:ext uri="{FF2B5EF4-FFF2-40B4-BE49-F238E27FC236}">
                <a16:creationId xmlns:a16="http://schemas.microsoft.com/office/drawing/2014/main" id="{D2EBCF6A-4003-4A23-955F-F16E2E03DB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54284" y="1889947"/>
            <a:ext cx="2274178" cy="2275742"/>
          </a:xfrm>
          <a:prstGeom prst="rect">
            <a:avLst/>
          </a:prstGeom>
        </p:spPr>
      </p:pic>
      <p:pic>
        <p:nvPicPr>
          <p:cNvPr id="11" name="그림 10" descr="스크린샷이(가) 표시된 사진&#10;&#10;자동 생성된 설명">
            <a:extLst>
              <a:ext uri="{FF2B5EF4-FFF2-40B4-BE49-F238E27FC236}">
                <a16:creationId xmlns:a16="http://schemas.microsoft.com/office/drawing/2014/main" id="{2EF9C84C-6091-44D6-B4B1-5C5ED18AFE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3538" y="1889947"/>
            <a:ext cx="8825742" cy="2275742"/>
          </a:xfrm>
          <a:prstGeom prst="rect">
            <a:avLst/>
          </a:prstGeom>
        </p:spPr>
      </p:pic>
      <p:sp>
        <p:nvSpPr>
          <p:cNvPr id="5" name="TextBox 4">
            <a:extLst>
              <a:ext uri="{FF2B5EF4-FFF2-40B4-BE49-F238E27FC236}">
                <a16:creationId xmlns:a16="http://schemas.microsoft.com/office/drawing/2014/main" id="{4A6D49CE-4421-464A-826C-EBAA07255785}"/>
              </a:ext>
            </a:extLst>
          </p:cNvPr>
          <p:cNvSpPr txBox="1"/>
          <p:nvPr/>
        </p:nvSpPr>
        <p:spPr>
          <a:xfrm>
            <a:off x="4030550" y="3882480"/>
            <a:ext cx="1469104" cy="338554"/>
          </a:xfrm>
          <a:prstGeom prst="rect">
            <a:avLst/>
          </a:prstGeom>
          <a:noFill/>
        </p:spPr>
        <p:txBody>
          <a:bodyPr wrap="square" rtlCol="0">
            <a:spAutoFit/>
          </a:bodyPr>
          <a:lstStyle/>
          <a:p>
            <a:r>
              <a:rPr lang="en-US" altLang="ko-KR" sz="1600" dirty="0"/>
              <a:t>DBLP-Scholar</a:t>
            </a:r>
            <a:endParaRPr lang="ko-KR" altLang="en-US" sz="1400" dirty="0"/>
          </a:p>
        </p:txBody>
      </p:sp>
      <p:sp>
        <p:nvSpPr>
          <p:cNvPr id="16" name="TextBox 15">
            <a:extLst>
              <a:ext uri="{FF2B5EF4-FFF2-40B4-BE49-F238E27FC236}">
                <a16:creationId xmlns:a16="http://schemas.microsoft.com/office/drawing/2014/main" id="{48281536-0546-4DC4-AC32-EF83579DCFA6}"/>
              </a:ext>
            </a:extLst>
          </p:cNvPr>
          <p:cNvSpPr txBox="1"/>
          <p:nvPr/>
        </p:nvSpPr>
        <p:spPr>
          <a:xfrm>
            <a:off x="9554284" y="3882480"/>
            <a:ext cx="860251" cy="338554"/>
          </a:xfrm>
          <a:prstGeom prst="rect">
            <a:avLst/>
          </a:prstGeom>
          <a:noFill/>
        </p:spPr>
        <p:txBody>
          <a:bodyPr wrap="square" rtlCol="0">
            <a:spAutoFit/>
          </a:bodyPr>
          <a:lstStyle/>
          <a:p>
            <a:r>
              <a:rPr lang="en-US" altLang="ko-KR" sz="1600" dirty="0"/>
              <a:t>Books3</a:t>
            </a:r>
            <a:endParaRPr lang="ko-KR" altLang="en-US" sz="1600" dirty="0"/>
          </a:p>
        </p:txBody>
      </p:sp>
      <p:sp>
        <p:nvSpPr>
          <p:cNvPr id="14" name="TextBox 13">
            <a:extLst>
              <a:ext uri="{FF2B5EF4-FFF2-40B4-BE49-F238E27FC236}">
                <a16:creationId xmlns:a16="http://schemas.microsoft.com/office/drawing/2014/main" id="{512D50ED-4A1F-4E4B-902C-A21F1839809E}"/>
              </a:ext>
            </a:extLst>
          </p:cNvPr>
          <p:cNvSpPr txBox="1"/>
          <p:nvPr/>
        </p:nvSpPr>
        <p:spPr>
          <a:xfrm>
            <a:off x="812970" y="4563047"/>
            <a:ext cx="6872394" cy="1477328"/>
          </a:xfrm>
          <a:prstGeom prst="rect">
            <a:avLst/>
          </a:prstGeom>
          <a:noFill/>
        </p:spPr>
        <p:txBody>
          <a:bodyPr wrap="none" rtlCol="0">
            <a:spAutoFit/>
          </a:bodyPr>
          <a:lstStyle/>
          <a:p>
            <a:pPr marL="285750" indent="-285750">
              <a:buFont typeface="Arial" panose="020B0604020202020204" pitchFamily="34" charset="0"/>
              <a:buChar char="•"/>
            </a:pPr>
            <a:r>
              <a:rPr lang="en-US" altLang="ko-KR" dirty="0">
                <a:latin typeface="Arial" panose="020B0604020202020204" pitchFamily="34" charset="0"/>
                <a:cs typeface="Arial" panose="020B0604020202020204" pitchFamily="34" charset="0"/>
              </a:rPr>
              <a:t>Both Data Sets have over 0.96 f1 score</a:t>
            </a:r>
          </a:p>
          <a:p>
            <a:pPr marL="285750" indent="-285750">
              <a:buFont typeface="Arial" panose="020B0604020202020204" pitchFamily="34" charset="0"/>
              <a:buChar char="•"/>
            </a:pPr>
            <a:r>
              <a:rPr lang="en-US" altLang="ko-KR" dirty="0">
                <a:latin typeface="Arial" panose="020B0604020202020204" pitchFamily="34" charset="0"/>
                <a:cs typeface="Arial" panose="020B0604020202020204" pitchFamily="34" charset="0"/>
              </a:rPr>
              <a:t>DBLP-Scholar : Max Depth 12</a:t>
            </a:r>
          </a:p>
          <a:p>
            <a:pPr marL="285750" indent="-285750">
              <a:buFont typeface="Arial" panose="020B0604020202020204" pitchFamily="34" charset="0"/>
              <a:buChar char="•"/>
            </a:pPr>
            <a:r>
              <a:rPr lang="en-US" altLang="ko-KR" dirty="0">
                <a:latin typeface="Arial" panose="020B0604020202020204" pitchFamily="34" charset="0"/>
                <a:cs typeface="Arial" panose="020B0604020202020204" pitchFamily="34" charset="0"/>
              </a:rPr>
              <a:t>Books3: Max Depth 3</a:t>
            </a:r>
          </a:p>
          <a:p>
            <a:pPr marL="285750" indent="-285750">
              <a:buFont typeface="Arial" panose="020B0604020202020204" pitchFamily="34" charset="0"/>
              <a:buChar char="•"/>
            </a:pPr>
            <a:endParaRPr lang="en-US" altLang="ko-KR" dirty="0">
              <a:latin typeface="Arial" panose="020B0604020202020204" pitchFamily="34" charset="0"/>
              <a:cs typeface="Arial" panose="020B0604020202020204" pitchFamily="34" charset="0"/>
            </a:endParaRPr>
          </a:p>
          <a:p>
            <a:pPr marL="285750" indent="-285750">
              <a:buFont typeface="Symbol" panose="05050102010706020507" pitchFamily="18" charset="2"/>
              <a:buChar char="Þ"/>
            </a:pPr>
            <a:r>
              <a:rPr lang="en-US" altLang="ko-KR" dirty="0">
                <a:latin typeface="Arial" panose="020B0604020202020204" pitchFamily="34" charset="0"/>
                <a:cs typeface="Arial" panose="020B0604020202020204" pitchFamily="34" charset="0"/>
              </a:rPr>
              <a:t> Books3 data set is relatively easy than DBLP-Scholar data set</a:t>
            </a:r>
          </a:p>
        </p:txBody>
      </p:sp>
    </p:spTree>
    <p:extLst>
      <p:ext uri="{BB962C8B-B14F-4D97-AF65-F5344CB8AC3E}">
        <p14:creationId xmlns:p14="http://schemas.microsoft.com/office/powerpoint/2010/main" val="963260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C4D70E3D-8F12-4BC2-AD53-BADD0A5CF521}"/>
              </a:ext>
            </a:extLst>
          </p:cNvPr>
          <p:cNvSpPr/>
          <p:nvPr/>
        </p:nvSpPr>
        <p:spPr>
          <a:xfrm>
            <a:off x="0" y="0"/>
            <a:ext cx="12192000" cy="4572000"/>
          </a:xfrm>
          <a:prstGeom prst="rect">
            <a:avLst/>
          </a:prstGeom>
          <a:solidFill>
            <a:schemeClr val="accent3">
              <a:lumMod val="20000"/>
              <a:lumOff val="80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ko-KR" altLang="en-US" dirty="0"/>
          </a:p>
        </p:txBody>
      </p:sp>
      <p:sp>
        <p:nvSpPr>
          <p:cNvPr id="3" name="제목 2"/>
          <p:cNvSpPr>
            <a:spLocks noGrp="1"/>
          </p:cNvSpPr>
          <p:nvPr>
            <p:ph type="title"/>
          </p:nvPr>
        </p:nvSpPr>
        <p:spPr/>
        <p:txBody>
          <a:bodyPr>
            <a:normAutofit/>
          </a:bodyPr>
          <a:lstStyle/>
          <a:p>
            <a:r>
              <a:rPr lang="en-US" altLang="ko-KR" dirty="0">
                <a:solidFill>
                  <a:schemeClr val="tx1">
                    <a:lumMod val="95000"/>
                    <a:lumOff val="5000"/>
                  </a:schemeClr>
                </a:solidFill>
              </a:rPr>
              <a:t>4. Summary</a:t>
            </a:r>
            <a:endParaRPr lang="ko-KR" altLang="en-US" dirty="0">
              <a:solidFill>
                <a:schemeClr val="tx1">
                  <a:lumMod val="95000"/>
                  <a:lumOff val="5000"/>
                </a:schemeClr>
              </a:solidFill>
            </a:endParaRPr>
          </a:p>
        </p:txBody>
      </p:sp>
      <p:sp>
        <p:nvSpPr>
          <p:cNvPr id="4" name="텍스트 개체 틀 3"/>
          <p:cNvSpPr>
            <a:spLocks noGrp="1"/>
          </p:cNvSpPr>
          <p:nvPr>
            <p:ph type="body" sz="quarter" idx="13"/>
          </p:nvPr>
        </p:nvSpPr>
        <p:spPr/>
        <p:txBody>
          <a:bodyPr/>
          <a:lstStyle/>
          <a:p>
            <a:r>
              <a:rPr lang="en-US" altLang="ko-KR" dirty="0">
                <a:solidFill>
                  <a:srgbClr val="EDEDED"/>
                </a:solidFill>
              </a:rPr>
              <a:t>.</a:t>
            </a:r>
          </a:p>
        </p:txBody>
      </p:sp>
    </p:spTree>
    <p:extLst>
      <p:ext uri="{BB962C8B-B14F-4D97-AF65-F5344CB8AC3E}">
        <p14:creationId xmlns:p14="http://schemas.microsoft.com/office/powerpoint/2010/main" val="780499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Summary</a:t>
            </a:r>
            <a:endParaRPr lang="ko-KR" altLang="en-US" dirty="0"/>
          </a:p>
        </p:txBody>
      </p:sp>
      <p:graphicFrame>
        <p:nvGraphicFramePr>
          <p:cNvPr id="4" name="차트 3">
            <a:extLst>
              <a:ext uri="{FF2B5EF4-FFF2-40B4-BE49-F238E27FC236}">
                <a16:creationId xmlns:a16="http://schemas.microsoft.com/office/drawing/2014/main" id="{258D3CCA-4E28-4E84-B678-BDBC35DC8F71}"/>
              </a:ext>
            </a:extLst>
          </p:cNvPr>
          <p:cNvGraphicFramePr/>
          <p:nvPr>
            <p:extLst>
              <p:ext uri="{D42A27DB-BD31-4B8C-83A1-F6EECF244321}">
                <p14:modId xmlns:p14="http://schemas.microsoft.com/office/powerpoint/2010/main" val="1670223601"/>
              </p:ext>
            </p:extLst>
          </p:nvPr>
        </p:nvGraphicFramePr>
        <p:xfrm>
          <a:off x="229729" y="1384833"/>
          <a:ext cx="9040343" cy="4250758"/>
        </p:xfrm>
        <a:graphic>
          <a:graphicData uri="http://schemas.openxmlformats.org/drawingml/2006/chart">
            <c:chart xmlns:c="http://schemas.openxmlformats.org/drawingml/2006/chart" xmlns:r="http://schemas.openxmlformats.org/officeDocument/2006/relationships" r:id="rId3"/>
          </a:graphicData>
        </a:graphic>
      </p:graphicFrame>
      <p:sp>
        <p:nvSpPr>
          <p:cNvPr id="7" name="타원 6">
            <a:extLst>
              <a:ext uri="{FF2B5EF4-FFF2-40B4-BE49-F238E27FC236}">
                <a16:creationId xmlns:a16="http://schemas.microsoft.com/office/drawing/2014/main" id="{E862C68F-D623-4073-BA4C-F48C3FFE2D5C}"/>
              </a:ext>
            </a:extLst>
          </p:cNvPr>
          <p:cNvSpPr/>
          <p:nvPr/>
        </p:nvSpPr>
        <p:spPr>
          <a:xfrm>
            <a:off x="6821488" y="1673191"/>
            <a:ext cx="393700" cy="406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Box 10">
            <a:extLst>
              <a:ext uri="{FF2B5EF4-FFF2-40B4-BE49-F238E27FC236}">
                <a16:creationId xmlns:a16="http://schemas.microsoft.com/office/drawing/2014/main" id="{BC5B5E92-7AB0-4368-BB94-043AAA55CA3F}"/>
              </a:ext>
            </a:extLst>
          </p:cNvPr>
          <p:cNvSpPr txBox="1"/>
          <p:nvPr/>
        </p:nvSpPr>
        <p:spPr>
          <a:xfrm>
            <a:off x="9270072" y="1224971"/>
            <a:ext cx="2919743" cy="4570482"/>
          </a:xfrm>
          <a:prstGeom prst="rect">
            <a:avLst/>
          </a:prstGeom>
          <a:noFill/>
        </p:spPr>
        <p:txBody>
          <a:bodyPr wrap="square" rtlCol="0">
            <a:spAutoFit/>
          </a:bodyPr>
          <a:lstStyle/>
          <a:p>
            <a:pPr>
              <a:spcAft>
                <a:spcPts val="600"/>
              </a:spcAft>
            </a:pPr>
            <a:r>
              <a:rPr lang="en-US" altLang="ko-KR" sz="2000" b="1" dirty="0">
                <a:latin typeface="Arial" panose="020B0604020202020204" pitchFamily="34" charset="0"/>
                <a:cs typeface="Arial" panose="020B0604020202020204" pitchFamily="34" charset="0"/>
              </a:rPr>
              <a:t>Achieve near 100% F1</a:t>
            </a:r>
          </a:p>
          <a:p>
            <a:pPr marL="285750" indent="-285750">
              <a:spcAft>
                <a:spcPts val="600"/>
              </a:spcAft>
              <a:buFont typeface="Arial" panose="020B0604020202020204" pitchFamily="34" charset="0"/>
              <a:buChar char="•"/>
            </a:pPr>
            <a:r>
              <a:rPr lang="en-US" altLang="ko-KR" dirty="0">
                <a:latin typeface="Arial" panose="020B0604020202020204" pitchFamily="34" charset="0"/>
                <a:cs typeface="Arial" panose="020B0604020202020204" pitchFamily="34" charset="0"/>
              </a:rPr>
              <a:t>Anime</a:t>
            </a:r>
          </a:p>
          <a:p>
            <a:pPr marL="285750" indent="-285750">
              <a:spcAft>
                <a:spcPts val="600"/>
              </a:spcAft>
              <a:buFont typeface="Arial" panose="020B0604020202020204" pitchFamily="34" charset="0"/>
              <a:buChar char="•"/>
            </a:pPr>
            <a:r>
              <a:rPr lang="en-US" altLang="ko-KR" dirty="0">
                <a:latin typeface="Arial" panose="020B0604020202020204" pitchFamily="34" charset="0"/>
                <a:cs typeface="Arial" panose="020B0604020202020204" pitchFamily="34" charset="0"/>
              </a:rPr>
              <a:t>Books3</a:t>
            </a:r>
          </a:p>
          <a:p>
            <a:pPr marL="285750" indent="-285750">
              <a:spcAft>
                <a:spcPts val="600"/>
              </a:spcAft>
              <a:buFont typeface="Arial" panose="020B0604020202020204" pitchFamily="34" charset="0"/>
              <a:buChar char="•"/>
            </a:pPr>
            <a:r>
              <a:rPr lang="en-US" altLang="ko-KR" dirty="0">
                <a:latin typeface="Arial" panose="020B0604020202020204" pitchFamily="34" charset="0"/>
                <a:cs typeface="Arial" panose="020B0604020202020204" pitchFamily="34" charset="0"/>
              </a:rPr>
              <a:t>Ebooks2</a:t>
            </a:r>
          </a:p>
          <a:p>
            <a:pPr marL="285750" indent="-285750">
              <a:spcAft>
                <a:spcPts val="600"/>
              </a:spcAft>
              <a:buFont typeface="Arial" panose="020B0604020202020204" pitchFamily="34" charset="0"/>
              <a:buChar char="•"/>
            </a:pPr>
            <a:r>
              <a:rPr lang="en-US" altLang="ko-KR" dirty="0">
                <a:latin typeface="Arial" panose="020B0604020202020204" pitchFamily="34" charset="0"/>
                <a:cs typeface="Arial" panose="020B0604020202020204" pitchFamily="34" charset="0"/>
              </a:rPr>
              <a:t>Movies3</a:t>
            </a:r>
          </a:p>
          <a:p>
            <a:pPr marL="285750" indent="-285750">
              <a:spcAft>
                <a:spcPts val="600"/>
              </a:spcAft>
              <a:buFont typeface="Arial" panose="020B0604020202020204" pitchFamily="34" charset="0"/>
              <a:buChar char="•"/>
            </a:pPr>
            <a:endParaRPr lang="en-US" altLang="ko-KR" dirty="0">
              <a:latin typeface="Arial" panose="020B0604020202020204" pitchFamily="34" charset="0"/>
              <a:cs typeface="Arial" panose="020B0604020202020204" pitchFamily="34" charset="0"/>
            </a:endParaRPr>
          </a:p>
          <a:p>
            <a:pPr marL="285750" indent="-285750">
              <a:spcAft>
                <a:spcPts val="600"/>
              </a:spcAft>
              <a:buFont typeface="Arial" panose="020B0604020202020204" pitchFamily="34" charset="0"/>
              <a:buChar char="•"/>
            </a:pPr>
            <a:endParaRPr lang="en-US" altLang="ko-KR" dirty="0">
              <a:latin typeface="Arial" panose="020B0604020202020204" pitchFamily="34" charset="0"/>
              <a:cs typeface="Arial" panose="020B0604020202020204" pitchFamily="34" charset="0"/>
            </a:endParaRPr>
          </a:p>
          <a:p>
            <a:pPr>
              <a:spcAft>
                <a:spcPts val="600"/>
              </a:spcAft>
            </a:pPr>
            <a:r>
              <a:rPr lang="en-US" altLang="ko-KR" sz="2000" b="1" dirty="0">
                <a:latin typeface="Arial" panose="020B0604020202020204" pitchFamily="34" charset="0"/>
                <a:cs typeface="Arial" panose="020B0604020202020204" pitchFamily="34" charset="0"/>
              </a:rPr>
              <a:t>Relatively low F1</a:t>
            </a:r>
          </a:p>
          <a:p>
            <a:pPr marL="285750" indent="-285750">
              <a:spcAft>
                <a:spcPts val="600"/>
              </a:spcAft>
              <a:buFont typeface="Arial" panose="020B0604020202020204" pitchFamily="34" charset="0"/>
              <a:buChar char="•"/>
            </a:pPr>
            <a:r>
              <a:rPr lang="en-US" altLang="ko-KR" dirty="0">
                <a:latin typeface="Arial" panose="020B0604020202020204" pitchFamily="34" charset="0"/>
                <a:cs typeface="Arial" panose="020B0604020202020204" pitchFamily="34" charset="0"/>
              </a:rPr>
              <a:t>Abt-Buy</a:t>
            </a:r>
          </a:p>
          <a:p>
            <a:pPr marL="285750" indent="-285750">
              <a:spcAft>
                <a:spcPts val="600"/>
              </a:spcAft>
              <a:buFont typeface="Arial" panose="020B0604020202020204" pitchFamily="34" charset="0"/>
              <a:buChar char="•"/>
            </a:pPr>
            <a:r>
              <a:rPr lang="en-US" altLang="ko-KR" dirty="0">
                <a:latin typeface="Arial" panose="020B0604020202020204" pitchFamily="34" charset="0"/>
                <a:cs typeface="Arial" panose="020B0604020202020204" pitchFamily="34" charset="0"/>
              </a:rPr>
              <a:t>Amazon-GoogleProducts</a:t>
            </a:r>
          </a:p>
          <a:p>
            <a:pPr marL="285750" indent="-285750">
              <a:spcAft>
                <a:spcPts val="600"/>
              </a:spcAft>
              <a:buFont typeface="Arial" panose="020B0604020202020204" pitchFamily="34" charset="0"/>
              <a:buChar char="•"/>
            </a:pPr>
            <a:r>
              <a:rPr lang="en-US" altLang="ko-KR" dirty="0">
                <a:latin typeface="Arial" panose="020B0604020202020204" pitchFamily="34" charset="0"/>
                <a:cs typeface="Arial" panose="020B0604020202020204" pitchFamily="34" charset="0"/>
              </a:rPr>
              <a:t>Baby_products</a:t>
            </a:r>
          </a:p>
          <a:p>
            <a:pPr marL="285750" indent="-285750">
              <a:spcAft>
                <a:spcPts val="600"/>
              </a:spcAft>
              <a:buFont typeface="Arial" panose="020B0604020202020204" pitchFamily="34" charset="0"/>
              <a:buChar char="•"/>
            </a:pPr>
            <a:r>
              <a:rPr lang="en-US" altLang="ko-KR" dirty="0">
                <a:latin typeface="Arial" panose="020B0604020202020204" pitchFamily="34" charset="0"/>
                <a:cs typeface="Arial" panose="020B0604020202020204" pitchFamily="34" charset="0"/>
              </a:rPr>
              <a:t>Books2</a:t>
            </a:r>
            <a:endParaRPr lang="ko-KR" altLang="en-US" dirty="0">
              <a:latin typeface="Arial" panose="020B0604020202020204" pitchFamily="34" charset="0"/>
              <a:cs typeface="Arial" panose="020B0604020202020204" pitchFamily="34" charset="0"/>
            </a:endParaRPr>
          </a:p>
        </p:txBody>
      </p:sp>
      <p:sp>
        <p:nvSpPr>
          <p:cNvPr id="12" name="타원 11">
            <a:extLst>
              <a:ext uri="{FF2B5EF4-FFF2-40B4-BE49-F238E27FC236}">
                <a16:creationId xmlns:a16="http://schemas.microsoft.com/office/drawing/2014/main" id="{7E598264-4C93-4B30-8ABE-52F45E420901}"/>
              </a:ext>
            </a:extLst>
          </p:cNvPr>
          <p:cNvSpPr/>
          <p:nvPr/>
        </p:nvSpPr>
        <p:spPr>
          <a:xfrm>
            <a:off x="4173538" y="1673191"/>
            <a:ext cx="393700" cy="406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타원 12">
            <a:extLst>
              <a:ext uri="{FF2B5EF4-FFF2-40B4-BE49-F238E27FC236}">
                <a16:creationId xmlns:a16="http://schemas.microsoft.com/office/drawing/2014/main" id="{2F28ADA8-A8F3-4776-BE07-F6AC8131288D}"/>
              </a:ext>
            </a:extLst>
          </p:cNvPr>
          <p:cNvSpPr/>
          <p:nvPr/>
        </p:nvSpPr>
        <p:spPr>
          <a:xfrm>
            <a:off x="2248686" y="1685891"/>
            <a:ext cx="393700" cy="406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타원 9">
            <a:extLst>
              <a:ext uri="{FF2B5EF4-FFF2-40B4-BE49-F238E27FC236}">
                <a16:creationId xmlns:a16="http://schemas.microsoft.com/office/drawing/2014/main" id="{C7582D27-ADD0-4A8F-B75E-9EA72079CDB7}"/>
              </a:ext>
            </a:extLst>
          </p:cNvPr>
          <p:cNvSpPr/>
          <p:nvPr/>
        </p:nvSpPr>
        <p:spPr>
          <a:xfrm>
            <a:off x="2526909" y="2515099"/>
            <a:ext cx="393700" cy="406400"/>
          </a:xfrm>
          <a:prstGeom prst="ellipse">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ko-KR" altLang="en-US" dirty="0"/>
          </a:p>
        </p:txBody>
      </p:sp>
      <p:sp>
        <p:nvSpPr>
          <p:cNvPr id="14" name="타원 13">
            <a:extLst>
              <a:ext uri="{FF2B5EF4-FFF2-40B4-BE49-F238E27FC236}">
                <a16:creationId xmlns:a16="http://schemas.microsoft.com/office/drawing/2014/main" id="{D316BF7F-BFC8-45A4-8B37-DA8D387BCBD4}"/>
              </a:ext>
            </a:extLst>
          </p:cNvPr>
          <p:cNvSpPr/>
          <p:nvPr/>
        </p:nvSpPr>
        <p:spPr>
          <a:xfrm>
            <a:off x="1215889" y="2350463"/>
            <a:ext cx="393700" cy="406400"/>
          </a:xfrm>
          <a:prstGeom prst="ellipse">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ko-KR" altLang="en-US" dirty="0"/>
          </a:p>
        </p:txBody>
      </p:sp>
      <p:sp>
        <p:nvSpPr>
          <p:cNvPr id="15" name="타원 14">
            <a:extLst>
              <a:ext uri="{FF2B5EF4-FFF2-40B4-BE49-F238E27FC236}">
                <a16:creationId xmlns:a16="http://schemas.microsoft.com/office/drawing/2014/main" id="{4D34AD2B-8918-446E-B4CD-F32FC148B06A}"/>
              </a:ext>
            </a:extLst>
          </p:cNvPr>
          <p:cNvSpPr/>
          <p:nvPr/>
        </p:nvSpPr>
        <p:spPr>
          <a:xfrm>
            <a:off x="855527" y="2079591"/>
            <a:ext cx="393700" cy="406400"/>
          </a:xfrm>
          <a:prstGeom prst="ellipse">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ko-KR" altLang="en-US" dirty="0"/>
          </a:p>
        </p:txBody>
      </p:sp>
      <p:sp>
        <p:nvSpPr>
          <p:cNvPr id="16" name="타원 15">
            <a:extLst>
              <a:ext uri="{FF2B5EF4-FFF2-40B4-BE49-F238E27FC236}">
                <a16:creationId xmlns:a16="http://schemas.microsoft.com/office/drawing/2014/main" id="{678D81B3-FD7C-4C31-8960-5843759D44D0}"/>
              </a:ext>
            </a:extLst>
          </p:cNvPr>
          <p:cNvSpPr/>
          <p:nvPr/>
        </p:nvSpPr>
        <p:spPr>
          <a:xfrm>
            <a:off x="5791798" y="1685891"/>
            <a:ext cx="393700" cy="406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타원 16">
            <a:extLst>
              <a:ext uri="{FF2B5EF4-FFF2-40B4-BE49-F238E27FC236}">
                <a16:creationId xmlns:a16="http://schemas.microsoft.com/office/drawing/2014/main" id="{4C8E119B-5405-4BD3-9E6A-4EB3515F315C}"/>
              </a:ext>
            </a:extLst>
          </p:cNvPr>
          <p:cNvSpPr/>
          <p:nvPr/>
        </p:nvSpPr>
        <p:spPr>
          <a:xfrm>
            <a:off x="3863839" y="2079591"/>
            <a:ext cx="393700" cy="406400"/>
          </a:xfrm>
          <a:prstGeom prst="ellipse">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ko-KR" altLang="en-US" dirty="0"/>
          </a:p>
        </p:txBody>
      </p:sp>
    </p:spTree>
    <p:extLst>
      <p:ext uri="{BB962C8B-B14F-4D97-AF65-F5344CB8AC3E}">
        <p14:creationId xmlns:p14="http://schemas.microsoft.com/office/powerpoint/2010/main" val="776767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References</a:t>
            </a:r>
            <a:endParaRPr lang="ko-KR" altLang="en-US" dirty="0"/>
          </a:p>
        </p:txBody>
      </p:sp>
      <p:sp>
        <p:nvSpPr>
          <p:cNvPr id="3" name="텍스트 개체 틀 2"/>
          <p:cNvSpPr>
            <a:spLocks noGrp="1"/>
          </p:cNvSpPr>
          <p:nvPr>
            <p:ph type="body" sz="half" idx="2"/>
          </p:nvPr>
        </p:nvSpPr>
        <p:spPr>
          <a:xfrm>
            <a:off x="363538" y="1347537"/>
            <a:ext cx="11580812" cy="4774130"/>
          </a:xfrm>
        </p:spPr>
        <p:txBody>
          <a:bodyPr>
            <a:normAutofit/>
          </a:bodyPr>
          <a:lstStyle/>
          <a:p>
            <a:pPr marL="285750" indent="-285750">
              <a:buFont typeface="Arial" panose="020B0604020202020204" pitchFamily="34" charset="0"/>
              <a:buChar char="•"/>
            </a:pPr>
            <a:r>
              <a:rPr lang="ko-KR" altLang="en-US" dirty="0">
                <a:latin typeface="Arial" panose="020B0604020202020204" pitchFamily="34" charset="0"/>
                <a:cs typeface="Arial" panose="020B0604020202020204" pitchFamily="34" charset="0"/>
              </a:rPr>
              <a:t>Konda, P., Naughton, J., Prasad, S., Krishnan, G., Deep, R., Raghavendra, V., … Zhang, H. (2016). Magellan. Proceedings of the VLDB Endowment, 9(12), 1197–1208. doi:10.14778/2994509.2994535</a:t>
            </a:r>
          </a:p>
          <a:p>
            <a:pPr marL="285750" indent="-285750">
              <a:buFont typeface="Arial" panose="020B0604020202020204" pitchFamily="34" charset="0"/>
              <a:buChar char="•"/>
            </a:pPr>
            <a:r>
              <a:rPr lang="ko-KR" altLang="en-US" dirty="0">
                <a:latin typeface="Arial" panose="020B0604020202020204" pitchFamily="34" charset="0"/>
                <a:cs typeface="Arial" panose="020B0604020202020204" pitchFamily="34" charset="0"/>
              </a:rPr>
              <a:t>Mudgal, S., Li, H., Rekatsinas, T., Doan, A., Park, Y., Krishnan, G., … Raghavendra, V. (2018). Deep Learning for Entity Matching. Proceedings of the 2018 International Conference on Management of Data  - SIGMOD ’18. doi:10.1145/3183713.3196926</a:t>
            </a:r>
          </a:p>
          <a:p>
            <a:pPr marL="285750" indent="-285750">
              <a:buFont typeface="Arial" panose="020B0604020202020204" pitchFamily="34" charset="0"/>
              <a:buChar char="•"/>
            </a:pPr>
            <a:r>
              <a:rPr lang="ko-KR" altLang="en-US" dirty="0">
                <a:latin typeface="Arial" panose="020B0604020202020204" pitchFamily="34" charset="0"/>
                <a:cs typeface="Arial" panose="020B0604020202020204" pitchFamily="34" charset="0"/>
              </a:rPr>
              <a:t>Ebraheem, M., Thirumuruganathan, S., Joty, S., Ouzzani, M., &amp; Tang, N. (2018). Distributed representations of tuples for entity resolution. Proceedings of the VLDB Endowment, 11(11), 1454–1467. doi:10.14778/3236187.3236198</a:t>
            </a:r>
          </a:p>
          <a:p>
            <a:pPr marL="285750" indent="-285750">
              <a:buFont typeface="Arial" panose="020B0604020202020204" pitchFamily="34" charset="0"/>
              <a:buChar char="•"/>
            </a:pPr>
            <a:r>
              <a:rPr lang="ko-KR" altLang="en-US" dirty="0">
                <a:latin typeface="Arial" panose="020B0604020202020204" pitchFamily="34" charset="0"/>
                <a:cs typeface="Arial" panose="020B0604020202020204" pitchFamily="34" charset="0"/>
              </a:rPr>
              <a:t>Kasai, J., Qian, K., Gurajada, S., Li, Y., &amp; Popa, L. (2019). Low-resource Deep Entity Resolution with Transfer and Active Learning. Proceedings of the 57th Annual Meeting of the Association for Computational Linguistics. doi:10.18653/v1/p19-1586</a:t>
            </a:r>
          </a:p>
          <a:p>
            <a:pPr marL="285750" indent="-285750">
              <a:buFont typeface="Arial" panose="020B0604020202020204" pitchFamily="34" charset="0"/>
              <a:buChar char="•"/>
            </a:pPr>
            <a:r>
              <a:rPr lang="ko-KR" altLang="en-US" dirty="0">
                <a:latin typeface="Arial" panose="020B0604020202020204" pitchFamily="34" charset="0"/>
                <a:cs typeface="Arial" panose="020B0604020202020204" pitchFamily="34" charset="0"/>
              </a:rPr>
              <a:t>Thor, A., &amp; Rahm E. (2007). MOMA - A Mapping-based Object Matching System. 3rd Biennial Conference on Innovative Data Systems Research (CIDR) January 7-10.</a:t>
            </a:r>
          </a:p>
          <a:p>
            <a:pPr marL="285750" indent="-285750">
              <a:buFont typeface="Arial" panose="020B0604020202020204" pitchFamily="34" charset="0"/>
              <a:buChar char="•"/>
            </a:pPr>
            <a:r>
              <a:rPr lang="ko-KR" altLang="en-US" dirty="0">
                <a:latin typeface="Arial" panose="020B0604020202020204" pitchFamily="34" charset="0"/>
                <a:cs typeface="Arial" panose="020B0604020202020204" pitchFamily="34" charset="0"/>
              </a:rPr>
              <a:t>Köpcke, H., Thor, A., &amp; Rahm, E. (2010). Learning-Based Approaches for Matching Web Data Entities. IEEE Internet Computing, 14(4), 23–31. doi:10.1109/mic.2010.58</a:t>
            </a:r>
          </a:p>
          <a:p>
            <a:pPr marL="285750" indent="-285750">
              <a:buFont typeface="Arial" panose="020B0604020202020204" pitchFamily="34" charset="0"/>
              <a:buChar char="•"/>
            </a:pPr>
            <a:r>
              <a:rPr lang="ko-KR" altLang="en-US" dirty="0">
                <a:latin typeface="Arial" panose="020B0604020202020204" pitchFamily="34" charset="0"/>
                <a:cs typeface="Arial" panose="020B0604020202020204" pitchFamily="34" charset="0"/>
              </a:rPr>
              <a:t>Kolb, L., &amp; Rahm, E. (2012). Parallel Entity Resolution with Dedoop. Datenbank-Spektrum, 13(1), 23–32. doi:10.1007/s13222-012-0110-x</a:t>
            </a:r>
          </a:p>
          <a:p>
            <a:pPr marL="285750" indent="-285750">
              <a:buFont typeface="Arial" panose="020B0604020202020204" pitchFamily="34" charset="0"/>
              <a:buChar char="•"/>
            </a:pPr>
            <a:endParaRPr lang="en-US" altLang="ko-KR"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altLang="ko-KR"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altLang="ko-K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088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ctrTitle"/>
          </p:nvPr>
        </p:nvSpPr>
        <p:spPr/>
        <p:txBody>
          <a:bodyPr>
            <a:normAutofit/>
          </a:bodyPr>
          <a:lstStyle/>
          <a:p>
            <a:r>
              <a:rPr lang="en-US" altLang="ko-KR" dirty="0">
                <a:solidFill>
                  <a:srgbClr val="61625D"/>
                </a:solidFill>
              </a:rPr>
              <a:t>Thank you for listening</a:t>
            </a:r>
            <a:endParaRPr lang="ko-KR" altLang="en-US" dirty="0">
              <a:solidFill>
                <a:srgbClr val="61625D"/>
              </a:solidFill>
            </a:endParaRPr>
          </a:p>
        </p:txBody>
      </p:sp>
      <p:sp>
        <p:nvSpPr>
          <p:cNvPr id="7" name="텍스트 개체 틀 6"/>
          <p:cNvSpPr>
            <a:spLocks noGrp="1"/>
          </p:cNvSpPr>
          <p:nvPr>
            <p:ph type="body" sz="quarter" idx="10"/>
          </p:nvPr>
        </p:nvSpPr>
        <p:spPr/>
        <p:txBody>
          <a:bodyPr/>
          <a:lstStyle/>
          <a:p>
            <a:r>
              <a:rPr lang="en-US" altLang="ko-KR" dirty="0"/>
              <a:t>Internship Presentation</a:t>
            </a:r>
            <a:endParaRPr lang="ko-KR" altLang="en-US" dirty="0"/>
          </a:p>
        </p:txBody>
      </p:sp>
    </p:spTree>
    <p:extLst>
      <p:ext uri="{BB962C8B-B14F-4D97-AF65-F5344CB8AC3E}">
        <p14:creationId xmlns:p14="http://schemas.microsoft.com/office/powerpoint/2010/main" val="2957568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A5D915D4-CBCB-4467-B809-68C4FC68FC6E}"/>
              </a:ext>
            </a:extLst>
          </p:cNvPr>
          <p:cNvSpPr/>
          <p:nvPr/>
        </p:nvSpPr>
        <p:spPr>
          <a:xfrm>
            <a:off x="0" y="0"/>
            <a:ext cx="12192000" cy="4572000"/>
          </a:xfrm>
          <a:prstGeom prst="rect">
            <a:avLst/>
          </a:prstGeom>
          <a:solidFill>
            <a:schemeClr val="accent3">
              <a:lumMod val="20000"/>
              <a:lumOff val="80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ko-KR" altLang="en-US" dirty="0"/>
          </a:p>
        </p:txBody>
      </p:sp>
      <p:sp>
        <p:nvSpPr>
          <p:cNvPr id="3" name="제목 2"/>
          <p:cNvSpPr>
            <a:spLocks noGrp="1"/>
          </p:cNvSpPr>
          <p:nvPr>
            <p:ph type="title"/>
          </p:nvPr>
        </p:nvSpPr>
        <p:spPr/>
        <p:txBody>
          <a:bodyPr/>
          <a:lstStyle/>
          <a:p>
            <a:r>
              <a:rPr lang="en-US" altLang="ko-KR" dirty="0">
                <a:solidFill>
                  <a:schemeClr val="tx1"/>
                </a:solidFill>
              </a:rPr>
              <a:t>1. Motivation</a:t>
            </a:r>
            <a:endParaRPr lang="ko-KR" altLang="en-US" dirty="0">
              <a:solidFill>
                <a:schemeClr val="tx1"/>
              </a:solidFill>
            </a:endParaRPr>
          </a:p>
        </p:txBody>
      </p:sp>
      <p:sp>
        <p:nvSpPr>
          <p:cNvPr id="4" name="텍스트 개체 틀 3"/>
          <p:cNvSpPr>
            <a:spLocks noGrp="1"/>
          </p:cNvSpPr>
          <p:nvPr>
            <p:ph type="body" sz="quarter" idx="13"/>
          </p:nvPr>
        </p:nvSpPr>
        <p:spPr/>
        <p:txBody>
          <a:bodyPr/>
          <a:lstStyle/>
          <a:p>
            <a:endParaRPr lang="ko-KR" altLang="en-US" dirty="0">
              <a:solidFill>
                <a:schemeClr val="tx1">
                  <a:lumMod val="95000"/>
                  <a:lumOff val="5000"/>
                </a:schemeClr>
              </a:solidFill>
            </a:endParaRPr>
          </a:p>
        </p:txBody>
      </p:sp>
    </p:spTree>
    <p:extLst>
      <p:ext uri="{BB962C8B-B14F-4D97-AF65-F5344CB8AC3E}">
        <p14:creationId xmlns:p14="http://schemas.microsoft.com/office/powerpoint/2010/main" val="793780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Motivation</a:t>
            </a:r>
            <a:endParaRPr lang="ko-KR" altLang="en-US" sz="2000" dirty="0">
              <a:solidFill>
                <a:srgbClr val="FF0000"/>
              </a:solidFill>
            </a:endParaRPr>
          </a:p>
        </p:txBody>
      </p:sp>
      <p:sp>
        <p:nvSpPr>
          <p:cNvPr id="4" name="직사각형 3">
            <a:extLst>
              <a:ext uri="{FF2B5EF4-FFF2-40B4-BE49-F238E27FC236}">
                <a16:creationId xmlns:a16="http://schemas.microsoft.com/office/drawing/2014/main" id="{123C5885-8EE2-41EF-9277-DD5B496ADB73}"/>
              </a:ext>
            </a:extLst>
          </p:cNvPr>
          <p:cNvSpPr/>
          <p:nvPr/>
        </p:nvSpPr>
        <p:spPr>
          <a:xfrm>
            <a:off x="596059" y="6657945"/>
            <a:ext cx="11714163" cy="400110"/>
          </a:xfrm>
          <a:prstGeom prst="rect">
            <a:avLst/>
          </a:prstGeom>
        </p:spPr>
        <p:txBody>
          <a:bodyPr wrap="square">
            <a:spAutoFit/>
          </a:bodyPr>
          <a:lstStyle/>
          <a:p>
            <a:r>
              <a:rPr lang="en-US" altLang="ko-KR" sz="1000" dirty="0">
                <a:solidFill>
                  <a:schemeClr val="bg1">
                    <a:lumMod val="95000"/>
                  </a:schemeClr>
                </a:solidFill>
              </a:rPr>
              <a:t>Source:  Köpcke H, Thor A, Thomas S, Rahm E (2012) Tailoring entity resolution for matching product offers. Proc. EDBT, 545–550, </a:t>
            </a:r>
            <a:r>
              <a:rPr lang="ko-KR" altLang="en-US" sz="1000" dirty="0">
                <a:solidFill>
                  <a:schemeClr val="bg1"/>
                </a:solidFill>
              </a:rPr>
              <a:t>http://www.datacommunitydc.org/blog/2013/08/entity-resolution-for-big-data</a:t>
            </a:r>
          </a:p>
          <a:p>
            <a:endParaRPr lang="ko-KR" altLang="en-US" sz="1000" dirty="0">
              <a:solidFill>
                <a:schemeClr val="bg1">
                  <a:lumMod val="95000"/>
                </a:schemeClr>
              </a:solidFill>
            </a:endParaRPr>
          </a:p>
        </p:txBody>
      </p:sp>
      <p:sp>
        <p:nvSpPr>
          <p:cNvPr id="8" name="TextBox 7">
            <a:extLst>
              <a:ext uri="{FF2B5EF4-FFF2-40B4-BE49-F238E27FC236}">
                <a16:creationId xmlns:a16="http://schemas.microsoft.com/office/drawing/2014/main" id="{11CA5480-EA83-4F39-A781-072ACB5D13C6}"/>
              </a:ext>
            </a:extLst>
          </p:cNvPr>
          <p:cNvSpPr txBox="1"/>
          <p:nvPr/>
        </p:nvSpPr>
        <p:spPr>
          <a:xfrm>
            <a:off x="596058" y="1272364"/>
            <a:ext cx="3711536" cy="584775"/>
          </a:xfrm>
          <a:prstGeom prst="rect">
            <a:avLst/>
          </a:prstGeom>
          <a:noFill/>
        </p:spPr>
        <p:txBody>
          <a:bodyPr wrap="square" rtlCol="0">
            <a:spAutoFit/>
          </a:bodyPr>
          <a:lstStyle/>
          <a:p>
            <a:r>
              <a:rPr lang="en-US" altLang="ko-KR" sz="3200" b="1" dirty="0">
                <a:latin typeface="Arial" panose="020B0604020202020204" pitchFamily="34" charset="0"/>
                <a:cs typeface="Arial" panose="020B0604020202020204" pitchFamily="34" charset="0"/>
              </a:rPr>
              <a:t>Entity Resolution</a:t>
            </a:r>
            <a:endParaRPr lang="ko-KR" altLang="en-US" sz="3200" b="1" dirty="0">
              <a:latin typeface="Arial" panose="020B0604020202020204" pitchFamily="34" charset="0"/>
              <a:cs typeface="Arial" panose="020B0604020202020204" pitchFamily="34" charset="0"/>
            </a:endParaRPr>
          </a:p>
        </p:txBody>
      </p:sp>
      <p:sp>
        <p:nvSpPr>
          <p:cNvPr id="75" name="TextBox 74">
            <a:extLst>
              <a:ext uri="{FF2B5EF4-FFF2-40B4-BE49-F238E27FC236}">
                <a16:creationId xmlns:a16="http://schemas.microsoft.com/office/drawing/2014/main" id="{4D6209D9-6AE5-4AE4-B6A7-E58D51CF4961}"/>
              </a:ext>
            </a:extLst>
          </p:cNvPr>
          <p:cNvSpPr txBox="1"/>
          <p:nvPr/>
        </p:nvSpPr>
        <p:spPr>
          <a:xfrm>
            <a:off x="6087269" y="4185253"/>
            <a:ext cx="5198813" cy="1400383"/>
          </a:xfrm>
          <a:prstGeom prst="rect">
            <a:avLst/>
          </a:prstGeom>
          <a:noFill/>
        </p:spPr>
        <p:txBody>
          <a:bodyPr wrap="square" rtlCol="0">
            <a:spAutoFit/>
          </a:bodyPr>
          <a:lstStyle/>
          <a:p>
            <a:pPr marL="285750" indent="-285750">
              <a:buFont typeface="Arial" panose="020B0604020202020204" pitchFamily="34" charset="0"/>
              <a:buChar char="•"/>
            </a:pPr>
            <a:r>
              <a:rPr lang="en-US" altLang="ko-KR" sz="1700" dirty="0">
                <a:latin typeface="Arial" panose="020B0604020202020204" pitchFamily="34" charset="0"/>
                <a:cs typeface="Arial" panose="020B0604020202020204" pitchFamily="34" charset="0"/>
              </a:rPr>
              <a:t>Structured versus unstructured </a:t>
            </a:r>
          </a:p>
          <a:p>
            <a:pPr marL="285750" indent="-285750">
              <a:buFont typeface="Arial" panose="020B0604020202020204" pitchFamily="34" charset="0"/>
              <a:buChar char="•"/>
            </a:pPr>
            <a:r>
              <a:rPr lang="en-US" altLang="ko-KR" sz="1700" dirty="0">
                <a:latin typeface="Arial" panose="020B0604020202020204" pitchFamily="34" charset="0"/>
                <a:cs typeface="Arial" panose="020B0604020202020204" pitchFamily="34" charset="0"/>
              </a:rPr>
              <a:t>Free text and image content</a:t>
            </a:r>
          </a:p>
          <a:p>
            <a:pPr marL="285750" indent="-285750">
              <a:buFont typeface="Arial" panose="020B0604020202020204" pitchFamily="34" charset="0"/>
              <a:buChar char="•"/>
            </a:pPr>
            <a:r>
              <a:rPr lang="en-US" altLang="ko-KR" sz="1700" dirty="0">
                <a:latin typeface="Arial" panose="020B0604020202020204" pitchFamily="34" charset="0"/>
                <a:cs typeface="Arial" panose="020B0604020202020204" pitchFamily="34" charset="0"/>
              </a:rPr>
              <a:t>Use of heterogeneous names and abbreviations</a:t>
            </a:r>
          </a:p>
          <a:p>
            <a:pPr marL="285750" indent="-285750">
              <a:buFont typeface="Arial" panose="020B0604020202020204" pitchFamily="34" charset="0"/>
              <a:buChar char="•"/>
            </a:pPr>
            <a:r>
              <a:rPr lang="en-US" altLang="ko-KR" sz="1700" dirty="0">
                <a:latin typeface="Arial" panose="020B0604020202020204" pitchFamily="34" charset="0"/>
                <a:cs typeface="Arial" panose="020B0604020202020204" pitchFamily="34" charset="0"/>
              </a:rPr>
              <a:t>Missing, Incomplete data</a:t>
            </a:r>
          </a:p>
          <a:p>
            <a:pPr marL="285750" indent="-285750">
              <a:buFont typeface="Arial" panose="020B0604020202020204" pitchFamily="34" charset="0"/>
              <a:buChar char="•"/>
            </a:pPr>
            <a:r>
              <a:rPr lang="en-US" altLang="ko-KR" sz="1700" dirty="0">
                <a:latin typeface="Arial" panose="020B0604020202020204" pitchFamily="34" charset="0"/>
                <a:cs typeface="Arial" panose="020B0604020202020204" pitchFamily="34" charset="0"/>
              </a:rPr>
              <a:t>Typos, Transposition, Data Errors</a:t>
            </a:r>
          </a:p>
        </p:txBody>
      </p:sp>
      <p:sp>
        <p:nvSpPr>
          <p:cNvPr id="9" name="TextBox 8">
            <a:extLst>
              <a:ext uri="{FF2B5EF4-FFF2-40B4-BE49-F238E27FC236}">
                <a16:creationId xmlns:a16="http://schemas.microsoft.com/office/drawing/2014/main" id="{BA1AE353-9022-4429-967C-5F1AD878625B}"/>
              </a:ext>
            </a:extLst>
          </p:cNvPr>
          <p:cNvSpPr txBox="1"/>
          <p:nvPr/>
        </p:nvSpPr>
        <p:spPr>
          <a:xfrm>
            <a:off x="596058" y="1904118"/>
            <a:ext cx="11348292" cy="377026"/>
          </a:xfrm>
          <a:prstGeom prst="rect">
            <a:avLst/>
          </a:prstGeom>
          <a:noFill/>
        </p:spPr>
        <p:txBody>
          <a:bodyPr wrap="square" rtlCol="0">
            <a:spAutoFit/>
          </a:bodyPr>
          <a:lstStyle/>
          <a:p>
            <a:r>
              <a:rPr lang="en-US" altLang="ko-KR" sz="1850" dirty="0">
                <a:solidFill>
                  <a:schemeClr val="bg2">
                    <a:lumMod val="25000"/>
                  </a:schemeClr>
                </a:solidFill>
                <a:latin typeface="Arial" panose="020B0604020202020204" pitchFamily="34" charset="0"/>
                <a:cs typeface="Arial" panose="020B0604020202020204" pitchFamily="34" charset="0"/>
              </a:rPr>
              <a:t>The task of disambiguating manifestations of real-world entities in various records by linking and grouping</a:t>
            </a:r>
            <a:endParaRPr lang="ko-KR" altLang="en-US" sz="1850" dirty="0">
              <a:solidFill>
                <a:schemeClr val="bg2">
                  <a:lumMod val="25000"/>
                </a:schemeClr>
              </a:solidFill>
              <a:latin typeface="Arial" panose="020B0604020202020204" pitchFamily="34" charset="0"/>
              <a:cs typeface="Arial" panose="020B0604020202020204" pitchFamily="34" charset="0"/>
            </a:endParaRPr>
          </a:p>
        </p:txBody>
      </p:sp>
      <p:pic>
        <p:nvPicPr>
          <p:cNvPr id="15" name="그림 14">
            <a:extLst>
              <a:ext uri="{FF2B5EF4-FFF2-40B4-BE49-F238E27FC236}">
                <a16:creationId xmlns:a16="http://schemas.microsoft.com/office/drawing/2014/main" id="{1777CAE3-BFE2-4D33-8EA0-1978C1027587}"/>
              </a:ext>
            </a:extLst>
          </p:cNvPr>
          <p:cNvPicPr>
            <a:picLocks noChangeAspect="1"/>
          </p:cNvPicPr>
          <p:nvPr/>
        </p:nvPicPr>
        <p:blipFill>
          <a:blip r:embed="rId3"/>
          <a:stretch>
            <a:fillRect/>
          </a:stretch>
        </p:blipFill>
        <p:spPr>
          <a:xfrm>
            <a:off x="1161666" y="3205993"/>
            <a:ext cx="4413296" cy="2379643"/>
          </a:xfrm>
          <a:prstGeom prst="rect">
            <a:avLst/>
          </a:prstGeom>
        </p:spPr>
      </p:pic>
    </p:spTree>
    <p:extLst>
      <p:ext uri="{BB962C8B-B14F-4D97-AF65-F5344CB8AC3E}">
        <p14:creationId xmlns:p14="http://schemas.microsoft.com/office/powerpoint/2010/main" val="1992607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1C6A4D9-5A87-466E-8607-D7E0E93879F0}"/>
              </a:ext>
            </a:extLst>
          </p:cNvPr>
          <p:cNvSpPr>
            <a:spLocks noGrp="1"/>
          </p:cNvSpPr>
          <p:nvPr>
            <p:ph type="title"/>
          </p:nvPr>
        </p:nvSpPr>
        <p:spPr/>
        <p:txBody>
          <a:bodyPr/>
          <a:lstStyle/>
          <a:p>
            <a:r>
              <a:rPr lang="en-US" altLang="ko-KR" dirty="0"/>
              <a:t>Motivation</a:t>
            </a:r>
            <a:endParaRPr lang="ko-KR" altLang="en-US" dirty="0"/>
          </a:p>
        </p:txBody>
      </p:sp>
      <p:sp>
        <p:nvSpPr>
          <p:cNvPr id="5" name="텍스트 개체 틀 4">
            <a:extLst>
              <a:ext uri="{FF2B5EF4-FFF2-40B4-BE49-F238E27FC236}">
                <a16:creationId xmlns:a16="http://schemas.microsoft.com/office/drawing/2014/main" id="{40C1644D-1D0A-4EEF-8811-B70EF15466F2}"/>
              </a:ext>
            </a:extLst>
          </p:cNvPr>
          <p:cNvSpPr>
            <a:spLocks noGrp="1"/>
          </p:cNvSpPr>
          <p:nvPr>
            <p:ph type="body" sz="half" idx="2"/>
          </p:nvPr>
        </p:nvSpPr>
        <p:spPr>
          <a:xfrm>
            <a:off x="381000" y="962025"/>
            <a:ext cx="11580812" cy="606894"/>
          </a:xfrm>
        </p:spPr>
        <p:txBody>
          <a:bodyPr>
            <a:normAutofit/>
          </a:bodyPr>
          <a:lstStyle/>
          <a:p>
            <a:r>
              <a:rPr lang="en-US" altLang="ko-KR" sz="1800" dirty="0">
                <a:cs typeface="Arial" panose="020B0604020202020204" pitchFamily="34" charset="0"/>
              </a:rPr>
              <a:t>Overview of Work</a:t>
            </a:r>
          </a:p>
        </p:txBody>
      </p:sp>
      <p:grpSp>
        <p:nvGrpSpPr>
          <p:cNvPr id="25" name="그룹 10">
            <a:extLst>
              <a:ext uri="{FF2B5EF4-FFF2-40B4-BE49-F238E27FC236}">
                <a16:creationId xmlns:a16="http://schemas.microsoft.com/office/drawing/2014/main" id="{F9045A04-D71E-42A0-A6BC-8D3E2FD0082F}"/>
              </a:ext>
            </a:extLst>
          </p:cNvPr>
          <p:cNvGrpSpPr/>
          <p:nvPr/>
        </p:nvGrpSpPr>
        <p:grpSpPr>
          <a:xfrm>
            <a:off x="698634" y="2035535"/>
            <a:ext cx="10628150" cy="2021558"/>
            <a:chOff x="330559" y="3302221"/>
            <a:chExt cx="8264392" cy="1239879"/>
          </a:xfrm>
        </p:grpSpPr>
        <p:sp>
          <p:nvSpPr>
            <p:cNvPr id="26" name="Freeform 1">
              <a:extLst>
                <a:ext uri="{FF2B5EF4-FFF2-40B4-BE49-F238E27FC236}">
                  <a16:creationId xmlns:a16="http://schemas.microsoft.com/office/drawing/2014/main" id="{42245A0F-7748-4659-8F4F-0147CCA1703B}"/>
                </a:ext>
              </a:extLst>
            </p:cNvPr>
            <p:cNvSpPr>
              <a:spLocks noChangeArrowheads="1"/>
            </p:cNvSpPr>
            <p:nvPr/>
          </p:nvSpPr>
          <p:spPr bwMode="auto">
            <a:xfrm>
              <a:off x="330559" y="3302222"/>
              <a:ext cx="2364889" cy="1239878"/>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chemeClr val="tx2">
                <a:lumMod val="20000"/>
                <a:lumOff val="80000"/>
              </a:schemeClr>
            </a:solidFill>
            <a:ln>
              <a:noFill/>
            </a:ln>
            <a:effectLst/>
          </p:spPr>
          <p:txBody>
            <a:bodyPr wrap="none" lIns="243785" tIns="121892" rIns="243785" bIns="121892" anchor="ctr"/>
            <a:lstStyle/>
            <a:p>
              <a:endParaRPr lang="en-US" dirty="0">
                <a:latin typeface="나눔바른고딕" pitchFamily="50" charset="-127"/>
                <a:ea typeface="나눔바른고딕" pitchFamily="50" charset="-127"/>
              </a:endParaRPr>
            </a:p>
          </p:txBody>
        </p:sp>
        <p:sp>
          <p:nvSpPr>
            <p:cNvPr id="27" name="Freeform 2">
              <a:extLst>
                <a:ext uri="{FF2B5EF4-FFF2-40B4-BE49-F238E27FC236}">
                  <a16:creationId xmlns:a16="http://schemas.microsoft.com/office/drawing/2014/main" id="{34DF8898-B8BD-4A12-A0C0-6C86444982D4}"/>
                </a:ext>
              </a:extLst>
            </p:cNvPr>
            <p:cNvSpPr>
              <a:spLocks noChangeArrowheads="1"/>
            </p:cNvSpPr>
            <p:nvPr/>
          </p:nvSpPr>
          <p:spPr bwMode="auto">
            <a:xfrm>
              <a:off x="2297035" y="3302222"/>
              <a:ext cx="2364889" cy="1239878"/>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chemeClr val="tx2">
                <a:lumMod val="40000"/>
                <a:lumOff val="60000"/>
              </a:schemeClr>
            </a:solidFill>
            <a:ln>
              <a:noFill/>
            </a:ln>
            <a:effectLst/>
          </p:spPr>
          <p:txBody>
            <a:bodyPr wrap="none" lIns="243785" tIns="121892" rIns="243785" bIns="121892" anchor="ctr"/>
            <a:lstStyle/>
            <a:p>
              <a:endParaRPr lang="en-US" dirty="0">
                <a:latin typeface="나눔바른고딕" pitchFamily="50" charset="-127"/>
                <a:ea typeface="나눔바른고딕" pitchFamily="50" charset="-127"/>
              </a:endParaRPr>
            </a:p>
          </p:txBody>
        </p:sp>
        <p:sp>
          <p:nvSpPr>
            <p:cNvPr id="28" name="Freeform 1">
              <a:extLst>
                <a:ext uri="{FF2B5EF4-FFF2-40B4-BE49-F238E27FC236}">
                  <a16:creationId xmlns:a16="http://schemas.microsoft.com/office/drawing/2014/main" id="{09F59880-2ABC-4AEA-ABD1-5463B897CA56}"/>
                </a:ext>
              </a:extLst>
            </p:cNvPr>
            <p:cNvSpPr>
              <a:spLocks noChangeArrowheads="1"/>
            </p:cNvSpPr>
            <p:nvPr/>
          </p:nvSpPr>
          <p:spPr bwMode="auto">
            <a:xfrm>
              <a:off x="4262154" y="3302222"/>
              <a:ext cx="2364889" cy="1239878"/>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chemeClr val="tx2">
                <a:lumMod val="60000"/>
                <a:lumOff val="40000"/>
              </a:schemeClr>
            </a:solidFill>
            <a:ln>
              <a:noFill/>
            </a:ln>
            <a:effectLst/>
          </p:spPr>
          <p:txBody>
            <a:bodyPr wrap="none" lIns="243785" tIns="121892" rIns="243785" bIns="121892" anchor="ctr"/>
            <a:lstStyle/>
            <a:p>
              <a:endParaRPr lang="en-US" dirty="0">
                <a:latin typeface="나눔바른고딕" pitchFamily="50" charset="-127"/>
                <a:ea typeface="나눔바른고딕" pitchFamily="50" charset="-127"/>
              </a:endParaRPr>
            </a:p>
          </p:txBody>
        </p:sp>
        <p:sp>
          <p:nvSpPr>
            <p:cNvPr id="29" name="Freeform 2">
              <a:extLst>
                <a:ext uri="{FF2B5EF4-FFF2-40B4-BE49-F238E27FC236}">
                  <a16:creationId xmlns:a16="http://schemas.microsoft.com/office/drawing/2014/main" id="{42F9E15C-DF5D-4A0D-AC70-51D57CAE1BBE}"/>
                </a:ext>
              </a:extLst>
            </p:cNvPr>
            <p:cNvSpPr>
              <a:spLocks noChangeArrowheads="1"/>
            </p:cNvSpPr>
            <p:nvPr/>
          </p:nvSpPr>
          <p:spPr bwMode="auto">
            <a:xfrm>
              <a:off x="6230062" y="3302221"/>
              <a:ext cx="2364889" cy="1239878"/>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chemeClr val="tx2"/>
            </a:solidFill>
            <a:ln>
              <a:noFill/>
            </a:ln>
            <a:effectLst/>
          </p:spPr>
          <p:txBody>
            <a:bodyPr wrap="none" lIns="243785" tIns="121892" rIns="243785" bIns="121892" anchor="ctr"/>
            <a:lstStyle/>
            <a:p>
              <a:endParaRPr lang="en-US" dirty="0">
                <a:latin typeface="나눔바른고딕" pitchFamily="50" charset="-127"/>
                <a:ea typeface="나눔바른고딕" pitchFamily="50" charset="-127"/>
              </a:endParaRPr>
            </a:p>
          </p:txBody>
        </p:sp>
      </p:grpSp>
      <p:sp>
        <p:nvSpPr>
          <p:cNvPr id="30" name="TextBox 29">
            <a:extLst>
              <a:ext uri="{FF2B5EF4-FFF2-40B4-BE49-F238E27FC236}">
                <a16:creationId xmlns:a16="http://schemas.microsoft.com/office/drawing/2014/main" id="{560463A1-AC04-42AA-B709-8D27C554BB97}"/>
              </a:ext>
            </a:extLst>
          </p:cNvPr>
          <p:cNvSpPr txBox="1"/>
          <p:nvPr/>
        </p:nvSpPr>
        <p:spPr>
          <a:xfrm>
            <a:off x="1719938" y="2749204"/>
            <a:ext cx="1473269" cy="523220"/>
          </a:xfrm>
          <a:prstGeom prst="rect">
            <a:avLst/>
          </a:prstGeom>
          <a:noFill/>
        </p:spPr>
        <p:txBody>
          <a:bodyPr wrap="square" rtlCol="0">
            <a:spAutoFit/>
          </a:bodyPr>
          <a:lstStyle/>
          <a:p>
            <a:r>
              <a:rPr lang="en-US" altLang="ko-KR" sz="2800" b="1" dirty="0">
                <a:solidFill>
                  <a:schemeClr val="bg1"/>
                </a:solidFill>
                <a:latin typeface="나눔바른고딕" pitchFamily="50" charset="-127"/>
                <a:ea typeface="나눔바른고딕" pitchFamily="50" charset="-127"/>
              </a:rPr>
              <a:t>Collect</a:t>
            </a:r>
            <a:endParaRPr lang="ko-KR" altLang="en-US" sz="2800" b="1" dirty="0">
              <a:solidFill>
                <a:schemeClr val="bg1"/>
              </a:solidFill>
              <a:latin typeface="나눔바른고딕" pitchFamily="50" charset="-127"/>
              <a:ea typeface="나눔바른고딕" pitchFamily="50" charset="-127"/>
            </a:endParaRPr>
          </a:p>
        </p:txBody>
      </p:sp>
      <p:sp>
        <p:nvSpPr>
          <p:cNvPr id="31" name="TextBox 30">
            <a:extLst>
              <a:ext uri="{FF2B5EF4-FFF2-40B4-BE49-F238E27FC236}">
                <a16:creationId xmlns:a16="http://schemas.microsoft.com/office/drawing/2014/main" id="{877C5223-D9C8-4F67-89E9-0F1B5A17EA0E}"/>
              </a:ext>
            </a:extLst>
          </p:cNvPr>
          <p:cNvSpPr txBox="1"/>
          <p:nvPr/>
        </p:nvSpPr>
        <p:spPr>
          <a:xfrm>
            <a:off x="4206600" y="2784703"/>
            <a:ext cx="1548133" cy="523220"/>
          </a:xfrm>
          <a:prstGeom prst="rect">
            <a:avLst/>
          </a:prstGeom>
          <a:noFill/>
        </p:spPr>
        <p:txBody>
          <a:bodyPr wrap="square" rtlCol="0">
            <a:spAutoFit/>
          </a:bodyPr>
          <a:lstStyle/>
          <a:p>
            <a:r>
              <a:rPr lang="en-US" altLang="ko-KR" sz="2800" b="1" dirty="0">
                <a:solidFill>
                  <a:schemeClr val="bg1"/>
                </a:solidFill>
                <a:latin typeface="나눔바른고딕" pitchFamily="50" charset="-127"/>
                <a:ea typeface="나눔바른고딕" pitchFamily="50" charset="-127"/>
              </a:rPr>
              <a:t>Execute</a:t>
            </a:r>
            <a:endParaRPr lang="ko-KR" altLang="en-US" sz="2800" b="1" dirty="0">
              <a:solidFill>
                <a:schemeClr val="bg1"/>
              </a:solidFill>
              <a:latin typeface="나눔바른고딕" pitchFamily="50" charset="-127"/>
              <a:ea typeface="나눔바른고딕" pitchFamily="50" charset="-127"/>
            </a:endParaRPr>
          </a:p>
        </p:txBody>
      </p:sp>
      <p:sp>
        <p:nvSpPr>
          <p:cNvPr id="32" name="TextBox 31">
            <a:extLst>
              <a:ext uri="{FF2B5EF4-FFF2-40B4-BE49-F238E27FC236}">
                <a16:creationId xmlns:a16="http://schemas.microsoft.com/office/drawing/2014/main" id="{67AFAC36-C73B-45EA-95D2-359790435397}"/>
              </a:ext>
            </a:extLst>
          </p:cNvPr>
          <p:cNvSpPr txBox="1"/>
          <p:nvPr/>
        </p:nvSpPr>
        <p:spPr>
          <a:xfrm>
            <a:off x="6649088" y="2784703"/>
            <a:ext cx="1766688" cy="523220"/>
          </a:xfrm>
          <a:prstGeom prst="rect">
            <a:avLst/>
          </a:prstGeom>
          <a:noFill/>
        </p:spPr>
        <p:txBody>
          <a:bodyPr wrap="square" rtlCol="0">
            <a:spAutoFit/>
          </a:bodyPr>
          <a:lstStyle/>
          <a:p>
            <a:r>
              <a:rPr lang="en-US" altLang="ko-KR" sz="2800" b="1" dirty="0">
                <a:solidFill>
                  <a:schemeClr val="bg1"/>
                </a:solidFill>
                <a:latin typeface="나눔바른고딕" pitchFamily="50" charset="-127"/>
                <a:ea typeface="나눔바른고딕" pitchFamily="50" charset="-127"/>
              </a:rPr>
              <a:t>Discover</a:t>
            </a:r>
            <a:endParaRPr lang="ko-KR" altLang="en-US" sz="2800" b="1" dirty="0">
              <a:solidFill>
                <a:schemeClr val="bg1"/>
              </a:solidFill>
              <a:latin typeface="나눔바른고딕" pitchFamily="50" charset="-127"/>
              <a:ea typeface="나눔바른고딕" pitchFamily="50" charset="-127"/>
            </a:endParaRPr>
          </a:p>
        </p:txBody>
      </p:sp>
      <p:sp>
        <p:nvSpPr>
          <p:cNvPr id="33" name="TextBox 32">
            <a:extLst>
              <a:ext uri="{FF2B5EF4-FFF2-40B4-BE49-F238E27FC236}">
                <a16:creationId xmlns:a16="http://schemas.microsoft.com/office/drawing/2014/main" id="{2BB7000E-52B2-466F-A368-8AE1D09582BC}"/>
              </a:ext>
            </a:extLst>
          </p:cNvPr>
          <p:cNvSpPr txBox="1"/>
          <p:nvPr/>
        </p:nvSpPr>
        <p:spPr>
          <a:xfrm>
            <a:off x="9311407" y="2784703"/>
            <a:ext cx="1271345" cy="523220"/>
          </a:xfrm>
          <a:prstGeom prst="rect">
            <a:avLst/>
          </a:prstGeom>
          <a:noFill/>
        </p:spPr>
        <p:txBody>
          <a:bodyPr wrap="square" rtlCol="0">
            <a:spAutoFit/>
          </a:bodyPr>
          <a:lstStyle/>
          <a:p>
            <a:r>
              <a:rPr lang="en-US" altLang="ko-KR" sz="2800" b="1" dirty="0">
                <a:solidFill>
                  <a:schemeClr val="bg1"/>
                </a:solidFill>
                <a:latin typeface="나눔바른고딕" pitchFamily="50" charset="-127"/>
                <a:ea typeface="나눔바른고딕" pitchFamily="50" charset="-127"/>
              </a:rPr>
              <a:t>Select</a:t>
            </a:r>
            <a:endParaRPr lang="ko-KR" altLang="en-US" sz="2800" b="1" dirty="0">
              <a:solidFill>
                <a:schemeClr val="bg1"/>
              </a:solidFill>
              <a:latin typeface="나눔바른고딕" pitchFamily="50" charset="-127"/>
              <a:ea typeface="나눔바른고딕" pitchFamily="50" charset="-127"/>
            </a:endParaRPr>
          </a:p>
        </p:txBody>
      </p:sp>
      <p:sp>
        <p:nvSpPr>
          <p:cNvPr id="34" name="TextBox 31">
            <a:extLst>
              <a:ext uri="{FF2B5EF4-FFF2-40B4-BE49-F238E27FC236}">
                <a16:creationId xmlns:a16="http://schemas.microsoft.com/office/drawing/2014/main" id="{068D5980-9E50-4321-9F29-7E584A4C9D0C}"/>
              </a:ext>
            </a:extLst>
          </p:cNvPr>
          <p:cNvSpPr txBox="1">
            <a:spLocks noChangeArrowheads="1"/>
          </p:cNvSpPr>
          <p:nvPr/>
        </p:nvSpPr>
        <p:spPr bwMode="auto">
          <a:xfrm>
            <a:off x="3513221" y="4108212"/>
            <a:ext cx="240322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altLang="ko-KR" sz="1600" b="1" dirty="0">
                <a:solidFill>
                  <a:schemeClr val="bg2">
                    <a:lumMod val="10000"/>
                  </a:schemeClr>
                </a:solidFill>
                <a:latin typeface="나눔바른고딕" pitchFamily="50" charset="-127"/>
                <a:ea typeface="나눔바른고딕" pitchFamily="50" charset="-127"/>
                <a:cs typeface="Lato Regular"/>
              </a:rPr>
              <a:t>Execute the complete matching pipeline</a:t>
            </a:r>
          </a:p>
          <a:p>
            <a:pPr eaLnBrk="1" hangingPunct="1"/>
            <a:r>
              <a:rPr lang="en-US" altLang="ko-KR" sz="1600" b="1" dirty="0">
                <a:solidFill>
                  <a:schemeClr val="bg2">
                    <a:lumMod val="10000"/>
                  </a:schemeClr>
                </a:solidFill>
                <a:latin typeface="나눔바른고딕" pitchFamily="50" charset="-127"/>
                <a:ea typeface="나눔바른고딕" pitchFamily="50" charset="-127"/>
                <a:cs typeface="Lato Regular"/>
              </a:rPr>
              <a:t>: create gold standard </a:t>
            </a:r>
          </a:p>
          <a:p>
            <a:pPr marL="285750" indent="-285750" eaLnBrk="1" hangingPunct="1">
              <a:buFont typeface="Symbol" panose="05050102010706020507" pitchFamily="18" charset="2"/>
              <a:buChar char="Þ"/>
            </a:pPr>
            <a:r>
              <a:rPr lang="en-US" altLang="ko-KR" sz="1600" b="1" dirty="0">
                <a:solidFill>
                  <a:schemeClr val="bg2">
                    <a:lumMod val="10000"/>
                  </a:schemeClr>
                </a:solidFill>
                <a:latin typeface="나눔바른고딕" pitchFamily="50" charset="-127"/>
                <a:ea typeface="나눔바른고딕" pitchFamily="50" charset="-127"/>
                <a:cs typeface="Lato Regular"/>
              </a:rPr>
              <a:t>feature creation</a:t>
            </a:r>
          </a:p>
          <a:p>
            <a:pPr marL="285750" indent="-285750" eaLnBrk="1" hangingPunct="1">
              <a:buFont typeface="Symbol" panose="05050102010706020507" pitchFamily="18" charset="2"/>
              <a:buChar char="Þ"/>
            </a:pPr>
            <a:r>
              <a:rPr lang="en-US" altLang="ko-KR" sz="1600" b="1" dirty="0">
                <a:solidFill>
                  <a:schemeClr val="bg2">
                    <a:lumMod val="10000"/>
                  </a:schemeClr>
                </a:solidFill>
                <a:latin typeface="나눔바른고딕" pitchFamily="50" charset="-127"/>
                <a:ea typeface="나눔바른고딕" pitchFamily="50" charset="-127"/>
                <a:cs typeface="Lato Regular"/>
              </a:rPr>
              <a:t>filtering/blocking </a:t>
            </a:r>
          </a:p>
          <a:p>
            <a:pPr marL="285750" indent="-285750" eaLnBrk="1" hangingPunct="1">
              <a:buFont typeface="Symbol" panose="05050102010706020507" pitchFamily="18" charset="2"/>
              <a:buChar char="Þ"/>
            </a:pPr>
            <a:r>
              <a:rPr lang="en-US" altLang="ko-KR" sz="1600" b="1" dirty="0">
                <a:solidFill>
                  <a:schemeClr val="bg2">
                    <a:lumMod val="10000"/>
                  </a:schemeClr>
                </a:solidFill>
                <a:latin typeface="나눔바른고딕" pitchFamily="50" charset="-127"/>
                <a:ea typeface="나눔바른고딕" pitchFamily="50" charset="-127"/>
                <a:cs typeface="Lato Regular"/>
              </a:rPr>
              <a:t>matching </a:t>
            </a:r>
          </a:p>
          <a:p>
            <a:pPr marL="285750" indent="-285750" eaLnBrk="1" hangingPunct="1">
              <a:buFont typeface="Symbol" panose="05050102010706020507" pitchFamily="18" charset="2"/>
              <a:buChar char="Þ"/>
            </a:pPr>
            <a:r>
              <a:rPr lang="en-US" altLang="ko-KR" sz="1600" b="1" dirty="0">
                <a:solidFill>
                  <a:schemeClr val="bg2">
                    <a:lumMod val="10000"/>
                  </a:schemeClr>
                </a:solidFill>
                <a:latin typeface="나눔바른고딕" pitchFamily="50" charset="-127"/>
                <a:ea typeface="나눔바른고딕" pitchFamily="50" charset="-127"/>
                <a:cs typeface="Lato Regular"/>
              </a:rPr>
              <a:t>evaluation</a:t>
            </a:r>
          </a:p>
          <a:p>
            <a:pPr marL="285750" indent="-285750" eaLnBrk="1" hangingPunct="1">
              <a:buFont typeface="Arial" panose="020B0604020202020204" pitchFamily="34" charset="0"/>
              <a:buChar char="•"/>
            </a:pPr>
            <a:endParaRPr lang="en-US" altLang="ko-KR" sz="1600" b="1" dirty="0">
              <a:solidFill>
                <a:schemeClr val="bg2">
                  <a:lumMod val="10000"/>
                </a:schemeClr>
              </a:solidFill>
              <a:latin typeface="나눔바른고딕" pitchFamily="50" charset="-127"/>
              <a:ea typeface="나눔바른고딕" pitchFamily="50" charset="-127"/>
              <a:cs typeface="Lato Regular"/>
            </a:endParaRPr>
          </a:p>
          <a:p>
            <a:pPr eaLnBrk="1" hangingPunct="1"/>
            <a:br>
              <a:rPr lang="ko-KR" altLang="en-US" sz="1600" b="1" dirty="0">
                <a:solidFill>
                  <a:schemeClr val="bg2">
                    <a:lumMod val="10000"/>
                  </a:schemeClr>
                </a:solidFill>
                <a:latin typeface="나눔바른고딕" pitchFamily="50" charset="-127"/>
                <a:ea typeface="나눔바른고딕" pitchFamily="50" charset="-127"/>
                <a:cs typeface="Lato Regular"/>
              </a:rPr>
            </a:br>
            <a:endParaRPr lang="id-ID" sz="1600" b="1" dirty="0">
              <a:solidFill>
                <a:schemeClr val="bg2">
                  <a:lumMod val="10000"/>
                </a:schemeClr>
              </a:solidFill>
              <a:latin typeface="나눔바른고딕" pitchFamily="50" charset="-127"/>
              <a:ea typeface="나눔바른고딕" pitchFamily="50" charset="-127"/>
              <a:cs typeface="Lato Regular"/>
            </a:endParaRPr>
          </a:p>
        </p:txBody>
      </p:sp>
      <p:sp>
        <p:nvSpPr>
          <p:cNvPr id="35" name="TextBox 31">
            <a:extLst>
              <a:ext uri="{FF2B5EF4-FFF2-40B4-BE49-F238E27FC236}">
                <a16:creationId xmlns:a16="http://schemas.microsoft.com/office/drawing/2014/main" id="{043EBC2E-D965-4F01-93B4-417B33A6BBE4}"/>
              </a:ext>
            </a:extLst>
          </p:cNvPr>
          <p:cNvSpPr txBox="1">
            <a:spLocks noChangeArrowheads="1"/>
          </p:cNvSpPr>
          <p:nvPr/>
        </p:nvSpPr>
        <p:spPr bwMode="auto">
          <a:xfrm>
            <a:off x="5986913" y="4080093"/>
            <a:ext cx="240322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altLang="ko-KR" sz="1600" b="1" dirty="0">
                <a:solidFill>
                  <a:schemeClr val="bg2">
                    <a:lumMod val="10000"/>
                  </a:schemeClr>
                </a:solidFill>
                <a:latin typeface="나눔바른고딕" pitchFamily="50" charset="-127"/>
                <a:ea typeface="나눔바른고딕" pitchFamily="50" charset="-127"/>
                <a:cs typeface="Lato Regular"/>
              </a:rPr>
              <a:t>Try different classifiers and see how they behave for different data sets</a:t>
            </a:r>
            <a:endParaRPr lang="ko-KR" altLang="en-US" sz="1600" b="1" dirty="0">
              <a:solidFill>
                <a:schemeClr val="bg2">
                  <a:lumMod val="10000"/>
                </a:schemeClr>
              </a:solidFill>
              <a:latin typeface="나눔바른고딕" pitchFamily="50" charset="-127"/>
              <a:ea typeface="나눔바른고딕" pitchFamily="50" charset="-127"/>
              <a:cs typeface="Lato Regular"/>
            </a:endParaRPr>
          </a:p>
          <a:p>
            <a:pPr eaLnBrk="1" hangingPunct="1"/>
            <a:br>
              <a:rPr lang="ko-KR" altLang="en-US" sz="1600" b="1" dirty="0">
                <a:solidFill>
                  <a:schemeClr val="bg2">
                    <a:lumMod val="10000"/>
                  </a:schemeClr>
                </a:solidFill>
                <a:latin typeface="나눔바른고딕" pitchFamily="50" charset="-127"/>
                <a:ea typeface="나눔바른고딕" pitchFamily="50" charset="-127"/>
                <a:cs typeface="Lato Regular"/>
              </a:rPr>
            </a:br>
            <a:endParaRPr lang="id-ID" sz="1600" b="1" dirty="0">
              <a:solidFill>
                <a:schemeClr val="bg2">
                  <a:lumMod val="10000"/>
                </a:schemeClr>
              </a:solidFill>
              <a:latin typeface="나눔바른고딕" pitchFamily="50" charset="-127"/>
              <a:ea typeface="나눔바른고딕" pitchFamily="50" charset="-127"/>
              <a:cs typeface="Lato Regular"/>
            </a:endParaRPr>
          </a:p>
        </p:txBody>
      </p:sp>
      <p:sp>
        <p:nvSpPr>
          <p:cNvPr id="36" name="TextBox 31">
            <a:extLst>
              <a:ext uri="{FF2B5EF4-FFF2-40B4-BE49-F238E27FC236}">
                <a16:creationId xmlns:a16="http://schemas.microsoft.com/office/drawing/2014/main" id="{BF47DE90-5D6E-43AA-A42A-E61D4B2D8EA7}"/>
              </a:ext>
            </a:extLst>
          </p:cNvPr>
          <p:cNvSpPr txBox="1">
            <a:spLocks noChangeArrowheads="1"/>
          </p:cNvSpPr>
          <p:nvPr/>
        </p:nvSpPr>
        <p:spPr bwMode="auto">
          <a:xfrm>
            <a:off x="8460606" y="4080093"/>
            <a:ext cx="240322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altLang="ko-KR" sz="1600" b="1" dirty="0">
                <a:solidFill>
                  <a:schemeClr val="bg2">
                    <a:lumMod val="10000"/>
                  </a:schemeClr>
                </a:solidFill>
                <a:latin typeface="나눔바른고딕" pitchFamily="50" charset="-127"/>
                <a:ea typeface="나눔바른고딕" pitchFamily="50" charset="-127"/>
                <a:cs typeface="Lato Regular"/>
              </a:rPr>
              <a:t>Filter out data sets that are “good” for further experiment</a:t>
            </a:r>
            <a:br>
              <a:rPr lang="ko-KR" altLang="en-US" sz="1600" b="1" dirty="0">
                <a:solidFill>
                  <a:schemeClr val="bg2">
                    <a:lumMod val="10000"/>
                  </a:schemeClr>
                </a:solidFill>
                <a:latin typeface="나눔바른고딕" pitchFamily="50" charset="-127"/>
                <a:ea typeface="나눔바른고딕" pitchFamily="50" charset="-127"/>
                <a:cs typeface="Lato Regular"/>
              </a:rPr>
            </a:br>
            <a:endParaRPr lang="id-ID" sz="1600" b="1" dirty="0">
              <a:solidFill>
                <a:schemeClr val="bg2">
                  <a:lumMod val="10000"/>
                </a:schemeClr>
              </a:solidFill>
              <a:latin typeface="나눔바른고딕" pitchFamily="50" charset="-127"/>
              <a:ea typeface="나눔바른고딕" pitchFamily="50" charset="-127"/>
              <a:cs typeface="Lato Regular"/>
            </a:endParaRPr>
          </a:p>
        </p:txBody>
      </p:sp>
      <p:sp>
        <p:nvSpPr>
          <p:cNvPr id="37" name="TextBox 31">
            <a:extLst>
              <a:ext uri="{FF2B5EF4-FFF2-40B4-BE49-F238E27FC236}">
                <a16:creationId xmlns:a16="http://schemas.microsoft.com/office/drawing/2014/main" id="{7B7AAB03-91DF-4757-BA08-5E63A6353D8B}"/>
              </a:ext>
            </a:extLst>
          </p:cNvPr>
          <p:cNvSpPr txBox="1">
            <a:spLocks noChangeArrowheads="1"/>
          </p:cNvSpPr>
          <p:nvPr/>
        </p:nvSpPr>
        <p:spPr bwMode="auto">
          <a:xfrm>
            <a:off x="969058" y="4108212"/>
            <a:ext cx="247369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altLang="ko-KR" sz="1600" b="1" dirty="0">
                <a:solidFill>
                  <a:schemeClr val="bg2">
                    <a:lumMod val="10000"/>
                  </a:schemeClr>
                </a:solidFill>
                <a:latin typeface="Arial" panose="020B0604020202020204" pitchFamily="34" charset="0"/>
                <a:ea typeface="나눔바른고딕" pitchFamily="50" charset="-127"/>
                <a:cs typeface="Arial" panose="020B0604020202020204" pitchFamily="34" charset="0"/>
              </a:rPr>
              <a:t>Explore and Profile existing benchmark data sets for entity matching </a:t>
            </a:r>
            <a:br>
              <a:rPr lang="ko-KR" altLang="en-US" sz="1600" b="1" dirty="0">
                <a:solidFill>
                  <a:schemeClr val="bg2">
                    <a:lumMod val="10000"/>
                  </a:schemeClr>
                </a:solidFill>
                <a:latin typeface="Arial" panose="020B0604020202020204" pitchFamily="34" charset="0"/>
                <a:ea typeface="나눔바른고딕" pitchFamily="50" charset="-127"/>
                <a:cs typeface="Arial" panose="020B0604020202020204" pitchFamily="34" charset="0"/>
              </a:rPr>
            </a:br>
            <a:endParaRPr lang="id-ID" sz="1600" b="1" dirty="0">
              <a:solidFill>
                <a:schemeClr val="bg2">
                  <a:lumMod val="10000"/>
                </a:schemeClr>
              </a:solidFill>
              <a:latin typeface="Arial" panose="020B0604020202020204" pitchFamily="34" charset="0"/>
              <a:ea typeface="나눔바른고딕" pitchFamily="50" charset="-127"/>
              <a:cs typeface="Arial" panose="020B0604020202020204" pitchFamily="34" charset="0"/>
            </a:endParaRPr>
          </a:p>
        </p:txBody>
      </p:sp>
    </p:spTree>
    <p:extLst>
      <p:ext uri="{BB962C8B-B14F-4D97-AF65-F5344CB8AC3E}">
        <p14:creationId xmlns:p14="http://schemas.microsoft.com/office/powerpoint/2010/main" val="3365165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A5D915D4-CBCB-4467-B809-68C4FC68FC6E}"/>
              </a:ext>
            </a:extLst>
          </p:cNvPr>
          <p:cNvSpPr/>
          <p:nvPr/>
        </p:nvSpPr>
        <p:spPr>
          <a:xfrm>
            <a:off x="0" y="0"/>
            <a:ext cx="12192000" cy="4572000"/>
          </a:xfrm>
          <a:prstGeom prst="rect">
            <a:avLst/>
          </a:prstGeom>
          <a:solidFill>
            <a:schemeClr val="accent3">
              <a:lumMod val="20000"/>
              <a:lumOff val="80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ko-KR" altLang="en-US" dirty="0"/>
          </a:p>
        </p:txBody>
      </p:sp>
      <p:sp>
        <p:nvSpPr>
          <p:cNvPr id="3" name="제목 2"/>
          <p:cNvSpPr>
            <a:spLocks noGrp="1"/>
          </p:cNvSpPr>
          <p:nvPr>
            <p:ph type="title"/>
          </p:nvPr>
        </p:nvSpPr>
        <p:spPr/>
        <p:txBody>
          <a:bodyPr/>
          <a:lstStyle/>
          <a:p>
            <a:r>
              <a:rPr lang="en-US" altLang="ko-KR" dirty="0">
                <a:solidFill>
                  <a:schemeClr val="tx1"/>
                </a:solidFill>
              </a:rPr>
              <a:t>2. Preprocessing</a:t>
            </a:r>
            <a:endParaRPr lang="ko-KR" altLang="en-US" dirty="0">
              <a:solidFill>
                <a:schemeClr val="tx1"/>
              </a:solidFill>
            </a:endParaRPr>
          </a:p>
        </p:txBody>
      </p:sp>
      <p:sp>
        <p:nvSpPr>
          <p:cNvPr id="4" name="텍스트 개체 틀 3"/>
          <p:cNvSpPr>
            <a:spLocks noGrp="1"/>
          </p:cNvSpPr>
          <p:nvPr>
            <p:ph type="body" sz="quarter" idx="13"/>
          </p:nvPr>
        </p:nvSpPr>
        <p:spPr/>
        <p:txBody>
          <a:bodyPr/>
          <a:lstStyle/>
          <a:p>
            <a:r>
              <a:rPr lang="en-US" altLang="ko-KR" dirty="0">
                <a:solidFill>
                  <a:schemeClr val="tx1">
                    <a:lumMod val="95000"/>
                    <a:lumOff val="5000"/>
                  </a:schemeClr>
                </a:solidFill>
              </a:rPr>
              <a:t>Collecting data sets, Profiling</a:t>
            </a:r>
            <a:endParaRPr lang="ko-KR" altLang="en-US" dirty="0">
              <a:solidFill>
                <a:schemeClr val="tx1">
                  <a:lumMod val="95000"/>
                  <a:lumOff val="5000"/>
                </a:schemeClr>
              </a:solidFill>
            </a:endParaRPr>
          </a:p>
        </p:txBody>
      </p:sp>
    </p:spTree>
    <p:extLst>
      <p:ext uri="{BB962C8B-B14F-4D97-AF65-F5344CB8AC3E}">
        <p14:creationId xmlns:p14="http://schemas.microsoft.com/office/powerpoint/2010/main" val="1932998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title"/>
          </p:nvPr>
        </p:nvSpPr>
        <p:spPr/>
        <p:txBody>
          <a:bodyPr/>
          <a:lstStyle/>
          <a:p>
            <a:r>
              <a:rPr lang="en-US" altLang="ko-KR" dirty="0"/>
              <a:t>Statistics</a:t>
            </a:r>
            <a:endParaRPr lang="ko-KR" altLang="en-US" dirty="0"/>
          </a:p>
        </p:txBody>
      </p:sp>
      <p:sp>
        <p:nvSpPr>
          <p:cNvPr id="8" name="텍스트 개체 틀 7"/>
          <p:cNvSpPr>
            <a:spLocks noGrp="1"/>
          </p:cNvSpPr>
          <p:nvPr>
            <p:ph type="body" sz="half" idx="2"/>
          </p:nvPr>
        </p:nvSpPr>
        <p:spPr/>
        <p:txBody>
          <a:bodyPr/>
          <a:lstStyle/>
          <a:p>
            <a:r>
              <a:rPr lang="en-US" altLang="ko-KR" dirty="0"/>
              <a:t>Source: </a:t>
            </a:r>
            <a:r>
              <a:rPr lang="en-US" altLang="ko-KR" dirty="0">
                <a:solidFill>
                  <a:schemeClr val="bg2">
                    <a:lumMod val="10000"/>
                  </a:schemeClr>
                </a:solidFill>
                <a:hlinkClick r:id="rId3">
                  <a:extLst>
                    <a:ext uri="{A12FA001-AC4F-418D-AE19-62706E023703}">
                      <ahyp:hlinkClr xmlns:ahyp="http://schemas.microsoft.com/office/drawing/2018/hyperlinkcolor" val="tx"/>
                    </a:ext>
                  </a:extLst>
                </a:hlinkClick>
              </a:rPr>
              <a:t>https://sites.google.com/site/anhaidgroup/useful-stuff/data</a:t>
            </a:r>
            <a:endParaRPr lang="en-US" altLang="ko-KR" dirty="0">
              <a:solidFill>
                <a:schemeClr val="bg2">
                  <a:lumMod val="10000"/>
                </a:schemeClr>
              </a:solidFill>
            </a:endParaRPr>
          </a:p>
          <a:p>
            <a:endParaRPr lang="en-US" altLang="ko-KR" dirty="0"/>
          </a:p>
        </p:txBody>
      </p:sp>
      <p:graphicFrame>
        <p:nvGraphicFramePr>
          <p:cNvPr id="11" name="표 7">
            <a:extLst>
              <a:ext uri="{FF2B5EF4-FFF2-40B4-BE49-F238E27FC236}">
                <a16:creationId xmlns:a16="http://schemas.microsoft.com/office/drawing/2014/main" id="{0126760F-7E66-4153-B27A-2A004B1C5231}"/>
              </a:ext>
            </a:extLst>
          </p:cNvPr>
          <p:cNvGraphicFramePr>
            <a:graphicFrameLocks noGrp="1"/>
          </p:cNvGraphicFramePr>
          <p:nvPr>
            <p:extLst>
              <p:ext uri="{D42A27DB-BD31-4B8C-83A1-F6EECF244321}">
                <p14:modId xmlns:p14="http://schemas.microsoft.com/office/powerpoint/2010/main" val="3263125824"/>
              </p:ext>
            </p:extLst>
          </p:nvPr>
        </p:nvGraphicFramePr>
        <p:xfrm>
          <a:off x="511434" y="1352700"/>
          <a:ext cx="11151669" cy="4873268"/>
        </p:xfrm>
        <a:graphic>
          <a:graphicData uri="http://schemas.openxmlformats.org/drawingml/2006/table">
            <a:tbl>
              <a:tblPr firstRow="1" firstCol="1">
                <a:tableStyleId>{F5AB1C69-6EDB-4FF4-983F-18BD219EF322}</a:tableStyleId>
              </a:tblPr>
              <a:tblGrid>
                <a:gridCol w="1164656">
                  <a:extLst>
                    <a:ext uri="{9D8B030D-6E8A-4147-A177-3AD203B41FA5}">
                      <a16:colId xmlns:a16="http://schemas.microsoft.com/office/drawing/2014/main" val="929284534"/>
                    </a:ext>
                  </a:extLst>
                </a:gridCol>
                <a:gridCol w="1224013">
                  <a:extLst>
                    <a:ext uri="{9D8B030D-6E8A-4147-A177-3AD203B41FA5}">
                      <a16:colId xmlns:a16="http://schemas.microsoft.com/office/drawing/2014/main" val="4192900099"/>
                    </a:ext>
                  </a:extLst>
                </a:gridCol>
                <a:gridCol w="1752600">
                  <a:extLst>
                    <a:ext uri="{9D8B030D-6E8A-4147-A177-3AD203B41FA5}">
                      <a16:colId xmlns:a16="http://schemas.microsoft.com/office/drawing/2014/main" val="3891878521"/>
                    </a:ext>
                  </a:extLst>
                </a:gridCol>
                <a:gridCol w="1752600">
                  <a:extLst>
                    <a:ext uri="{9D8B030D-6E8A-4147-A177-3AD203B41FA5}">
                      <a16:colId xmlns:a16="http://schemas.microsoft.com/office/drawing/2014/main" val="1999084634"/>
                    </a:ext>
                  </a:extLst>
                </a:gridCol>
                <a:gridCol w="1752600">
                  <a:extLst>
                    <a:ext uri="{9D8B030D-6E8A-4147-A177-3AD203B41FA5}">
                      <a16:colId xmlns:a16="http://schemas.microsoft.com/office/drawing/2014/main" val="2295914595"/>
                    </a:ext>
                  </a:extLst>
                </a:gridCol>
                <a:gridCol w="1752600">
                  <a:extLst>
                    <a:ext uri="{9D8B030D-6E8A-4147-A177-3AD203B41FA5}">
                      <a16:colId xmlns:a16="http://schemas.microsoft.com/office/drawing/2014/main" val="2275050597"/>
                    </a:ext>
                  </a:extLst>
                </a:gridCol>
                <a:gridCol w="1752600">
                  <a:extLst>
                    <a:ext uri="{9D8B030D-6E8A-4147-A177-3AD203B41FA5}">
                      <a16:colId xmlns:a16="http://schemas.microsoft.com/office/drawing/2014/main" val="616142314"/>
                    </a:ext>
                  </a:extLst>
                </a:gridCol>
              </a:tblGrid>
              <a:tr h="561159">
                <a:tc gridSpan="2">
                  <a:txBody>
                    <a:bodyPr/>
                    <a:lstStyle/>
                    <a:p>
                      <a:pPr latinLnBrk="1"/>
                      <a:r>
                        <a:rPr lang="en-US" altLang="ko-KR" sz="1600" dirty="0">
                          <a:latin typeface="Arial" panose="020B0604020202020204" pitchFamily="34" charset="0"/>
                          <a:cs typeface="Arial" panose="020B0604020202020204" pitchFamily="34" charset="0"/>
                        </a:rPr>
                        <a:t>(21)</a:t>
                      </a:r>
                      <a:endParaRPr lang="ko-KR" altLang="en-US" sz="1600" dirty="0">
                        <a:latin typeface="Arial" panose="020B0604020202020204" pitchFamily="34" charset="0"/>
                        <a:cs typeface="Arial" panose="020B0604020202020204" pitchFamily="34" charset="0"/>
                      </a:endParaRPr>
                    </a:p>
                  </a:txBody>
                  <a:tcPr>
                    <a:solidFill>
                      <a:schemeClr val="accent1">
                        <a:lumMod val="50000"/>
                      </a:schemeClr>
                    </a:solidFill>
                  </a:tcPr>
                </a:tc>
                <a:tc hMerge="1">
                  <a:txBody>
                    <a:bodyPr/>
                    <a:lstStyle/>
                    <a:p>
                      <a:pPr latinLnBrk="1"/>
                      <a:endParaRPr lang="ko-KR" altLang="en-US"/>
                    </a:p>
                  </a:txBody>
                  <a:tcPr/>
                </a:tc>
                <a:tc>
                  <a:txBody>
                    <a:bodyPr/>
                    <a:lstStyle/>
                    <a:p>
                      <a:pPr latinLnBrk="1"/>
                      <a:r>
                        <a:rPr lang="en-US" altLang="ko-KR" sz="1600" dirty="0">
                          <a:latin typeface="Arial" panose="020B0604020202020204" pitchFamily="34" charset="0"/>
                          <a:cs typeface="Arial" panose="020B0604020202020204" pitchFamily="34" charset="0"/>
                        </a:rPr>
                        <a:t>Product Data sets (4)</a:t>
                      </a:r>
                      <a:endParaRPr lang="ko-KR" altLang="en-US" sz="1600" dirty="0">
                        <a:latin typeface="Arial" panose="020B0604020202020204" pitchFamily="34" charset="0"/>
                        <a:cs typeface="Arial" panose="020B0604020202020204" pitchFamily="34" charset="0"/>
                      </a:endParaRPr>
                    </a:p>
                  </a:txBody>
                  <a:tcPr>
                    <a:solidFill>
                      <a:schemeClr val="accent1">
                        <a:lumMod val="50000"/>
                      </a:schemeClr>
                    </a:solidFill>
                  </a:tcPr>
                </a:tc>
                <a:tc>
                  <a:txBody>
                    <a:bodyPr/>
                    <a:lstStyle/>
                    <a:p>
                      <a:pPr latinLnBrk="1"/>
                      <a:r>
                        <a:rPr lang="en-US" altLang="ko-KR" sz="1600" dirty="0">
                          <a:latin typeface="Arial" panose="020B0604020202020204" pitchFamily="34" charset="0"/>
                          <a:cs typeface="Arial" panose="020B0604020202020204" pitchFamily="34" charset="0"/>
                        </a:rPr>
                        <a:t>Books Data sets (7)</a:t>
                      </a:r>
                      <a:endParaRPr lang="ko-KR" altLang="en-US" sz="1600" dirty="0">
                        <a:latin typeface="Arial" panose="020B0604020202020204" pitchFamily="34" charset="0"/>
                        <a:cs typeface="Arial" panose="020B0604020202020204" pitchFamily="34" charset="0"/>
                      </a:endParaRPr>
                    </a:p>
                  </a:txBody>
                  <a:tcPr>
                    <a:solidFill>
                      <a:schemeClr val="accent1">
                        <a:lumMod val="50000"/>
                      </a:schemeClr>
                    </a:solidFill>
                  </a:tcPr>
                </a:tc>
                <a:tc>
                  <a:txBody>
                    <a:bodyPr/>
                    <a:lstStyle/>
                    <a:p>
                      <a:pPr latinLnBrk="1"/>
                      <a:r>
                        <a:rPr lang="en-US" altLang="ko-KR" sz="1600" dirty="0">
                          <a:latin typeface="Arial" panose="020B0604020202020204" pitchFamily="34" charset="0"/>
                          <a:cs typeface="Arial" panose="020B0604020202020204" pitchFamily="34" charset="0"/>
                        </a:rPr>
                        <a:t>Citation (1)</a:t>
                      </a:r>
                      <a:endParaRPr lang="ko-KR" altLang="en-US" sz="1600" dirty="0">
                        <a:latin typeface="Arial" panose="020B0604020202020204" pitchFamily="34" charset="0"/>
                        <a:cs typeface="Arial" panose="020B0604020202020204" pitchFamily="34" charset="0"/>
                      </a:endParaRPr>
                    </a:p>
                  </a:txBody>
                  <a:tcPr>
                    <a:solidFill>
                      <a:schemeClr val="accent1">
                        <a:lumMod val="50000"/>
                      </a:schemeClr>
                    </a:solidFill>
                  </a:tcPr>
                </a:tc>
                <a:tc>
                  <a:txBody>
                    <a:bodyPr/>
                    <a:lstStyle/>
                    <a:p>
                      <a:pPr latinLnBrk="1"/>
                      <a:r>
                        <a:rPr lang="en-US" altLang="ko-KR" sz="1600" dirty="0">
                          <a:latin typeface="Arial" panose="020B0604020202020204" pitchFamily="34" charset="0"/>
                          <a:cs typeface="Arial" panose="020B0604020202020204" pitchFamily="34" charset="0"/>
                        </a:rPr>
                        <a:t>Movies, Music Anime (5)</a:t>
                      </a:r>
                      <a:endParaRPr lang="ko-KR" altLang="en-US" sz="1600" dirty="0">
                        <a:latin typeface="Arial" panose="020B0604020202020204" pitchFamily="34" charset="0"/>
                        <a:cs typeface="Arial" panose="020B0604020202020204" pitchFamily="34" charset="0"/>
                      </a:endParaRPr>
                    </a:p>
                  </a:txBody>
                  <a:tcPr>
                    <a:solidFill>
                      <a:schemeClr val="accent1">
                        <a:lumMod val="50000"/>
                      </a:schemeClr>
                    </a:solidFill>
                  </a:tcPr>
                </a:tc>
                <a:tc>
                  <a:txBody>
                    <a:bodyPr/>
                    <a:lstStyle/>
                    <a:p>
                      <a:pPr latinLnBrk="1"/>
                      <a:r>
                        <a:rPr lang="en-US" altLang="ko-KR" sz="1600" dirty="0">
                          <a:latin typeface="Arial" panose="020B0604020202020204" pitchFamily="34" charset="0"/>
                          <a:cs typeface="Arial" panose="020B0604020202020204" pitchFamily="34" charset="0"/>
                        </a:rPr>
                        <a:t>Restaurants Data sets (4)</a:t>
                      </a:r>
                      <a:endParaRPr lang="ko-KR" altLang="en-US" sz="1600" dirty="0">
                        <a:latin typeface="Arial" panose="020B0604020202020204" pitchFamily="34" charset="0"/>
                        <a:cs typeface="Arial" panose="020B0604020202020204" pitchFamily="34" charset="0"/>
                      </a:endParaRPr>
                    </a:p>
                  </a:txBody>
                  <a:tcPr>
                    <a:solidFill>
                      <a:schemeClr val="accent1">
                        <a:lumMod val="50000"/>
                      </a:schemeClr>
                    </a:solidFill>
                  </a:tcPr>
                </a:tc>
                <a:extLst>
                  <a:ext uri="{0D108BD9-81ED-4DB2-BD59-A6C34878D82A}">
                    <a16:rowId xmlns:a16="http://schemas.microsoft.com/office/drawing/2014/main" val="3074065324"/>
                  </a:ext>
                </a:extLst>
              </a:tr>
              <a:tr h="819427">
                <a:tc gridSpan="2">
                  <a:txBody>
                    <a:bodyPr/>
                    <a:lstStyle/>
                    <a:p>
                      <a:pPr latinLnBrk="1"/>
                      <a:r>
                        <a:rPr lang="en-US" altLang="ko-KR" sz="1600" dirty="0">
                          <a:latin typeface="Arial" panose="020B0604020202020204" pitchFamily="34" charset="0"/>
                          <a:cs typeface="Arial" panose="020B0604020202020204" pitchFamily="34" charset="0"/>
                        </a:rPr>
                        <a:t>Data Sets</a:t>
                      </a:r>
                      <a:endParaRPr lang="ko-KR" altLang="en-US" sz="1600" dirty="0">
                        <a:latin typeface="Arial" panose="020B0604020202020204" pitchFamily="34" charset="0"/>
                        <a:cs typeface="Arial" panose="020B0604020202020204" pitchFamily="34" charset="0"/>
                      </a:endParaRPr>
                    </a:p>
                  </a:txBody>
                  <a:tcPr>
                    <a:solidFill>
                      <a:schemeClr val="accent1">
                        <a:lumMod val="50000"/>
                      </a:schemeClr>
                    </a:solidFill>
                  </a:tcPr>
                </a:tc>
                <a:tc hMerge="1">
                  <a:txBody>
                    <a:bodyPr/>
                    <a:lstStyle/>
                    <a:p>
                      <a:pPr latinLnBrk="1"/>
                      <a:endParaRPr lang="ko-KR" altLang="en-US"/>
                    </a:p>
                  </a:txBody>
                  <a:tcPr/>
                </a:tc>
                <a:tc>
                  <a:txBody>
                    <a:bodyPr/>
                    <a:lstStyle/>
                    <a:p>
                      <a:pPr latinLnBrk="1"/>
                      <a:r>
                        <a:rPr lang="en-US" altLang="ko-KR" sz="1600" dirty="0">
                          <a:latin typeface="Arial" panose="020B0604020202020204" pitchFamily="34" charset="0"/>
                          <a:cs typeface="Arial" panose="020B0604020202020204" pitchFamily="34" charset="0"/>
                        </a:rPr>
                        <a:t>Baby_products,</a:t>
                      </a:r>
                    </a:p>
                    <a:p>
                      <a:pPr latinLnBrk="1"/>
                      <a:r>
                        <a:rPr lang="en-US" altLang="ko-KR" sz="1600" dirty="0">
                          <a:latin typeface="Arial" panose="020B0604020202020204" pitchFamily="34" charset="0"/>
                          <a:cs typeface="Arial" panose="020B0604020202020204" pitchFamily="34" charset="0"/>
                        </a:rPr>
                        <a:t>Beer,</a:t>
                      </a:r>
                      <a:r>
                        <a:rPr lang="ko-KR" altLang="en-US" sz="1600" dirty="0">
                          <a:latin typeface="Arial" panose="020B0604020202020204" pitchFamily="34" charset="0"/>
                          <a:cs typeface="Arial" panose="020B0604020202020204" pitchFamily="34" charset="0"/>
                        </a:rPr>
                        <a:t> </a:t>
                      </a:r>
                      <a:r>
                        <a:rPr lang="en-US" altLang="ko-KR" sz="1600" dirty="0">
                          <a:latin typeface="Arial" panose="020B0604020202020204" pitchFamily="34" charset="0"/>
                          <a:cs typeface="Arial" panose="020B0604020202020204" pitchFamily="34" charset="0"/>
                        </a:rPr>
                        <a:t>Bikes,</a:t>
                      </a:r>
                      <a:r>
                        <a:rPr lang="ko-KR" altLang="en-US" sz="1600" dirty="0">
                          <a:latin typeface="Arial" panose="020B0604020202020204" pitchFamily="34" charset="0"/>
                          <a:cs typeface="Arial" panose="020B0604020202020204" pitchFamily="34" charset="0"/>
                        </a:rPr>
                        <a:t> </a:t>
                      </a:r>
                      <a:r>
                        <a:rPr lang="en-US" altLang="ko-KR" sz="1600" dirty="0">
                          <a:latin typeface="Arial" panose="020B0604020202020204" pitchFamily="34" charset="0"/>
                          <a:cs typeface="Arial" panose="020B0604020202020204" pitchFamily="34" charset="0"/>
                        </a:rPr>
                        <a:t>Electronics</a:t>
                      </a:r>
                    </a:p>
                  </a:txBody>
                  <a:tcPr/>
                </a:tc>
                <a:tc>
                  <a:txBody>
                    <a:bodyPr/>
                    <a:lstStyle/>
                    <a:p>
                      <a:pPr latinLnBrk="1"/>
                      <a:r>
                        <a:rPr lang="en-US" altLang="ko-KR" sz="1600" dirty="0">
                          <a:latin typeface="Arial" panose="020B0604020202020204" pitchFamily="34" charset="0"/>
                          <a:cs typeface="Arial" panose="020B0604020202020204" pitchFamily="34" charset="0"/>
                        </a:rPr>
                        <a:t>Books: 5,</a:t>
                      </a:r>
                    </a:p>
                    <a:p>
                      <a:pPr latinLnBrk="1"/>
                      <a:r>
                        <a:rPr lang="en-US" altLang="ko-KR" sz="1600" dirty="0">
                          <a:latin typeface="Arial" panose="020B0604020202020204" pitchFamily="34" charset="0"/>
                          <a:cs typeface="Arial" panose="020B0604020202020204" pitchFamily="34" charset="0"/>
                        </a:rPr>
                        <a:t>Ebooks: 2</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1</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Movies: 3,</a:t>
                      </a:r>
                    </a:p>
                    <a:p>
                      <a:pPr latinLnBrk="1"/>
                      <a:r>
                        <a:rPr lang="en-US" altLang="ko-KR" sz="1600" dirty="0">
                          <a:latin typeface="Arial" panose="020B0604020202020204" pitchFamily="34" charset="0"/>
                          <a:cs typeface="Arial" panose="020B0604020202020204" pitchFamily="34" charset="0"/>
                        </a:rPr>
                        <a:t>Music: 1,</a:t>
                      </a:r>
                    </a:p>
                    <a:p>
                      <a:pPr latinLnBrk="1"/>
                      <a:r>
                        <a:rPr lang="en-US" altLang="ko-KR" sz="1600" dirty="0">
                          <a:latin typeface="Arial" panose="020B0604020202020204" pitchFamily="34" charset="0"/>
                          <a:cs typeface="Arial" panose="020B0604020202020204" pitchFamily="34" charset="0"/>
                        </a:rPr>
                        <a:t>Anime: 1</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Restaurants: 4</a:t>
                      </a:r>
                      <a:endParaRPr lang="ko-KR" alt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80299472"/>
                  </a:ext>
                </a:extLst>
              </a:tr>
              <a:tr h="409714">
                <a:tc rowSpan="2">
                  <a:txBody>
                    <a:bodyPr/>
                    <a:lstStyle/>
                    <a:p>
                      <a:pPr latinLnBrk="1"/>
                      <a:r>
                        <a:rPr lang="en-US" altLang="ko-KR" sz="1600" dirty="0">
                          <a:latin typeface="Arial" panose="020B0604020202020204" pitchFamily="34" charset="0"/>
                          <a:cs typeface="Arial" panose="020B0604020202020204" pitchFamily="34" charset="0"/>
                        </a:rPr>
                        <a:t>Source</a:t>
                      </a:r>
                    </a:p>
                  </a:txBody>
                  <a:tcPr>
                    <a:solidFill>
                      <a:schemeClr val="accent1">
                        <a:lumMod val="50000"/>
                      </a:schemeClr>
                    </a:solidFill>
                  </a:tcPr>
                </a:tc>
                <a:tc>
                  <a:txBody>
                    <a:bodyPr/>
                    <a:lstStyle/>
                    <a:p>
                      <a:pPr latinLnBrk="1"/>
                      <a:r>
                        <a:rPr lang="en-US" altLang="ko-KR" sz="1600" dirty="0">
                          <a:latin typeface="Arial" panose="020B0604020202020204" pitchFamily="34" charset="0"/>
                          <a:cs typeface="Arial" panose="020B0604020202020204" pitchFamily="34" charset="0"/>
                        </a:rPr>
                        <a:t>Entities</a:t>
                      </a:r>
                    </a:p>
                  </a:txBody>
                  <a:tcPr>
                    <a:solidFill>
                      <a:schemeClr val="tx2">
                        <a:alpha val="9804"/>
                      </a:schemeClr>
                    </a:solidFill>
                  </a:tcPr>
                </a:tc>
                <a:tc>
                  <a:txBody>
                    <a:bodyPr/>
                    <a:lstStyle/>
                    <a:p>
                      <a:pPr latinLnBrk="1"/>
                      <a:r>
                        <a:rPr lang="en-US" altLang="ko-KR" sz="1600" dirty="0">
                          <a:latin typeface="Arial" panose="020B0604020202020204" pitchFamily="34" charset="0"/>
                          <a:cs typeface="Arial" panose="020B0604020202020204" pitchFamily="34" charset="0"/>
                        </a:rPr>
                        <a:t>4259 - 5085</a:t>
                      </a:r>
                    </a:p>
                    <a:p>
                      <a:pPr latinLnBrk="1"/>
                      <a:r>
                        <a:rPr lang="en-US" altLang="ko-KR" sz="1600" dirty="0">
                          <a:latin typeface="Arial" panose="020B0604020202020204" pitchFamily="34" charset="0"/>
                          <a:cs typeface="Arial" panose="020B0604020202020204" pitchFamily="34" charset="0"/>
                        </a:rPr>
                        <a:t>Avg: 4,619</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2,999 - 8,639</a:t>
                      </a:r>
                    </a:p>
                    <a:p>
                      <a:pPr latinLnBrk="1"/>
                      <a:r>
                        <a:rPr lang="en-US" altLang="ko-KR" sz="1600" dirty="0">
                          <a:latin typeface="Arial" panose="020B0604020202020204" pitchFamily="34" charset="0"/>
                          <a:cs typeface="Arial" panose="020B0604020202020204" pitchFamily="34" charset="0"/>
                        </a:rPr>
                        <a:t>Avg: 5,016</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3,122</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2,961 - 55,923</a:t>
                      </a:r>
                    </a:p>
                    <a:p>
                      <a:pPr latinLnBrk="1"/>
                      <a:r>
                        <a:rPr lang="en-US" altLang="ko-KR" sz="1600" dirty="0">
                          <a:latin typeface="Arial" panose="020B0604020202020204" pitchFamily="34" charset="0"/>
                          <a:cs typeface="Arial" panose="020B0604020202020204" pitchFamily="34" charset="0"/>
                        </a:rPr>
                        <a:t>Avg: 14,766‬</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5,882 - 11,840</a:t>
                      </a:r>
                    </a:p>
                    <a:p>
                      <a:pPr latinLnBrk="1"/>
                      <a:r>
                        <a:rPr lang="en-US" altLang="ko-KR" sz="1600" dirty="0">
                          <a:latin typeface="Arial" panose="020B0604020202020204" pitchFamily="34" charset="0"/>
                          <a:cs typeface="Arial" panose="020B0604020202020204" pitchFamily="34" charset="0"/>
                        </a:rPr>
                        <a:t>Avg: 8,653</a:t>
                      </a:r>
                      <a:endParaRPr lang="ko-KR" alt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56451205"/>
                  </a:ext>
                </a:extLst>
              </a:tr>
              <a:tr h="409714">
                <a:tc vMerge="1">
                  <a:txBody>
                    <a:bodyPr/>
                    <a:lstStyle/>
                    <a:p>
                      <a:pPr latinLnBrk="1"/>
                      <a:endParaRPr lang="ko-KR" altLang="en-US"/>
                    </a:p>
                  </a:txBody>
                  <a:tcPr/>
                </a:tc>
                <a:tc>
                  <a:txBody>
                    <a:bodyPr/>
                    <a:lstStyle/>
                    <a:p>
                      <a:pPr latinLnBrk="1"/>
                      <a:r>
                        <a:rPr lang="en-US" altLang="ko-KR" sz="1600" dirty="0">
                          <a:latin typeface="Arial" panose="020B0604020202020204" pitchFamily="34" charset="0"/>
                          <a:cs typeface="Arial" panose="020B0604020202020204" pitchFamily="34" charset="0"/>
                        </a:rPr>
                        <a:t>Features</a:t>
                      </a:r>
                    </a:p>
                  </a:txBody>
                  <a:tcPr>
                    <a:solidFill>
                      <a:schemeClr val="tx2">
                        <a:alpha val="9804"/>
                      </a:schemeClr>
                    </a:solidFill>
                  </a:tcPr>
                </a:tc>
                <a:tc>
                  <a:txBody>
                    <a:bodyPr/>
                    <a:lstStyle/>
                    <a:p>
                      <a:pPr latinLnBrk="1"/>
                      <a:r>
                        <a:rPr lang="en-US" altLang="ko-KR" sz="1600" dirty="0">
                          <a:latin typeface="Arial" panose="020B0604020202020204" pitchFamily="34" charset="0"/>
                          <a:cs typeface="Arial" panose="020B0604020202020204" pitchFamily="34" charset="0"/>
                        </a:rPr>
                        <a:t>8 - 17</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9 - 17</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12</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8 - 17</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6-25</a:t>
                      </a:r>
                      <a:endParaRPr lang="ko-KR" alt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07983321"/>
                  </a:ext>
                </a:extLst>
              </a:tr>
              <a:tr h="409714">
                <a:tc rowSpan="2">
                  <a:txBody>
                    <a:bodyPr/>
                    <a:lstStyle/>
                    <a:p>
                      <a:pPr latinLnBrk="1"/>
                      <a:r>
                        <a:rPr lang="en-US" altLang="ko-KR" sz="1600" dirty="0">
                          <a:latin typeface="Arial" panose="020B0604020202020204" pitchFamily="34" charset="0"/>
                          <a:cs typeface="Arial" panose="020B0604020202020204" pitchFamily="34" charset="0"/>
                        </a:rPr>
                        <a:t>Target</a:t>
                      </a:r>
                      <a:endParaRPr lang="ko-KR" altLang="en-US" sz="1600" dirty="0">
                        <a:latin typeface="Arial" panose="020B0604020202020204" pitchFamily="34" charset="0"/>
                        <a:cs typeface="Arial" panose="020B0604020202020204" pitchFamily="34" charset="0"/>
                      </a:endParaRPr>
                    </a:p>
                  </a:txBody>
                  <a:tcPr>
                    <a:solidFill>
                      <a:schemeClr val="accent1">
                        <a:lumMod val="50000"/>
                      </a:schemeClr>
                    </a:solidFill>
                  </a:tcPr>
                </a:tc>
                <a:tc>
                  <a:txBody>
                    <a:bodyPr/>
                    <a:lstStyle/>
                    <a:p>
                      <a:pPr latinLnBrk="1"/>
                      <a:r>
                        <a:rPr lang="en-US" altLang="ko-KR" sz="1600" dirty="0">
                          <a:latin typeface="Arial" panose="020B0604020202020204" pitchFamily="34" charset="0"/>
                          <a:cs typeface="Arial" panose="020B0604020202020204" pitchFamily="34" charset="0"/>
                        </a:rPr>
                        <a:t>Entities</a:t>
                      </a:r>
                      <a:endParaRPr lang="ko-KR" altLang="en-US" sz="1600" dirty="0">
                        <a:latin typeface="Arial" panose="020B0604020202020204" pitchFamily="34" charset="0"/>
                        <a:cs typeface="Arial" panose="020B0604020202020204" pitchFamily="34" charset="0"/>
                      </a:endParaRPr>
                    </a:p>
                  </a:txBody>
                  <a:tcPr>
                    <a:solidFill>
                      <a:schemeClr val="tx2">
                        <a:alpha val="9804"/>
                      </a:schemeClr>
                    </a:solidFill>
                  </a:tcPr>
                </a:tc>
                <a:tc>
                  <a:txBody>
                    <a:bodyPr/>
                    <a:lstStyle/>
                    <a:p>
                      <a:pPr latinLnBrk="1"/>
                      <a:r>
                        <a:rPr lang="en-US" altLang="ko-KR" sz="1600" dirty="0">
                          <a:latin typeface="Arial" panose="020B0604020202020204" pitchFamily="34" charset="0"/>
                          <a:cs typeface="Arial" panose="020B0604020202020204" pitchFamily="34" charset="0"/>
                        </a:rPr>
                        <a:t>3,000 – 10,718</a:t>
                      </a:r>
                    </a:p>
                    <a:p>
                      <a:pPr latinLnBrk="1"/>
                      <a:r>
                        <a:rPr lang="en-US" altLang="ko-KR" sz="1600" dirty="0">
                          <a:latin typeface="Arial" panose="020B0604020202020204" pitchFamily="34" charset="0"/>
                          <a:cs typeface="Arial" panose="020B0604020202020204" pitchFamily="34" charset="0"/>
                        </a:rPr>
                        <a:t>Avg: 6,930</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2998 - 14110</a:t>
                      </a:r>
                    </a:p>
                    <a:p>
                      <a:pPr latinLnBrk="1"/>
                      <a:r>
                        <a:rPr lang="en-US" altLang="ko-KR" sz="1600" dirty="0">
                          <a:latin typeface="Arial" panose="020B0604020202020204" pitchFamily="34" charset="0"/>
                          <a:cs typeface="Arial" panose="020B0604020202020204" pitchFamily="34" charset="0"/>
                        </a:rPr>
                        <a:t>Avg: 7,355</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3,881</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3,094 – 6,913</a:t>
                      </a:r>
                    </a:p>
                    <a:p>
                      <a:pPr latinLnBrk="1"/>
                      <a:r>
                        <a:rPr lang="en-US" altLang="ko-KR" sz="1600" dirty="0">
                          <a:latin typeface="Arial" panose="020B0604020202020204" pitchFamily="34" charset="0"/>
                          <a:cs typeface="Arial" panose="020B0604020202020204" pitchFamily="34" charset="0"/>
                        </a:rPr>
                        <a:t>Avg: 5,464</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3,013-28,787</a:t>
                      </a:r>
                    </a:p>
                    <a:p>
                      <a:pPr latinLnBrk="1"/>
                      <a:r>
                        <a:rPr lang="en-US" altLang="ko-KR" sz="1600" dirty="0">
                          <a:latin typeface="Arial" panose="020B0604020202020204" pitchFamily="34" charset="0"/>
                          <a:cs typeface="Arial" panose="020B0604020202020204" pitchFamily="34" charset="0"/>
                        </a:rPr>
                        <a:t>Avg: 10,230</a:t>
                      </a:r>
                      <a:endParaRPr lang="ko-KR" alt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74345263"/>
                  </a:ext>
                </a:extLst>
              </a:tr>
              <a:tr h="409714">
                <a:tc vMerge="1">
                  <a:txBody>
                    <a:bodyPr/>
                    <a:lstStyle/>
                    <a:p>
                      <a:pPr latinLnBrk="1"/>
                      <a:endParaRPr lang="ko-KR" altLang="en-US"/>
                    </a:p>
                  </a:txBody>
                  <a:tcPr/>
                </a:tc>
                <a:tc>
                  <a:txBody>
                    <a:bodyPr/>
                    <a:lstStyle/>
                    <a:p>
                      <a:pPr latinLnBrk="1"/>
                      <a:r>
                        <a:rPr lang="en-US" altLang="ko-KR" sz="1600" dirty="0">
                          <a:latin typeface="Arial" panose="020B0604020202020204" pitchFamily="34" charset="0"/>
                          <a:cs typeface="Arial" panose="020B0604020202020204" pitchFamily="34" charset="0"/>
                        </a:rPr>
                        <a:t>Features</a:t>
                      </a:r>
                      <a:endParaRPr lang="ko-KR" altLang="en-US" sz="1600" dirty="0">
                        <a:latin typeface="Arial" panose="020B0604020202020204" pitchFamily="34" charset="0"/>
                        <a:cs typeface="Arial" panose="020B0604020202020204" pitchFamily="34" charset="0"/>
                      </a:endParaRPr>
                    </a:p>
                  </a:txBody>
                  <a:tcPr>
                    <a:solidFill>
                      <a:schemeClr val="tx2">
                        <a:alpha val="9804"/>
                      </a:schemeClr>
                    </a:solidFill>
                  </a:tcPr>
                </a:tc>
                <a:tc>
                  <a:txBody>
                    <a:bodyPr/>
                    <a:lstStyle/>
                    <a:p>
                      <a:pPr latinLnBrk="1"/>
                      <a:r>
                        <a:rPr lang="en-US" altLang="ko-KR" sz="1600" dirty="0">
                          <a:latin typeface="Arial" panose="020B0604020202020204" pitchFamily="34" charset="0"/>
                          <a:cs typeface="Arial" panose="020B0604020202020204" pitchFamily="34" charset="0"/>
                        </a:rPr>
                        <a:t>8 - 13</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10 - 17</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15</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8 - 13</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6 - 16</a:t>
                      </a:r>
                      <a:endParaRPr lang="ko-KR" alt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86355259"/>
                  </a:ext>
                </a:extLst>
              </a:tr>
              <a:tr h="224749">
                <a:tc rowSpan="3">
                  <a:txBody>
                    <a:bodyPr/>
                    <a:lstStyle/>
                    <a:p>
                      <a:pPr latinLnBrk="1"/>
                      <a:r>
                        <a:rPr lang="en-US" altLang="ko-KR" sz="1600" dirty="0">
                          <a:latin typeface="Arial" panose="020B0604020202020204" pitchFamily="34" charset="0"/>
                          <a:cs typeface="Arial" panose="020B0604020202020204" pitchFamily="34" charset="0"/>
                        </a:rPr>
                        <a:t>Gold Standard</a:t>
                      </a:r>
                      <a:endParaRPr lang="ko-KR" altLang="en-US" sz="1600" dirty="0">
                        <a:latin typeface="Arial" panose="020B0604020202020204" pitchFamily="34" charset="0"/>
                        <a:cs typeface="Arial" panose="020B0604020202020204" pitchFamily="34" charset="0"/>
                      </a:endParaRPr>
                    </a:p>
                  </a:txBody>
                  <a:tcPr>
                    <a:solidFill>
                      <a:schemeClr val="accent1">
                        <a:lumMod val="50000"/>
                      </a:schemeClr>
                    </a:solidFill>
                  </a:tcPr>
                </a:tc>
                <a:tc>
                  <a:txBody>
                    <a:bodyPr/>
                    <a:lstStyle/>
                    <a:p>
                      <a:pPr latinLnBrk="1"/>
                      <a:r>
                        <a:rPr lang="en-US" altLang="ko-KR" sz="1600" dirty="0">
                          <a:latin typeface="Arial" panose="020B0604020202020204" pitchFamily="34" charset="0"/>
                          <a:cs typeface="Arial" panose="020B0604020202020204" pitchFamily="34" charset="0"/>
                        </a:rPr>
                        <a:t>Entities </a:t>
                      </a:r>
                      <a:r>
                        <a:rPr lang="en-US" altLang="ko-KR" sz="1000" dirty="0">
                          <a:latin typeface="Arial" panose="020B0604020202020204" pitchFamily="34" charset="0"/>
                          <a:cs typeface="Arial" panose="020B0604020202020204" pitchFamily="34" charset="0"/>
                        </a:rPr>
                        <a:t>(Avg)</a:t>
                      </a:r>
                      <a:endParaRPr lang="ko-KR" altLang="en-US" sz="1600" dirty="0">
                        <a:latin typeface="Arial" panose="020B0604020202020204" pitchFamily="34" charset="0"/>
                        <a:cs typeface="Arial" panose="020B0604020202020204" pitchFamily="34" charset="0"/>
                      </a:endParaRPr>
                    </a:p>
                  </a:txBody>
                  <a:tcPr>
                    <a:solidFill>
                      <a:schemeClr val="tx2">
                        <a:alpha val="9804"/>
                      </a:schemeClr>
                    </a:solidFill>
                  </a:tcPr>
                </a:tc>
                <a:tc>
                  <a:txBody>
                    <a:bodyPr/>
                    <a:lstStyle/>
                    <a:p>
                      <a:pPr latinLnBrk="1"/>
                      <a:r>
                        <a:rPr lang="en-US" altLang="ko-KR" sz="1600" dirty="0">
                          <a:latin typeface="Arial" panose="020B0604020202020204" pitchFamily="34" charset="0"/>
                          <a:cs typeface="Arial" panose="020B0604020202020204" pitchFamily="34" charset="0"/>
                        </a:rPr>
                        <a:t>424</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410</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400</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461</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424</a:t>
                      </a:r>
                      <a:endParaRPr lang="ko-KR" alt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87360384"/>
                  </a:ext>
                </a:extLst>
              </a:tr>
              <a:tr h="224749">
                <a:tc vMerge="1">
                  <a:txBody>
                    <a:bodyPr/>
                    <a:lstStyle/>
                    <a:p>
                      <a:pPr latinLnBrk="1"/>
                      <a:endParaRPr lang="ko-KR" altLang="en-US"/>
                    </a:p>
                  </a:txBody>
                  <a:tcPr/>
                </a:tc>
                <a:tc>
                  <a:txBody>
                    <a:bodyPr/>
                    <a:lstStyle/>
                    <a:p>
                      <a:pPr latinLnBrk="1"/>
                      <a:r>
                        <a:rPr lang="en-US" altLang="ko-KR" sz="1600" dirty="0">
                          <a:latin typeface="Arial" panose="020B0604020202020204" pitchFamily="34" charset="0"/>
                          <a:cs typeface="Arial" panose="020B0604020202020204" pitchFamily="34" charset="0"/>
                        </a:rPr>
                        <a:t>Positives</a:t>
                      </a:r>
                    </a:p>
                    <a:p>
                      <a:pPr latinLnBrk="1"/>
                      <a:r>
                        <a:rPr lang="en-US" altLang="ko-KR" sz="800" dirty="0">
                          <a:latin typeface="Arial" panose="020B0604020202020204" pitchFamily="34" charset="0"/>
                          <a:cs typeface="Arial" panose="020B0604020202020204" pitchFamily="34" charset="0"/>
                        </a:rPr>
                        <a:t>(ratio)</a:t>
                      </a:r>
                      <a:endParaRPr lang="ko-KR" altLang="en-US" sz="800" dirty="0">
                        <a:latin typeface="Arial" panose="020B0604020202020204" pitchFamily="34" charset="0"/>
                        <a:cs typeface="Arial" panose="020B0604020202020204" pitchFamily="34" charset="0"/>
                      </a:endParaRPr>
                    </a:p>
                  </a:txBody>
                  <a:tcPr>
                    <a:solidFill>
                      <a:schemeClr val="tx2">
                        <a:alpha val="9804"/>
                      </a:schemeClr>
                    </a:solidFill>
                  </a:tcPr>
                </a:tc>
                <a:tc>
                  <a:txBody>
                    <a:bodyPr/>
                    <a:lstStyle/>
                    <a:p>
                      <a:pPr latinLnBrk="1"/>
                      <a:r>
                        <a:rPr lang="en-US" altLang="ko-KR" sz="1600" dirty="0">
                          <a:latin typeface="Arial" panose="020B0604020202020204" pitchFamily="34" charset="0"/>
                          <a:cs typeface="Arial" panose="020B0604020202020204" pitchFamily="34" charset="0"/>
                        </a:rPr>
                        <a:t>0.147 – 0.289</a:t>
                      </a:r>
                    </a:p>
                    <a:p>
                      <a:pPr latinLnBrk="1"/>
                      <a:r>
                        <a:rPr lang="en-US" altLang="ko-KR" sz="1600" dirty="0">
                          <a:latin typeface="Arial" panose="020B0604020202020204" pitchFamily="34" charset="0"/>
                          <a:cs typeface="Arial" panose="020B0604020202020204" pitchFamily="34" charset="0"/>
                        </a:rPr>
                        <a:t>Avg: 0.214</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0.1 – 0.727</a:t>
                      </a:r>
                    </a:p>
                    <a:p>
                      <a:pPr latinLnBrk="1"/>
                      <a:r>
                        <a:rPr lang="en-US" altLang="ko-KR" sz="1600" dirty="0">
                          <a:latin typeface="Arial" panose="020B0604020202020204" pitchFamily="34" charset="0"/>
                          <a:cs typeface="Arial" panose="020B0604020202020204" pitchFamily="34" charset="0"/>
                        </a:rPr>
                        <a:t>Avg: 0.346</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0.23</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0.245 – 0.646</a:t>
                      </a:r>
                    </a:p>
                    <a:p>
                      <a:pPr latinLnBrk="1"/>
                      <a:r>
                        <a:rPr lang="en-US" altLang="ko-KR" sz="1600" dirty="0">
                          <a:latin typeface="Arial" panose="020B0604020202020204" pitchFamily="34" charset="0"/>
                          <a:cs typeface="Arial" panose="020B0604020202020204" pitchFamily="34" charset="0"/>
                        </a:rPr>
                        <a:t>Avg:</a:t>
                      </a:r>
                      <a:r>
                        <a:rPr lang="ko-KR" altLang="en-US" sz="1600" dirty="0">
                          <a:latin typeface="Arial" panose="020B0604020202020204" pitchFamily="34" charset="0"/>
                          <a:cs typeface="Arial" panose="020B0604020202020204" pitchFamily="34" charset="0"/>
                        </a:rPr>
                        <a:t> </a:t>
                      </a:r>
                      <a:r>
                        <a:rPr lang="en-US" altLang="ko-KR" sz="1600" dirty="0">
                          <a:latin typeface="Arial" panose="020B0604020202020204" pitchFamily="34" charset="0"/>
                          <a:cs typeface="Arial" panose="020B0604020202020204" pitchFamily="34" charset="0"/>
                        </a:rPr>
                        <a:t>0.419</a:t>
                      </a:r>
                    </a:p>
                  </a:txBody>
                  <a:tcPr/>
                </a:tc>
                <a:tc>
                  <a:txBody>
                    <a:bodyPr/>
                    <a:lstStyle/>
                    <a:p>
                      <a:pPr latinLnBrk="1"/>
                      <a:r>
                        <a:rPr lang="en-US" altLang="ko-KR" sz="1600" dirty="0">
                          <a:latin typeface="Arial" panose="020B0604020202020204" pitchFamily="34" charset="0"/>
                          <a:cs typeface="Arial" panose="020B0604020202020204" pitchFamily="34" charset="0"/>
                        </a:rPr>
                        <a:t>0.202 – 0.325</a:t>
                      </a:r>
                    </a:p>
                    <a:p>
                      <a:pPr latinLnBrk="1"/>
                      <a:r>
                        <a:rPr lang="en-US" altLang="ko-KR" sz="1600" dirty="0">
                          <a:latin typeface="Arial" panose="020B0604020202020204" pitchFamily="34" charset="0"/>
                          <a:cs typeface="Arial" panose="020B0604020202020204" pitchFamily="34" charset="0"/>
                        </a:rPr>
                        <a:t>Avg: 0.256</a:t>
                      </a:r>
                      <a:endParaRPr lang="ko-KR" alt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68621520"/>
                  </a:ext>
                </a:extLst>
              </a:tr>
              <a:tr h="356135">
                <a:tc vMerge="1">
                  <a:txBody>
                    <a:bodyPr/>
                    <a:lstStyle/>
                    <a:p>
                      <a:pPr latinLnBrk="1"/>
                      <a:endParaRPr lang="ko-KR" altLang="en-US"/>
                    </a:p>
                  </a:txBody>
                  <a:tcPr/>
                </a:tc>
                <a:tc>
                  <a:txBody>
                    <a:bodyPr/>
                    <a:lstStyle/>
                    <a:p>
                      <a:pPr latinLnBrk="1"/>
                      <a:r>
                        <a:rPr lang="en-US" altLang="ko-KR" sz="1600" dirty="0">
                          <a:latin typeface="Arial" panose="020B0604020202020204" pitchFamily="34" charset="0"/>
                          <a:cs typeface="Arial" panose="020B0604020202020204" pitchFamily="34" charset="0"/>
                        </a:rPr>
                        <a:t>Negatives</a:t>
                      </a:r>
                    </a:p>
                    <a:p>
                      <a:pPr latinLnBrk="1"/>
                      <a:r>
                        <a:rPr lang="en-US" altLang="ko-KR" sz="800" dirty="0">
                          <a:latin typeface="Arial" panose="020B0604020202020204" pitchFamily="34" charset="0"/>
                          <a:cs typeface="Arial" panose="020B0604020202020204" pitchFamily="34" charset="0"/>
                        </a:rPr>
                        <a:t>(ratio)</a:t>
                      </a:r>
                      <a:endParaRPr lang="ko-KR" altLang="en-US" sz="800" dirty="0">
                        <a:latin typeface="Arial" panose="020B0604020202020204" pitchFamily="34" charset="0"/>
                        <a:cs typeface="Arial" panose="020B0604020202020204" pitchFamily="34" charset="0"/>
                      </a:endParaRPr>
                    </a:p>
                  </a:txBody>
                  <a:tcPr>
                    <a:solidFill>
                      <a:schemeClr val="tx2">
                        <a:alpha val="9804"/>
                      </a:schemeClr>
                    </a:solidFill>
                  </a:tcPr>
                </a:tc>
                <a:tc>
                  <a:txBody>
                    <a:bodyPr/>
                    <a:lstStyle/>
                    <a:p>
                      <a:pPr latinLnBrk="1"/>
                      <a:r>
                        <a:rPr lang="en-US" altLang="ko-KR" sz="1600" dirty="0">
                          <a:latin typeface="Arial" panose="020B0604020202020204" pitchFamily="34" charset="0"/>
                          <a:cs typeface="Arial" panose="020B0604020202020204" pitchFamily="34" charset="0"/>
                        </a:rPr>
                        <a:t>0.711 – 0.853</a:t>
                      </a:r>
                    </a:p>
                    <a:p>
                      <a:pPr latinLnBrk="1"/>
                      <a:r>
                        <a:rPr lang="en-US" altLang="ko-KR" sz="1600" dirty="0">
                          <a:latin typeface="Arial" panose="020B0604020202020204" pitchFamily="34" charset="0"/>
                          <a:cs typeface="Arial" panose="020B0604020202020204" pitchFamily="34" charset="0"/>
                        </a:rPr>
                        <a:t>Avg: 0.786</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0.273 – 0.9</a:t>
                      </a:r>
                    </a:p>
                    <a:p>
                      <a:pPr latinLnBrk="1"/>
                      <a:r>
                        <a:rPr lang="en-US" altLang="ko-KR" sz="1600" dirty="0">
                          <a:latin typeface="Arial" panose="020B0604020202020204" pitchFamily="34" charset="0"/>
                          <a:cs typeface="Arial" panose="020B0604020202020204" pitchFamily="34" charset="0"/>
                        </a:rPr>
                        <a:t>Avg: 0.654</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0.77</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0.354 – 0.755</a:t>
                      </a:r>
                    </a:p>
                    <a:p>
                      <a:pPr latinLnBrk="1"/>
                      <a:r>
                        <a:rPr lang="en-US" altLang="ko-KR" sz="1600" dirty="0">
                          <a:latin typeface="Arial" panose="020B0604020202020204" pitchFamily="34" charset="0"/>
                          <a:cs typeface="Arial" panose="020B0604020202020204" pitchFamily="34" charset="0"/>
                        </a:rPr>
                        <a:t>Avg: 0.581</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0.675 – 0.798</a:t>
                      </a:r>
                    </a:p>
                    <a:p>
                      <a:pPr latinLnBrk="1"/>
                      <a:r>
                        <a:rPr lang="en-US" altLang="ko-KR" sz="1600" dirty="0">
                          <a:latin typeface="Arial" panose="020B0604020202020204" pitchFamily="34" charset="0"/>
                          <a:cs typeface="Arial" panose="020B0604020202020204" pitchFamily="34" charset="0"/>
                        </a:rPr>
                        <a:t>Avg:0.744</a:t>
                      </a:r>
                      <a:endParaRPr lang="ko-KR" alt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40261202"/>
                  </a:ext>
                </a:extLst>
              </a:tr>
            </a:tbl>
          </a:graphicData>
        </a:graphic>
      </p:graphicFrame>
    </p:spTree>
    <p:extLst>
      <p:ext uri="{BB962C8B-B14F-4D97-AF65-F5344CB8AC3E}">
        <p14:creationId xmlns:p14="http://schemas.microsoft.com/office/powerpoint/2010/main" val="3771924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title"/>
          </p:nvPr>
        </p:nvSpPr>
        <p:spPr/>
        <p:txBody>
          <a:bodyPr/>
          <a:lstStyle/>
          <a:p>
            <a:r>
              <a:rPr lang="en-US" altLang="ko-KR" dirty="0"/>
              <a:t>Statistics</a:t>
            </a:r>
            <a:endParaRPr lang="ko-KR" altLang="en-US" dirty="0"/>
          </a:p>
        </p:txBody>
      </p:sp>
      <p:sp>
        <p:nvSpPr>
          <p:cNvPr id="8" name="텍스트 개체 틀 7"/>
          <p:cNvSpPr>
            <a:spLocks noGrp="1"/>
          </p:cNvSpPr>
          <p:nvPr>
            <p:ph type="body" sz="half" idx="2"/>
          </p:nvPr>
        </p:nvSpPr>
        <p:spPr>
          <a:xfrm>
            <a:off x="363537" y="962025"/>
            <a:ext cx="11580813" cy="523875"/>
          </a:xfrm>
        </p:spPr>
        <p:txBody>
          <a:bodyPr/>
          <a:lstStyle/>
          <a:p>
            <a:r>
              <a:rPr lang="en-US" altLang="ko-KR" dirty="0"/>
              <a:t>Size of Gold Standard in Data Sets </a:t>
            </a:r>
            <a:endParaRPr lang="ko-KR" altLang="en-US" dirty="0"/>
          </a:p>
        </p:txBody>
      </p:sp>
      <p:sp>
        <p:nvSpPr>
          <p:cNvPr id="4" name="직사각형 3"/>
          <p:cNvSpPr/>
          <p:nvPr/>
        </p:nvSpPr>
        <p:spPr>
          <a:xfrm>
            <a:off x="680957" y="5069103"/>
            <a:ext cx="10894509" cy="566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chemeClr val="tx1"/>
                </a:solidFill>
                <a:latin typeface="Arial" panose="020B0604020202020204" pitchFamily="34" charset="0"/>
                <a:cs typeface="Arial" panose="020B0604020202020204" pitchFamily="34" charset="0"/>
              </a:rPr>
              <a:t>Entity Pairs of Gold Standard are always less than 1,000</a:t>
            </a:r>
          </a:p>
        </p:txBody>
      </p:sp>
      <p:graphicFrame>
        <p:nvGraphicFramePr>
          <p:cNvPr id="6" name="표 6">
            <a:extLst>
              <a:ext uri="{FF2B5EF4-FFF2-40B4-BE49-F238E27FC236}">
                <a16:creationId xmlns:a16="http://schemas.microsoft.com/office/drawing/2014/main" id="{7AA159E0-2A89-48D4-89F8-BB71C63B88D7}"/>
              </a:ext>
            </a:extLst>
          </p:cNvPr>
          <p:cNvGraphicFramePr>
            <a:graphicFrameLocks noGrp="1"/>
          </p:cNvGraphicFramePr>
          <p:nvPr>
            <p:extLst>
              <p:ext uri="{D42A27DB-BD31-4B8C-83A1-F6EECF244321}">
                <p14:modId xmlns:p14="http://schemas.microsoft.com/office/powerpoint/2010/main" val="1486838124"/>
              </p:ext>
            </p:extLst>
          </p:nvPr>
        </p:nvGraphicFramePr>
        <p:xfrm>
          <a:off x="578578" y="1736725"/>
          <a:ext cx="11150730" cy="2779572"/>
        </p:xfrm>
        <a:graphic>
          <a:graphicData uri="http://schemas.openxmlformats.org/drawingml/2006/table">
            <a:tbl>
              <a:tblPr firstRow="1" firstCol="1">
                <a:tableStyleId>{F2DE63D5-997A-4646-A377-4702673A728D}</a:tableStyleId>
              </a:tblPr>
              <a:tblGrid>
                <a:gridCol w="1046480">
                  <a:extLst>
                    <a:ext uri="{9D8B030D-6E8A-4147-A177-3AD203B41FA5}">
                      <a16:colId xmlns:a16="http://schemas.microsoft.com/office/drawing/2014/main" val="2766879271"/>
                    </a:ext>
                  </a:extLst>
                </a:gridCol>
                <a:gridCol w="767080">
                  <a:extLst>
                    <a:ext uri="{9D8B030D-6E8A-4147-A177-3AD203B41FA5}">
                      <a16:colId xmlns:a16="http://schemas.microsoft.com/office/drawing/2014/main" val="1571783847"/>
                    </a:ext>
                  </a:extLst>
                </a:gridCol>
                <a:gridCol w="605155">
                  <a:extLst>
                    <a:ext uri="{9D8B030D-6E8A-4147-A177-3AD203B41FA5}">
                      <a16:colId xmlns:a16="http://schemas.microsoft.com/office/drawing/2014/main" val="3434946179"/>
                    </a:ext>
                  </a:extLst>
                </a:gridCol>
                <a:gridCol w="696003">
                  <a:extLst>
                    <a:ext uri="{9D8B030D-6E8A-4147-A177-3AD203B41FA5}">
                      <a16:colId xmlns:a16="http://schemas.microsoft.com/office/drawing/2014/main" val="3860913840"/>
                    </a:ext>
                  </a:extLst>
                </a:gridCol>
                <a:gridCol w="654675">
                  <a:extLst>
                    <a:ext uri="{9D8B030D-6E8A-4147-A177-3AD203B41FA5}">
                      <a16:colId xmlns:a16="http://schemas.microsoft.com/office/drawing/2014/main" val="4055993054"/>
                    </a:ext>
                  </a:extLst>
                </a:gridCol>
                <a:gridCol w="643943">
                  <a:extLst>
                    <a:ext uri="{9D8B030D-6E8A-4147-A177-3AD203B41FA5}">
                      <a16:colId xmlns:a16="http://schemas.microsoft.com/office/drawing/2014/main" val="847679208"/>
                    </a:ext>
                  </a:extLst>
                </a:gridCol>
                <a:gridCol w="622478">
                  <a:extLst>
                    <a:ext uri="{9D8B030D-6E8A-4147-A177-3AD203B41FA5}">
                      <a16:colId xmlns:a16="http://schemas.microsoft.com/office/drawing/2014/main" val="2132872176"/>
                    </a:ext>
                  </a:extLst>
                </a:gridCol>
                <a:gridCol w="627380">
                  <a:extLst>
                    <a:ext uri="{9D8B030D-6E8A-4147-A177-3AD203B41FA5}">
                      <a16:colId xmlns:a16="http://schemas.microsoft.com/office/drawing/2014/main" val="1108139369"/>
                    </a:ext>
                  </a:extLst>
                </a:gridCol>
                <a:gridCol w="457040">
                  <a:extLst>
                    <a:ext uri="{9D8B030D-6E8A-4147-A177-3AD203B41FA5}">
                      <a16:colId xmlns:a16="http://schemas.microsoft.com/office/drawing/2014/main" val="99440605"/>
                    </a:ext>
                  </a:extLst>
                </a:gridCol>
                <a:gridCol w="671221">
                  <a:extLst>
                    <a:ext uri="{9D8B030D-6E8A-4147-A177-3AD203B41FA5}">
                      <a16:colId xmlns:a16="http://schemas.microsoft.com/office/drawing/2014/main" val="2749769680"/>
                    </a:ext>
                  </a:extLst>
                </a:gridCol>
                <a:gridCol w="605155">
                  <a:extLst>
                    <a:ext uri="{9D8B030D-6E8A-4147-A177-3AD203B41FA5}">
                      <a16:colId xmlns:a16="http://schemas.microsoft.com/office/drawing/2014/main" val="4141020207"/>
                    </a:ext>
                  </a:extLst>
                </a:gridCol>
                <a:gridCol w="938530">
                  <a:extLst>
                    <a:ext uri="{9D8B030D-6E8A-4147-A177-3AD203B41FA5}">
                      <a16:colId xmlns:a16="http://schemas.microsoft.com/office/drawing/2014/main" val="2283614554"/>
                    </a:ext>
                  </a:extLst>
                </a:gridCol>
                <a:gridCol w="938530">
                  <a:extLst>
                    <a:ext uri="{9D8B030D-6E8A-4147-A177-3AD203B41FA5}">
                      <a16:colId xmlns:a16="http://schemas.microsoft.com/office/drawing/2014/main" val="1299393148"/>
                    </a:ext>
                  </a:extLst>
                </a:gridCol>
                <a:gridCol w="938530">
                  <a:extLst>
                    <a:ext uri="{9D8B030D-6E8A-4147-A177-3AD203B41FA5}">
                      <a16:colId xmlns:a16="http://schemas.microsoft.com/office/drawing/2014/main" val="2111063146"/>
                    </a:ext>
                  </a:extLst>
                </a:gridCol>
                <a:gridCol w="938530">
                  <a:extLst>
                    <a:ext uri="{9D8B030D-6E8A-4147-A177-3AD203B41FA5}">
                      <a16:colId xmlns:a16="http://schemas.microsoft.com/office/drawing/2014/main" val="3426364349"/>
                    </a:ext>
                  </a:extLst>
                </a:gridCol>
              </a:tblGrid>
              <a:tr h="390458">
                <a:tc gridSpan="2">
                  <a:txBody>
                    <a:bodyPr/>
                    <a:lstStyle/>
                    <a:p>
                      <a:pPr latinLnBrk="1"/>
                      <a:endParaRPr lang="ko-KR" altLang="en-US" sz="1200" dirty="0">
                        <a:solidFill>
                          <a:schemeClr val="tx1"/>
                        </a:solidFill>
                        <a:latin typeface="Arial" panose="020B0604020202020204" pitchFamily="34" charset="0"/>
                        <a:cs typeface="Arial" panose="020B0604020202020204" pitchFamily="34" charset="0"/>
                      </a:endParaRPr>
                    </a:p>
                  </a:txBody>
                  <a:tcPr>
                    <a:lnL w="6350" cap="flat" cmpd="sng" algn="ctr">
                      <a:noFill/>
                      <a:prstDash val="solid"/>
                      <a:miter lim="800000"/>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accent3"/>
                    </a:solidFill>
                  </a:tcPr>
                </a:tc>
                <a:tc hMerge="1">
                  <a:txBody>
                    <a:bodyPr/>
                    <a:lstStyle/>
                    <a:p>
                      <a:pPr latinLnBrk="1"/>
                      <a:endParaRPr lang="ko-KR" altLang="en-US"/>
                    </a:p>
                  </a:txBody>
                  <a:tcPr/>
                </a:tc>
                <a:tc>
                  <a:txBody>
                    <a:bodyPr/>
                    <a:lstStyle/>
                    <a:p>
                      <a:pPr latinLnBrk="1"/>
                      <a:r>
                        <a:rPr lang="en-US" altLang="ko-KR" sz="900" dirty="0">
                          <a:solidFill>
                            <a:schemeClr val="tx1"/>
                          </a:solidFill>
                          <a:latin typeface="Arial" panose="020B0604020202020204" pitchFamily="34" charset="0"/>
                          <a:cs typeface="Arial" panose="020B0604020202020204" pitchFamily="34" charset="0"/>
                        </a:rPr>
                        <a:t>Anime</a:t>
                      </a:r>
                      <a:endParaRPr lang="ko-KR" altLang="en-US" sz="900" dirty="0">
                        <a:solidFill>
                          <a:schemeClr val="tx1"/>
                        </a:solidFill>
                        <a:latin typeface="Arial" panose="020B0604020202020204" pitchFamily="34" charset="0"/>
                        <a:cs typeface="Arial" panose="020B0604020202020204" pitchFamily="34"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accent3"/>
                    </a:solidFill>
                  </a:tcPr>
                </a:tc>
                <a:tc>
                  <a:txBody>
                    <a:bodyPr/>
                    <a:lstStyle/>
                    <a:p>
                      <a:pPr latinLnBrk="1"/>
                      <a:r>
                        <a:rPr lang="en-US" altLang="ko-KR" sz="900" dirty="0">
                          <a:solidFill>
                            <a:schemeClr val="tx1"/>
                          </a:solidFill>
                          <a:latin typeface="Arial" panose="020B0604020202020204" pitchFamily="34" charset="0"/>
                          <a:cs typeface="Arial" panose="020B0604020202020204" pitchFamily="34" charset="0"/>
                        </a:rPr>
                        <a:t>Baby_</a:t>
                      </a:r>
                    </a:p>
                    <a:p>
                      <a:pPr latinLnBrk="1"/>
                      <a:r>
                        <a:rPr lang="en-US" altLang="ko-KR" sz="900" dirty="0">
                          <a:solidFill>
                            <a:schemeClr val="tx1"/>
                          </a:solidFill>
                          <a:latin typeface="Arial" panose="020B0604020202020204" pitchFamily="34" charset="0"/>
                          <a:cs typeface="Arial" panose="020B0604020202020204" pitchFamily="34" charset="0"/>
                        </a:rPr>
                        <a:t>products</a:t>
                      </a:r>
                      <a:endParaRPr lang="ko-KR" altLang="en-US" sz="900" dirty="0">
                        <a:solidFill>
                          <a:schemeClr val="tx1"/>
                        </a:solidFill>
                        <a:latin typeface="Arial" panose="020B0604020202020204" pitchFamily="34" charset="0"/>
                        <a:cs typeface="Arial" panose="020B0604020202020204" pitchFamily="34"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accent3"/>
                    </a:solidFill>
                  </a:tcPr>
                </a:tc>
                <a:tc>
                  <a:txBody>
                    <a:bodyPr/>
                    <a:lstStyle/>
                    <a:p>
                      <a:pPr latinLnBrk="1"/>
                      <a:r>
                        <a:rPr lang="en-US" altLang="ko-KR" sz="900" dirty="0">
                          <a:solidFill>
                            <a:schemeClr val="tx1"/>
                          </a:solidFill>
                          <a:latin typeface="Arial" panose="020B0604020202020204" pitchFamily="34" charset="0"/>
                          <a:cs typeface="Arial" panose="020B0604020202020204" pitchFamily="34" charset="0"/>
                        </a:rPr>
                        <a:t>Beer</a:t>
                      </a:r>
                      <a:endParaRPr lang="ko-KR" altLang="en-US" sz="900" dirty="0">
                        <a:solidFill>
                          <a:schemeClr val="tx1"/>
                        </a:solidFill>
                        <a:latin typeface="Arial" panose="020B0604020202020204" pitchFamily="34" charset="0"/>
                        <a:cs typeface="Arial" panose="020B0604020202020204" pitchFamily="34"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accent3"/>
                    </a:solidFill>
                  </a:tcPr>
                </a:tc>
                <a:tc>
                  <a:txBody>
                    <a:bodyPr/>
                    <a:lstStyle/>
                    <a:p>
                      <a:pPr latinLnBrk="1"/>
                      <a:r>
                        <a:rPr lang="en-US" altLang="ko-KR" sz="900" dirty="0">
                          <a:solidFill>
                            <a:schemeClr val="tx1"/>
                          </a:solidFill>
                          <a:latin typeface="Arial" panose="020B0604020202020204" pitchFamily="34" charset="0"/>
                          <a:cs typeface="Arial" panose="020B0604020202020204" pitchFamily="34" charset="0"/>
                        </a:rPr>
                        <a:t>Bikes</a:t>
                      </a:r>
                      <a:endParaRPr lang="ko-KR" altLang="en-US" sz="900" dirty="0">
                        <a:solidFill>
                          <a:schemeClr val="tx1"/>
                        </a:solidFill>
                        <a:latin typeface="Arial" panose="020B0604020202020204" pitchFamily="34" charset="0"/>
                        <a:cs typeface="Arial" panose="020B0604020202020204" pitchFamily="34"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accent3"/>
                    </a:solidFill>
                  </a:tcPr>
                </a:tc>
                <a:tc>
                  <a:txBody>
                    <a:bodyPr/>
                    <a:lstStyle/>
                    <a:p>
                      <a:pPr latinLnBrk="1"/>
                      <a:r>
                        <a:rPr lang="en-US" altLang="ko-KR" sz="900" dirty="0">
                          <a:solidFill>
                            <a:schemeClr val="tx1"/>
                          </a:solidFill>
                          <a:latin typeface="Arial" panose="020B0604020202020204" pitchFamily="34" charset="0"/>
                          <a:cs typeface="Arial" panose="020B0604020202020204" pitchFamily="34" charset="0"/>
                        </a:rPr>
                        <a:t>Books1</a:t>
                      </a:r>
                      <a:endParaRPr lang="ko-KR" altLang="en-US" sz="900" dirty="0">
                        <a:solidFill>
                          <a:schemeClr val="tx1"/>
                        </a:solidFill>
                        <a:latin typeface="Arial" panose="020B0604020202020204" pitchFamily="34" charset="0"/>
                        <a:cs typeface="Arial" panose="020B0604020202020204" pitchFamily="34"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accent3"/>
                    </a:solidFill>
                  </a:tcPr>
                </a:tc>
                <a:tc>
                  <a:txBody>
                    <a:bodyPr/>
                    <a:lstStyle/>
                    <a:p>
                      <a:pPr latinLnBrk="1"/>
                      <a:r>
                        <a:rPr lang="en-US" altLang="ko-KR" sz="900" dirty="0">
                          <a:solidFill>
                            <a:schemeClr val="tx1"/>
                          </a:solidFill>
                          <a:latin typeface="Arial" panose="020B0604020202020204" pitchFamily="34" charset="0"/>
                          <a:cs typeface="Arial" panose="020B0604020202020204" pitchFamily="34" charset="0"/>
                        </a:rPr>
                        <a:t>Books2</a:t>
                      </a:r>
                      <a:endParaRPr lang="ko-KR" altLang="en-US" sz="900" dirty="0">
                        <a:solidFill>
                          <a:schemeClr val="tx1"/>
                        </a:solidFill>
                        <a:latin typeface="Arial" panose="020B0604020202020204" pitchFamily="34" charset="0"/>
                        <a:cs typeface="Arial" panose="020B0604020202020204" pitchFamily="34"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accent3"/>
                    </a:solidFill>
                  </a:tcPr>
                </a:tc>
                <a:tc>
                  <a:txBody>
                    <a:bodyPr/>
                    <a:lstStyle/>
                    <a:p>
                      <a:pPr algn="ctr" latinLnBrk="1"/>
                      <a:r>
                        <a:rPr lang="en-US" altLang="ko-KR" sz="900" dirty="0">
                          <a:solidFill>
                            <a:schemeClr val="tx1"/>
                          </a:solidFill>
                          <a:latin typeface="Arial" panose="020B0604020202020204" pitchFamily="34" charset="0"/>
                          <a:cs typeface="Arial" panose="020B0604020202020204" pitchFamily="34" charset="0"/>
                        </a:rPr>
                        <a:t>. . . </a:t>
                      </a:r>
                      <a:endParaRPr lang="ko-KR" altLang="en-US" sz="900" b="1" dirty="0">
                        <a:solidFill>
                          <a:schemeClr val="tx1"/>
                        </a:solidFill>
                        <a:latin typeface="Arial" panose="020B0604020202020204" pitchFamily="34" charset="0"/>
                        <a:cs typeface="Arial" panose="020B0604020202020204" pitchFamily="34"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accent3"/>
                    </a:solidFill>
                  </a:tcPr>
                </a:tc>
                <a:tc>
                  <a:txBody>
                    <a:bodyPr/>
                    <a:lstStyle/>
                    <a:p>
                      <a:pPr latinLnBrk="1"/>
                      <a:r>
                        <a:rPr lang="en-US" altLang="ko-KR" sz="900" dirty="0">
                          <a:solidFill>
                            <a:schemeClr val="tx1"/>
                          </a:solidFill>
                          <a:latin typeface="Arial" panose="020B0604020202020204" pitchFamily="34" charset="0"/>
                          <a:cs typeface="Arial" panose="020B0604020202020204" pitchFamily="34" charset="0"/>
                        </a:rPr>
                        <a:t>Movies5</a:t>
                      </a:r>
                      <a:endParaRPr lang="ko-KR" altLang="en-US" sz="900" dirty="0">
                        <a:solidFill>
                          <a:schemeClr val="tx1"/>
                        </a:solidFill>
                        <a:latin typeface="Arial" panose="020B0604020202020204" pitchFamily="34" charset="0"/>
                        <a:cs typeface="Arial" panose="020B0604020202020204" pitchFamily="34"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accent3"/>
                    </a:solidFill>
                  </a:tcPr>
                </a:tc>
                <a:tc>
                  <a:txBody>
                    <a:bodyPr/>
                    <a:lstStyle/>
                    <a:p>
                      <a:pPr latinLnBrk="1"/>
                      <a:r>
                        <a:rPr lang="en-US" altLang="ko-KR" sz="900" dirty="0">
                          <a:solidFill>
                            <a:schemeClr val="tx1"/>
                          </a:solidFill>
                          <a:latin typeface="Arial" panose="020B0604020202020204" pitchFamily="34" charset="0"/>
                          <a:cs typeface="Arial" panose="020B0604020202020204" pitchFamily="34" charset="0"/>
                        </a:rPr>
                        <a:t>Music</a:t>
                      </a:r>
                      <a:endParaRPr lang="ko-KR" altLang="en-US" sz="900" dirty="0">
                        <a:solidFill>
                          <a:schemeClr val="tx1"/>
                        </a:solidFill>
                        <a:latin typeface="Arial" panose="020B0604020202020204" pitchFamily="34" charset="0"/>
                        <a:cs typeface="Arial" panose="020B0604020202020204" pitchFamily="34"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accent3"/>
                    </a:solidFill>
                  </a:tcPr>
                </a:tc>
                <a:tc>
                  <a:txBody>
                    <a:bodyPr/>
                    <a:lstStyle/>
                    <a:p>
                      <a:pPr latinLnBrk="1"/>
                      <a:r>
                        <a:rPr lang="en-US" altLang="ko-KR" sz="900" dirty="0">
                          <a:solidFill>
                            <a:schemeClr val="tx1"/>
                          </a:solidFill>
                          <a:latin typeface="Arial" panose="020B0604020202020204" pitchFamily="34" charset="0"/>
                          <a:cs typeface="Arial" panose="020B0604020202020204" pitchFamily="34" charset="0"/>
                        </a:rPr>
                        <a:t>Restaurants1</a:t>
                      </a:r>
                      <a:endParaRPr lang="ko-KR" altLang="en-US" sz="900" dirty="0">
                        <a:solidFill>
                          <a:schemeClr val="tx1"/>
                        </a:solidFill>
                        <a:latin typeface="Arial" panose="020B0604020202020204" pitchFamily="34" charset="0"/>
                        <a:cs typeface="Arial" panose="020B0604020202020204" pitchFamily="34"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accent3"/>
                    </a:solidFill>
                  </a:tcPr>
                </a:tc>
                <a:tc>
                  <a:txBody>
                    <a:bodyPr/>
                    <a:lstStyle/>
                    <a:p>
                      <a:pPr latinLnBrk="1"/>
                      <a:r>
                        <a:rPr lang="en-US" altLang="ko-KR" sz="900" dirty="0">
                          <a:solidFill>
                            <a:schemeClr val="tx1"/>
                          </a:solidFill>
                          <a:latin typeface="Arial" panose="020B0604020202020204" pitchFamily="34" charset="0"/>
                          <a:cs typeface="Arial" panose="020B0604020202020204" pitchFamily="34" charset="0"/>
                        </a:rPr>
                        <a:t>Restaurants2</a:t>
                      </a:r>
                      <a:endParaRPr lang="ko-KR" altLang="en-US" sz="900" dirty="0">
                        <a:solidFill>
                          <a:schemeClr val="tx1"/>
                        </a:solidFill>
                        <a:latin typeface="Arial" panose="020B0604020202020204" pitchFamily="34" charset="0"/>
                        <a:cs typeface="Arial" panose="020B0604020202020204" pitchFamily="34"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accent3"/>
                    </a:solidFill>
                  </a:tcPr>
                </a:tc>
                <a:tc>
                  <a:txBody>
                    <a:bodyPr/>
                    <a:lstStyle/>
                    <a:p>
                      <a:pPr latinLnBrk="1"/>
                      <a:r>
                        <a:rPr lang="en-US" altLang="ko-KR" sz="900" dirty="0">
                          <a:solidFill>
                            <a:schemeClr val="tx1"/>
                          </a:solidFill>
                          <a:latin typeface="Arial" panose="020B0604020202020204" pitchFamily="34" charset="0"/>
                          <a:cs typeface="Arial" panose="020B0604020202020204" pitchFamily="34" charset="0"/>
                        </a:rPr>
                        <a:t>Restaurants3</a:t>
                      </a:r>
                      <a:endParaRPr lang="ko-KR" altLang="en-US" sz="900" dirty="0">
                        <a:solidFill>
                          <a:schemeClr val="tx1"/>
                        </a:solidFill>
                        <a:latin typeface="Arial" panose="020B0604020202020204" pitchFamily="34" charset="0"/>
                        <a:cs typeface="Arial" panose="020B0604020202020204" pitchFamily="34"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accent3"/>
                    </a:solidFill>
                  </a:tcPr>
                </a:tc>
                <a:tc>
                  <a:txBody>
                    <a:bodyPr/>
                    <a:lstStyle/>
                    <a:p>
                      <a:pPr latinLnBrk="1"/>
                      <a:r>
                        <a:rPr lang="en-US" altLang="ko-KR" sz="900" dirty="0">
                          <a:solidFill>
                            <a:schemeClr val="tx1"/>
                          </a:solidFill>
                          <a:latin typeface="Arial" panose="020B0604020202020204" pitchFamily="34" charset="0"/>
                          <a:cs typeface="Arial" panose="020B0604020202020204" pitchFamily="34" charset="0"/>
                        </a:rPr>
                        <a:t>Restaurants4</a:t>
                      </a:r>
                      <a:endParaRPr lang="ko-KR" altLang="en-US" sz="900" dirty="0">
                        <a:solidFill>
                          <a:schemeClr val="tx1"/>
                        </a:solidFill>
                        <a:latin typeface="Arial" panose="020B0604020202020204" pitchFamily="34" charset="0"/>
                        <a:cs typeface="Arial" panose="020B0604020202020204" pitchFamily="34" charset="0"/>
                      </a:endParaRPr>
                    </a:p>
                  </a:txBody>
                  <a:tcPr>
                    <a:lnL>
                      <a:noFill/>
                    </a:lnL>
                    <a:lnR w="6350" cap="flat" cmpd="sng" algn="ctr">
                      <a:noFill/>
                      <a:prstDash val="solid"/>
                      <a:miter lim="800000"/>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2677829317"/>
                  </a:ext>
                </a:extLst>
              </a:tr>
              <a:tr h="380187">
                <a:tc rowSpan="2">
                  <a:txBody>
                    <a:bodyPr/>
                    <a:lstStyle/>
                    <a:p>
                      <a:pPr latinLnBrk="1"/>
                      <a:r>
                        <a:rPr lang="en-US" altLang="ko-KR" sz="1000" dirty="0">
                          <a:latin typeface="Arial" panose="020B0604020202020204" pitchFamily="34" charset="0"/>
                          <a:cs typeface="Arial" panose="020B0604020202020204" pitchFamily="34" charset="0"/>
                        </a:rPr>
                        <a:t>Source</a:t>
                      </a:r>
                      <a:endParaRPr lang="ko-KR" altLang="en-US" sz="1000" dirty="0">
                        <a:latin typeface="Arial" panose="020B0604020202020204" pitchFamily="34" charset="0"/>
                        <a:cs typeface="Arial" panose="020B0604020202020204" pitchFamily="34" charset="0"/>
                      </a:endParaRPr>
                    </a:p>
                  </a:txBody>
                  <a:tcPr>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latinLnBrk="1"/>
                      <a:r>
                        <a:rPr lang="en-US" altLang="ko-KR" sz="900" dirty="0">
                          <a:latin typeface="Arial" panose="020B0604020202020204" pitchFamily="34" charset="0"/>
                          <a:cs typeface="Arial" panose="020B0604020202020204" pitchFamily="34" charset="0"/>
                        </a:rPr>
                        <a:t>Entities</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4,000</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5,085</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4,345</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4,786</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3,506</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3,967</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3,556</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1000" b="1" dirty="0">
                          <a:latin typeface="Arial" panose="020B0604020202020204" pitchFamily="34" charset="0"/>
                          <a:cs typeface="Arial" panose="020B0604020202020204" pitchFamily="34" charset="0"/>
                        </a:rPr>
                        <a:t>55,923</a:t>
                      </a:r>
                      <a:endParaRPr lang="ko-KR" altLang="en-US" sz="1000" b="1"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5,882</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6,960</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9,947</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1000" b="1" dirty="0">
                          <a:latin typeface="Arial" panose="020B0604020202020204" pitchFamily="34" charset="0"/>
                          <a:cs typeface="Arial" panose="020B0604020202020204" pitchFamily="34" charset="0"/>
                        </a:rPr>
                        <a:t>11,840</a:t>
                      </a:r>
                      <a:endParaRPr lang="ko-KR" altLang="en-US" sz="1000" b="1" dirty="0">
                        <a:latin typeface="Arial" panose="020B0604020202020204" pitchFamily="34" charset="0"/>
                        <a:cs typeface="Arial" panose="020B0604020202020204" pitchFamily="34" charset="0"/>
                      </a:endParaRPr>
                    </a:p>
                  </a:txBody>
                  <a:tcPr>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329115630"/>
                  </a:ext>
                </a:extLst>
              </a:tr>
              <a:tr h="380187">
                <a:tc vMerge="1">
                  <a:txBody>
                    <a:bodyPr/>
                    <a:lstStyle/>
                    <a:p>
                      <a:pPr latinLnBrk="1"/>
                      <a:endParaRPr lang="ko-KR" altLang="en-US" sz="1100"/>
                    </a:p>
                  </a:txBody>
                  <a:tcPr>
                    <a:lnR w="12700" cap="flat" cmpd="sng" algn="ctr">
                      <a:solidFill>
                        <a:schemeClr val="tx1"/>
                      </a:solidFill>
                      <a:prstDash val="solid"/>
                      <a:round/>
                      <a:headEnd type="none" w="med" len="med"/>
                      <a:tailEnd type="none" w="med" len="med"/>
                    </a:lnR>
                  </a:tcPr>
                </a:tc>
                <a:tc>
                  <a:txBody>
                    <a:bodyPr/>
                    <a:lstStyle/>
                    <a:p>
                      <a:pPr latinLnBrk="1"/>
                      <a:r>
                        <a:rPr lang="en-US" altLang="ko-KR" sz="900" dirty="0">
                          <a:latin typeface="Arial" panose="020B0604020202020204" pitchFamily="34" charset="0"/>
                          <a:cs typeface="Arial" panose="020B0604020202020204" pitchFamily="34" charset="0"/>
                        </a:rPr>
                        <a:t>Features</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8</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17</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5</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10</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12</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17</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9</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10</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6</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9</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25</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8</a:t>
                      </a:r>
                      <a:endParaRPr lang="ko-KR" altLang="en-US" sz="900" dirty="0">
                        <a:latin typeface="Arial" panose="020B0604020202020204" pitchFamily="34" charset="0"/>
                        <a:cs typeface="Arial" panose="020B0604020202020204" pitchFamily="34" charset="0"/>
                      </a:endParaRPr>
                    </a:p>
                  </a:txBody>
                  <a:tcPr>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113352165"/>
                  </a:ext>
                </a:extLst>
              </a:tr>
              <a:tr h="380187">
                <a:tc rowSpan="2">
                  <a:txBody>
                    <a:bodyPr/>
                    <a:lstStyle/>
                    <a:p>
                      <a:pPr latinLnBrk="1"/>
                      <a:r>
                        <a:rPr lang="en-US" altLang="ko-KR" sz="1000" dirty="0">
                          <a:latin typeface="Arial" panose="020B0604020202020204" pitchFamily="34" charset="0"/>
                          <a:cs typeface="Arial" panose="020B0604020202020204" pitchFamily="34" charset="0"/>
                        </a:rPr>
                        <a:t>Target</a:t>
                      </a:r>
                      <a:endParaRPr lang="ko-KR" altLang="en-US" sz="1000" dirty="0">
                        <a:latin typeface="Arial" panose="020B0604020202020204" pitchFamily="34" charset="0"/>
                        <a:cs typeface="Arial" panose="020B0604020202020204" pitchFamily="34" charset="0"/>
                      </a:endParaRPr>
                    </a:p>
                  </a:txBody>
                  <a:tcPr>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latinLnBrk="1"/>
                      <a:r>
                        <a:rPr lang="en-US" altLang="ko-KR" sz="900" dirty="0">
                          <a:latin typeface="Arial" panose="020B0604020202020204" pitchFamily="34" charset="0"/>
                          <a:cs typeface="Arial" panose="020B0604020202020204" pitchFamily="34" charset="0"/>
                        </a:rPr>
                        <a:t>Entities</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4,000</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10,718</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3,000</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9,003</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3,508</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3,701</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 </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6,913</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6,907</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3,013</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3,897</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1000" b="1" dirty="0">
                          <a:latin typeface="Arial" panose="020B0604020202020204" pitchFamily="34" charset="0"/>
                          <a:cs typeface="Arial" panose="020B0604020202020204" pitchFamily="34" charset="0"/>
                        </a:rPr>
                        <a:t>28,787</a:t>
                      </a:r>
                      <a:endParaRPr lang="ko-KR" altLang="en-US" sz="1000" b="1"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5,223</a:t>
                      </a:r>
                      <a:endParaRPr lang="ko-KR" altLang="en-US" sz="900" dirty="0">
                        <a:latin typeface="Arial" panose="020B0604020202020204" pitchFamily="34" charset="0"/>
                        <a:cs typeface="Arial" panose="020B0604020202020204" pitchFamily="34" charset="0"/>
                      </a:endParaRPr>
                    </a:p>
                  </a:txBody>
                  <a:tcPr>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28646040"/>
                  </a:ext>
                </a:extLst>
              </a:tr>
              <a:tr h="380187">
                <a:tc vMerge="1">
                  <a:txBody>
                    <a:bodyPr/>
                    <a:lstStyle/>
                    <a:p>
                      <a:pPr latinLnBrk="1"/>
                      <a:endParaRPr lang="ko-KR" altLang="en-US" sz="1100" dirty="0"/>
                    </a:p>
                  </a:txBody>
                  <a:tcPr>
                    <a:lnR w="12700" cap="flat" cmpd="sng" algn="ctr">
                      <a:solidFill>
                        <a:schemeClr val="tx1"/>
                      </a:solidFill>
                      <a:prstDash val="solid"/>
                      <a:round/>
                      <a:headEnd type="none" w="med" len="med"/>
                      <a:tailEnd type="none" w="med" len="med"/>
                    </a:lnR>
                  </a:tcPr>
                </a:tc>
                <a:tc>
                  <a:txBody>
                    <a:bodyPr/>
                    <a:lstStyle/>
                    <a:p>
                      <a:pPr latinLnBrk="1"/>
                      <a:r>
                        <a:rPr lang="en-US" altLang="ko-KR" sz="900" dirty="0">
                          <a:latin typeface="Arial" panose="020B0604020202020204" pitchFamily="34" charset="0"/>
                          <a:cs typeface="Arial" panose="020B0604020202020204" pitchFamily="34" charset="0"/>
                        </a:rPr>
                        <a:t>Features</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8</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17</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5</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10</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12</a:t>
                      </a: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17</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8</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11</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6</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8</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16</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7</a:t>
                      </a:r>
                      <a:endParaRPr lang="ko-KR" altLang="en-US" sz="900" dirty="0">
                        <a:latin typeface="Arial" panose="020B0604020202020204" pitchFamily="34" charset="0"/>
                        <a:cs typeface="Arial" panose="020B0604020202020204" pitchFamily="34" charset="0"/>
                      </a:endParaRPr>
                    </a:p>
                  </a:txBody>
                  <a:tcPr>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50351115"/>
                  </a:ext>
                </a:extLst>
              </a:tr>
              <a:tr h="380187">
                <a:tc rowSpan="2">
                  <a:txBody>
                    <a:bodyPr/>
                    <a:lstStyle/>
                    <a:p>
                      <a:pPr latinLnBrk="1"/>
                      <a:r>
                        <a:rPr lang="en-US" altLang="ko-KR" sz="1000" dirty="0">
                          <a:latin typeface="Arial" panose="020B0604020202020204" pitchFamily="34" charset="0"/>
                          <a:cs typeface="Arial" panose="020B0604020202020204" pitchFamily="34" charset="0"/>
                        </a:rPr>
                        <a:t>Gold Standard</a:t>
                      </a:r>
                      <a:endParaRPr lang="ko-KR" altLang="en-US" sz="1000" dirty="0">
                        <a:latin typeface="Arial" panose="020B0604020202020204" pitchFamily="34" charset="0"/>
                        <a:cs typeface="Arial" panose="020B0604020202020204" pitchFamily="34" charset="0"/>
                      </a:endParaRPr>
                    </a:p>
                  </a:txBody>
                  <a:tcPr>
                    <a:lnL w="6350" cap="flat" cmpd="sng" algn="ctr">
                      <a:noFill/>
                      <a:prstDash val="solid"/>
                      <a:miter lim="800000"/>
                    </a:lnL>
                    <a:lnR>
                      <a:noFill/>
                    </a:lnR>
                    <a:lnT>
                      <a:noFill/>
                    </a:lnT>
                    <a:lnB w="6350" cap="flat" cmpd="sng" algn="ctr">
                      <a:noFill/>
                      <a:prstDash val="solid"/>
                      <a:miter lim="800000"/>
                    </a:lnB>
                    <a:lnTlToBr w="12700" cmpd="sng">
                      <a:noFill/>
                      <a:prstDash val="solid"/>
                    </a:lnTlToBr>
                    <a:lnBlToTr w="12700" cmpd="sng">
                      <a:noFill/>
                      <a:prstDash val="solid"/>
                    </a:lnBlToTr>
                  </a:tcPr>
                </a:tc>
                <a:tc>
                  <a:txBody>
                    <a:bodyPr/>
                    <a:lstStyle/>
                    <a:p>
                      <a:pPr latinLnBrk="1"/>
                      <a:r>
                        <a:rPr lang="en-US" altLang="ko-KR" sz="900" dirty="0">
                          <a:latin typeface="Arial" panose="020B0604020202020204" pitchFamily="34" charset="0"/>
                          <a:cs typeface="Arial" panose="020B0604020202020204" pitchFamily="34" charset="0"/>
                        </a:rPr>
                        <a:t>Entities</a:t>
                      </a:r>
                      <a:endParaRPr lang="ko-KR" altLang="en-US" sz="9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latinLnBrk="1"/>
                      <a:r>
                        <a:rPr lang="en-US" altLang="ko-KR" sz="1700" dirty="0">
                          <a:latin typeface="Arial" panose="020B0604020202020204" pitchFamily="34" charset="0"/>
                          <a:cs typeface="Arial" panose="020B0604020202020204" pitchFamily="34" charset="0"/>
                        </a:rPr>
                        <a:t>393</a:t>
                      </a:r>
                      <a:endParaRPr lang="ko-KR" altLang="en-US" sz="17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latinLnBrk="1"/>
                      <a:r>
                        <a:rPr lang="en-US" altLang="ko-KR" sz="1700" dirty="0">
                          <a:latin typeface="Arial" panose="020B0604020202020204" pitchFamily="34" charset="0"/>
                          <a:cs typeface="Arial" panose="020B0604020202020204" pitchFamily="34" charset="0"/>
                        </a:rPr>
                        <a:t>400</a:t>
                      </a:r>
                      <a:endParaRPr lang="ko-KR" altLang="en-US" sz="17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latinLnBrk="1"/>
                      <a:r>
                        <a:rPr lang="en-US" altLang="ko-KR" sz="1700" dirty="0">
                          <a:latin typeface="Arial" panose="020B0604020202020204" pitchFamily="34" charset="0"/>
                          <a:cs typeface="Arial" panose="020B0604020202020204" pitchFamily="34" charset="0"/>
                        </a:rPr>
                        <a:t>450</a:t>
                      </a:r>
                      <a:endParaRPr lang="ko-KR" altLang="en-US" sz="17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latinLnBrk="1"/>
                      <a:r>
                        <a:rPr lang="en-US" altLang="ko-KR" sz="1700" dirty="0">
                          <a:latin typeface="Arial" panose="020B0604020202020204" pitchFamily="34" charset="0"/>
                          <a:cs typeface="Arial" panose="020B0604020202020204" pitchFamily="34" charset="0"/>
                        </a:rPr>
                        <a:t>450</a:t>
                      </a:r>
                      <a:endParaRPr lang="ko-KR" altLang="en-US" sz="17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latinLnBrk="1"/>
                      <a:r>
                        <a:rPr lang="en-US" altLang="ko-KR" sz="1700" dirty="0">
                          <a:latin typeface="Arial" panose="020B0604020202020204" pitchFamily="34" charset="0"/>
                          <a:cs typeface="Arial" panose="020B0604020202020204" pitchFamily="34" charset="0"/>
                        </a:rPr>
                        <a:t>374</a:t>
                      </a:r>
                      <a:endParaRPr lang="ko-KR" altLang="en-US" sz="17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latinLnBrk="1"/>
                      <a:r>
                        <a:rPr lang="en-US" altLang="ko-KR" sz="1700" dirty="0">
                          <a:latin typeface="Arial" panose="020B0604020202020204" pitchFamily="34" charset="0"/>
                          <a:cs typeface="Arial" panose="020B0604020202020204" pitchFamily="34" charset="0"/>
                        </a:rPr>
                        <a:t>397</a:t>
                      </a:r>
                      <a:endParaRPr lang="ko-KR" altLang="en-US" sz="17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latinLnBrk="1"/>
                      <a:r>
                        <a:rPr lang="en-US" altLang="ko-KR" sz="1700" dirty="0">
                          <a:latin typeface="Arial" panose="020B0604020202020204" pitchFamily="34" charset="0"/>
                          <a:cs typeface="Arial" panose="020B0604020202020204" pitchFamily="34" charset="0"/>
                        </a:rPr>
                        <a:t>…</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latinLnBrk="1"/>
                      <a:r>
                        <a:rPr lang="en-US" altLang="ko-KR" sz="1700" dirty="0">
                          <a:latin typeface="Arial" panose="020B0604020202020204" pitchFamily="34" charset="0"/>
                          <a:cs typeface="Arial" panose="020B0604020202020204" pitchFamily="34" charset="0"/>
                        </a:rPr>
                        <a:t>373</a:t>
                      </a:r>
                      <a:endParaRPr lang="ko-KR" altLang="en-US" sz="17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latinLnBrk="1"/>
                      <a:r>
                        <a:rPr lang="en-US" altLang="ko-KR" sz="1700" dirty="0">
                          <a:latin typeface="Arial" panose="020B0604020202020204" pitchFamily="34" charset="0"/>
                          <a:cs typeface="Arial" panose="020B0604020202020204" pitchFamily="34" charset="0"/>
                        </a:rPr>
                        <a:t>539</a:t>
                      </a:r>
                      <a:endParaRPr lang="ko-KR" altLang="en-US" sz="17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latinLnBrk="1"/>
                      <a:r>
                        <a:rPr lang="en-US" altLang="ko-KR" sz="1700" dirty="0">
                          <a:latin typeface="Arial" panose="020B0604020202020204" pitchFamily="34" charset="0"/>
                          <a:cs typeface="Arial" panose="020B0604020202020204" pitchFamily="34" charset="0"/>
                        </a:rPr>
                        <a:t>450</a:t>
                      </a:r>
                      <a:endParaRPr lang="ko-KR" altLang="en-US" sz="17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latinLnBrk="1"/>
                      <a:r>
                        <a:rPr lang="en-US" altLang="ko-KR" sz="1700" dirty="0">
                          <a:latin typeface="Arial" panose="020B0604020202020204" pitchFamily="34" charset="0"/>
                          <a:cs typeface="Arial" panose="020B0604020202020204" pitchFamily="34" charset="0"/>
                        </a:rPr>
                        <a:t>444</a:t>
                      </a:r>
                      <a:endParaRPr lang="ko-KR" altLang="en-US" sz="17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latinLnBrk="1"/>
                      <a:r>
                        <a:rPr lang="en-US" altLang="ko-KR" sz="1700" dirty="0">
                          <a:latin typeface="Arial" panose="020B0604020202020204" pitchFamily="34" charset="0"/>
                          <a:cs typeface="Arial" panose="020B0604020202020204" pitchFamily="34" charset="0"/>
                        </a:rPr>
                        <a:t>400</a:t>
                      </a:r>
                      <a:endParaRPr lang="ko-KR" altLang="en-US" sz="1700" dirty="0">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latinLnBrk="1"/>
                      <a:r>
                        <a:rPr lang="en-US" altLang="ko-KR" sz="1700" dirty="0">
                          <a:latin typeface="Arial" panose="020B0604020202020204" pitchFamily="34" charset="0"/>
                          <a:cs typeface="Arial" panose="020B0604020202020204" pitchFamily="34" charset="0"/>
                        </a:rPr>
                        <a:t>400</a:t>
                      </a:r>
                      <a:endParaRPr lang="ko-KR" altLang="en-US" sz="1700" dirty="0">
                        <a:latin typeface="Arial" panose="020B0604020202020204" pitchFamily="34" charset="0"/>
                        <a:cs typeface="Arial" panose="020B0604020202020204" pitchFamily="34" charset="0"/>
                      </a:endParaRPr>
                    </a:p>
                  </a:txBody>
                  <a:tcPr>
                    <a:lnL>
                      <a:noFill/>
                    </a:lnL>
                    <a:lnR w="6350" cap="flat" cmpd="sng" algn="ctr">
                      <a:noFill/>
                      <a:prstDash val="solid"/>
                      <a:miter lim="800000"/>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77094747"/>
                  </a:ext>
                </a:extLst>
              </a:tr>
              <a:tr h="488179">
                <a:tc vMerge="1">
                  <a:txBody>
                    <a:bodyPr/>
                    <a:lstStyle/>
                    <a:p>
                      <a:pPr latinLnBrk="1"/>
                      <a:endParaRPr lang="ko-KR" altLang="en-US" sz="1100"/>
                    </a:p>
                  </a:txBody>
                  <a:tcPr>
                    <a:lnR w="12700" cap="flat" cmpd="sng" algn="ctr">
                      <a:solidFill>
                        <a:schemeClr val="tx1"/>
                      </a:solidFill>
                      <a:prstDash val="solid"/>
                      <a:round/>
                      <a:headEnd type="none" w="med" len="med"/>
                      <a:tailEnd type="none" w="med" len="med"/>
                    </a:lnR>
                  </a:tcPr>
                </a:tc>
                <a:tc>
                  <a:txBody>
                    <a:bodyPr/>
                    <a:lstStyle/>
                    <a:p>
                      <a:pPr latinLnBrk="1"/>
                      <a:r>
                        <a:rPr lang="en-US" altLang="ko-KR" sz="900" dirty="0">
                          <a:latin typeface="Arial" panose="020B0604020202020204" pitchFamily="34" charset="0"/>
                          <a:cs typeface="Arial" panose="020B0604020202020204" pitchFamily="34" charset="0"/>
                        </a:rPr>
                        <a:t>Positives </a:t>
                      </a:r>
                    </a:p>
                    <a:p>
                      <a:pPr latinLnBrk="1"/>
                      <a:r>
                        <a:rPr lang="en-US" altLang="ko-KR" sz="900" dirty="0">
                          <a:latin typeface="Arial" panose="020B0604020202020204" pitchFamily="34" charset="0"/>
                          <a:cs typeface="Arial" panose="020B0604020202020204" pitchFamily="34" charset="0"/>
                        </a:rPr>
                        <a:t>/ Negatives</a:t>
                      </a:r>
                      <a:endParaRPr lang="ko-KR" altLang="en-US" sz="900" dirty="0">
                        <a:latin typeface="Arial" panose="020B0604020202020204" pitchFamily="34" charset="0"/>
                        <a:cs typeface="Arial" panose="020B0604020202020204" pitchFamily="34" charset="0"/>
                      </a:endParaRPr>
                    </a:p>
                  </a:txBody>
                  <a:tcPr>
                    <a:lnL>
                      <a:noFill/>
                    </a:lnL>
                    <a:lnR>
                      <a:noFill/>
                    </a:lnR>
                    <a:lnT>
                      <a:noFill/>
                    </a:lnT>
                    <a:lnB w="6350" cap="flat" cmpd="sng" algn="ctr">
                      <a:noFill/>
                      <a:prstDash val="solid"/>
                      <a:miter lim="800000"/>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0.409</a:t>
                      </a:r>
                    </a:p>
                    <a:p>
                      <a:pPr algn="ctr" latinLnBrk="1"/>
                      <a:r>
                        <a:rPr lang="en-US" altLang="ko-KR" sz="900" dirty="0">
                          <a:latin typeface="Arial" panose="020B0604020202020204" pitchFamily="34" charset="0"/>
                          <a:cs typeface="Arial" panose="020B0604020202020204" pitchFamily="34" charset="0"/>
                        </a:rPr>
                        <a:t>/0.594</a:t>
                      </a:r>
                      <a:endParaRPr lang="ko-KR" altLang="en-US" sz="900" dirty="0">
                        <a:latin typeface="Arial" panose="020B0604020202020204" pitchFamily="34" charset="0"/>
                        <a:cs typeface="Arial" panose="020B0604020202020204" pitchFamily="34" charset="0"/>
                      </a:endParaRPr>
                    </a:p>
                  </a:txBody>
                  <a:tcPr>
                    <a:lnL>
                      <a:noFill/>
                    </a:lnL>
                    <a:lnR>
                      <a:noFill/>
                    </a:lnR>
                    <a:lnT>
                      <a:noFill/>
                    </a:lnT>
                    <a:lnB w="6350" cap="flat" cmpd="sng" algn="ctr">
                      <a:noFill/>
                      <a:prstDash val="solid"/>
                      <a:miter lim="800000"/>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0.27</a:t>
                      </a:r>
                    </a:p>
                    <a:p>
                      <a:pPr algn="ctr" latinLnBrk="1"/>
                      <a:r>
                        <a:rPr lang="en-US" altLang="ko-KR" sz="900" dirty="0">
                          <a:latin typeface="Arial" panose="020B0604020202020204" pitchFamily="34" charset="0"/>
                          <a:cs typeface="Arial" panose="020B0604020202020204" pitchFamily="34" charset="0"/>
                        </a:rPr>
                        <a:t>/0.73</a:t>
                      </a:r>
                      <a:endParaRPr lang="ko-KR" altLang="en-US" sz="900" dirty="0">
                        <a:latin typeface="Arial" panose="020B0604020202020204" pitchFamily="34" charset="0"/>
                        <a:cs typeface="Arial" panose="020B0604020202020204" pitchFamily="34" charset="0"/>
                      </a:endParaRPr>
                    </a:p>
                  </a:txBody>
                  <a:tcPr>
                    <a:lnL>
                      <a:noFill/>
                    </a:lnL>
                    <a:lnR>
                      <a:noFill/>
                    </a:lnR>
                    <a:lnT>
                      <a:noFill/>
                    </a:lnT>
                    <a:lnB w="6350" cap="flat" cmpd="sng" algn="ctr">
                      <a:noFill/>
                      <a:prstDash val="solid"/>
                      <a:miter lim="800000"/>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0.151</a:t>
                      </a:r>
                    </a:p>
                    <a:p>
                      <a:pPr algn="ctr" latinLnBrk="1"/>
                      <a:r>
                        <a:rPr lang="en-US" altLang="ko-KR" sz="900" dirty="0">
                          <a:latin typeface="Arial" panose="020B0604020202020204" pitchFamily="34" charset="0"/>
                          <a:cs typeface="Arial" panose="020B0604020202020204" pitchFamily="34" charset="0"/>
                        </a:rPr>
                        <a:t>/0.849</a:t>
                      </a:r>
                      <a:endParaRPr lang="ko-KR" altLang="en-US" sz="900" dirty="0">
                        <a:latin typeface="Arial" panose="020B0604020202020204" pitchFamily="34" charset="0"/>
                        <a:cs typeface="Arial" panose="020B0604020202020204" pitchFamily="34" charset="0"/>
                      </a:endParaRPr>
                    </a:p>
                  </a:txBody>
                  <a:tcPr>
                    <a:lnL>
                      <a:noFill/>
                    </a:lnL>
                    <a:lnR>
                      <a:noFill/>
                    </a:lnR>
                    <a:lnT>
                      <a:noFill/>
                    </a:lnT>
                    <a:lnB w="6350" cap="flat" cmpd="sng" algn="ctr">
                      <a:noFill/>
                      <a:prstDash val="solid"/>
                      <a:miter lim="800000"/>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0.289</a:t>
                      </a:r>
                    </a:p>
                    <a:p>
                      <a:pPr algn="ctr" latinLnBrk="1"/>
                      <a:r>
                        <a:rPr lang="en-US" altLang="ko-KR" sz="900" dirty="0">
                          <a:latin typeface="Arial" panose="020B0604020202020204" pitchFamily="34" charset="0"/>
                          <a:cs typeface="Arial" panose="020B0604020202020204" pitchFamily="34" charset="0"/>
                        </a:rPr>
                        <a:t>/0.711</a:t>
                      </a:r>
                      <a:endParaRPr lang="ko-KR" altLang="en-US" sz="900" dirty="0">
                        <a:latin typeface="Arial" panose="020B0604020202020204" pitchFamily="34" charset="0"/>
                        <a:cs typeface="Arial" panose="020B0604020202020204" pitchFamily="34" charset="0"/>
                      </a:endParaRPr>
                    </a:p>
                  </a:txBody>
                  <a:tcPr>
                    <a:lnL>
                      <a:noFill/>
                    </a:lnL>
                    <a:lnR>
                      <a:noFill/>
                    </a:lnR>
                    <a:lnT>
                      <a:noFill/>
                    </a:lnT>
                    <a:lnB w="6350" cap="flat" cmpd="sng" algn="ctr">
                      <a:noFill/>
                      <a:prstDash val="solid"/>
                      <a:miter lim="800000"/>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0.62</a:t>
                      </a:r>
                    </a:p>
                    <a:p>
                      <a:pPr algn="ctr" latinLnBrk="1"/>
                      <a:r>
                        <a:rPr lang="en-US" altLang="ko-KR" sz="900" dirty="0">
                          <a:latin typeface="Arial" panose="020B0604020202020204" pitchFamily="34" charset="0"/>
                          <a:cs typeface="Arial" panose="020B0604020202020204" pitchFamily="34" charset="0"/>
                        </a:rPr>
                        <a:t>/0.38</a:t>
                      </a:r>
                      <a:endParaRPr lang="ko-KR" altLang="en-US" sz="900" dirty="0">
                        <a:latin typeface="Arial" panose="020B0604020202020204" pitchFamily="34" charset="0"/>
                        <a:cs typeface="Arial" panose="020B0604020202020204" pitchFamily="34" charset="0"/>
                      </a:endParaRPr>
                    </a:p>
                  </a:txBody>
                  <a:tcPr>
                    <a:lnL>
                      <a:noFill/>
                    </a:lnL>
                    <a:lnR>
                      <a:noFill/>
                    </a:lnR>
                    <a:lnT>
                      <a:noFill/>
                    </a:lnT>
                    <a:lnB w="6350" cap="flat" cmpd="sng" algn="ctr">
                      <a:noFill/>
                      <a:prstDash val="solid"/>
                      <a:miter lim="800000"/>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0.232</a:t>
                      </a:r>
                    </a:p>
                    <a:p>
                      <a:pPr algn="ctr" latinLnBrk="1"/>
                      <a:r>
                        <a:rPr lang="en-US" altLang="ko-KR" sz="900" dirty="0">
                          <a:latin typeface="Arial" panose="020B0604020202020204" pitchFamily="34" charset="0"/>
                          <a:cs typeface="Arial" panose="020B0604020202020204" pitchFamily="34" charset="0"/>
                        </a:rPr>
                        <a:t>/0.768</a:t>
                      </a:r>
                      <a:endParaRPr lang="ko-KR" altLang="en-US" sz="900" dirty="0">
                        <a:latin typeface="Arial" panose="020B0604020202020204" pitchFamily="34" charset="0"/>
                        <a:cs typeface="Arial" panose="020B0604020202020204" pitchFamily="34" charset="0"/>
                      </a:endParaRPr>
                    </a:p>
                  </a:txBody>
                  <a:tcPr>
                    <a:lnL>
                      <a:noFill/>
                    </a:lnL>
                    <a:lnR>
                      <a:noFill/>
                    </a:lnR>
                    <a:lnT>
                      <a:noFill/>
                    </a:lnT>
                    <a:lnB w="6350" cap="flat" cmpd="sng" algn="ctr">
                      <a:noFill/>
                      <a:prstDash val="solid"/>
                      <a:miter lim="800000"/>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a:t>
                      </a:r>
                      <a:endParaRPr lang="ko-KR" altLang="en-US" sz="900" dirty="0">
                        <a:latin typeface="Arial" panose="020B0604020202020204" pitchFamily="34" charset="0"/>
                        <a:cs typeface="Arial" panose="020B0604020202020204" pitchFamily="34" charset="0"/>
                      </a:endParaRPr>
                    </a:p>
                  </a:txBody>
                  <a:tcPr>
                    <a:lnL>
                      <a:noFill/>
                    </a:lnL>
                    <a:lnR>
                      <a:noFill/>
                    </a:lnR>
                    <a:lnT>
                      <a:noFill/>
                    </a:lnT>
                    <a:lnB w="6350" cap="flat" cmpd="sng" algn="ctr">
                      <a:noFill/>
                      <a:prstDash val="solid"/>
                      <a:miter lim="800000"/>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0.646</a:t>
                      </a:r>
                    </a:p>
                    <a:p>
                      <a:pPr algn="ctr" latinLnBrk="1"/>
                      <a:r>
                        <a:rPr lang="en-US" altLang="ko-KR" sz="900" dirty="0">
                          <a:latin typeface="Arial" panose="020B0604020202020204" pitchFamily="34" charset="0"/>
                          <a:cs typeface="Arial" panose="020B0604020202020204" pitchFamily="34" charset="0"/>
                        </a:rPr>
                        <a:t>/0.354</a:t>
                      </a:r>
                      <a:endParaRPr lang="ko-KR" altLang="en-US" sz="900" dirty="0">
                        <a:latin typeface="Arial" panose="020B0604020202020204" pitchFamily="34" charset="0"/>
                        <a:cs typeface="Arial" panose="020B0604020202020204" pitchFamily="34" charset="0"/>
                      </a:endParaRPr>
                    </a:p>
                  </a:txBody>
                  <a:tcPr>
                    <a:lnL>
                      <a:noFill/>
                    </a:lnL>
                    <a:lnR>
                      <a:noFill/>
                    </a:lnR>
                    <a:lnT>
                      <a:noFill/>
                    </a:lnT>
                    <a:lnB w="6350" cap="flat" cmpd="sng" algn="ctr">
                      <a:noFill/>
                      <a:prstDash val="solid"/>
                      <a:miter lim="800000"/>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0.245</a:t>
                      </a:r>
                    </a:p>
                    <a:p>
                      <a:pPr algn="ctr" latinLnBrk="1"/>
                      <a:r>
                        <a:rPr lang="en-US" altLang="ko-KR" sz="900" dirty="0">
                          <a:latin typeface="Arial" panose="020B0604020202020204" pitchFamily="34" charset="0"/>
                          <a:cs typeface="Arial" panose="020B0604020202020204" pitchFamily="34" charset="0"/>
                        </a:rPr>
                        <a:t>/0.755</a:t>
                      </a:r>
                      <a:endParaRPr lang="ko-KR" altLang="en-US" sz="900" dirty="0">
                        <a:latin typeface="Arial" panose="020B0604020202020204" pitchFamily="34" charset="0"/>
                        <a:cs typeface="Arial" panose="020B0604020202020204" pitchFamily="34" charset="0"/>
                      </a:endParaRPr>
                    </a:p>
                  </a:txBody>
                  <a:tcPr>
                    <a:lnL>
                      <a:noFill/>
                    </a:lnL>
                    <a:lnR>
                      <a:noFill/>
                    </a:lnR>
                    <a:lnT>
                      <a:noFill/>
                    </a:lnT>
                    <a:lnB w="6350" cap="flat" cmpd="sng" algn="ctr">
                      <a:noFill/>
                      <a:prstDash val="solid"/>
                      <a:miter lim="800000"/>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0.275</a:t>
                      </a:r>
                    </a:p>
                    <a:p>
                      <a:pPr algn="ctr" latinLnBrk="1"/>
                      <a:r>
                        <a:rPr lang="en-US" altLang="ko-KR" sz="900" dirty="0">
                          <a:latin typeface="Arial" panose="020B0604020202020204" pitchFamily="34" charset="0"/>
                          <a:cs typeface="Arial" panose="020B0604020202020204" pitchFamily="34" charset="0"/>
                        </a:rPr>
                        <a:t>/0.725</a:t>
                      </a:r>
                      <a:endParaRPr lang="ko-KR" altLang="en-US" sz="900" dirty="0">
                        <a:latin typeface="Arial" panose="020B0604020202020204" pitchFamily="34" charset="0"/>
                        <a:cs typeface="Arial" panose="020B0604020202020204" pitchFamily="34" charset="0"/>
                      </a:endParaRPr>
                    </a:p>
                  </a:txBody>
                  <a:tcPr>
                    <a:lnL>
                      <a:noFill/>
                    </a:lnL>
                    <a:lnR>
                      <a:noFill/>
                    </a:lnR>
                    <a:lnT>
                      <a:noFill/>
                    </a:lnT>
                    <a:lnB w="6350" cap="flat" cmpd="sng" algn="ctr">
                      <a:noFill/>
                      <a:prstDash val="solid"/>
                      <a:miter lim="800000"/>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0.202</a:t>
                      </a:r>
                    </a:p>
                    <a:p>
                      <a:pPr algn="ctr" latinLnBrk="1"/>
                      <a:r>
                        <a:rPr lang="en-US" altLang="ko-KR" sz="900" dirty="0">
                          <a:latin typeface="Arial" panose="020B0604020202020204" pitchFamily="34" charset="0"/>
                          <a:cs typeface="Arial" panose="020B0604020202020204" pitchFamily="34" charset="0"/>
                        </a:rPr>
                        <a:t>/0.798</a:t>
                      </a:r>
                      <a:endParaRPr lang="ko-KR" altLang="en-US" sz="900" dirty="0">
                        <a:latin typeface="Arial" panose="020B0604020202020204" pitchFamily="34" charset="0"/>
                        <a:cs typeface="Arial" panose="020B0604020202020204" pitchFamily="34" charset="0"/>
                      </a:endParaRPr>
                    </a:p>
                  </a:txBody>
                  <a:tcPr>
                    <a:lnL>
                      <a:noFill/>
                    </a:lnL>
                    <a:lnR>
                      <a:noFill/>
                    </a:lnR>
                    <a:lnT>
                      <a:noFill/>
                    </a:lnT>
                    <a:lnB w="6350" cap="flat" cmpd="sng" algn="ctr">
                      <a:noFill/>
                      <a:prstDash val="solid"/>
                      <a:miter lim="800000"/>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0.22</a:t>
                      </a:r>
                    </a:p>
                    <a:p>
                      <a:pPr algn="ctr" latinLnBrk="1"/>
                      <a:r>
                        <a:rPr lang="en-US" altLang="ko-KR" sz="900" dirty="0">
                          <a:latin typeface="Arial" panose="020B0604020202020204" pitchFamily="34" charset="0"/>
                          <a:cs typeface="Arial" panose="020B0604020202020204" pitchFamily="34" charset="0"/>
                        </a:rPr>
                        <a:t>/0.78</a:t>
                      </a:r>
                      <a:endParaRPr lang="ko-KR" altLang="en-US" sz="900" dirty="0">
                        <a:latin typeface="Arial" panose="020B0604020202020204" pitchFamily="34" charset="0"/>
                        <a:cs typeface="Arial" panose="020B0604020202020204" pitchFamily="34" charset="0"/>
                      </a:endParaRPr>
                    </a:p>
                  </a:txBody>
                  <a:tcPr>
                    <a:lnL>
                      <a:noFill/>
                    </a:lnL>
                    <a:lnR>
                      <a:noFill/>
                    </a:lnR>
                    <a:lnT>
                      <a:noFill/>
                    </a:lnT>
                    <a:lnB w="6350" cap="flat" cmpd="sng" algn="ctr">
                      <a:noFill/>
                      <a:prstDash val="solid"/>
                      <a:miter lim="800000"/>
                    </a:lnB>
                    <a:lnTlToBr w="12700" cmpd="sng">
                      <a:noFill/>
                      <a:prstDash val="solid"/>
                    </a:lnTlToBr>
                    <a:lnBlToTr w="12700" cmpd="sng">
                      <a:noFill/>
                      <a:prstDash val="solid"/>
                    </a:lnBlToTr>
                  </a:tcPr>
                </a:tc>
                <a:tc>
                  <a:txBody>
                    <a:bodyPr/>
                    <a:lstStyle/>
                    <a:p>
                      <a:pPr algn="ctr" latinLnBrk="1"/>
                      <a:r>
                        <a:rPr lang="en-US" altLang="ko-KR" sz="900" dirty="0">
                          <a:latin typeface="Arial" panose="020B0604020202020204" pitchFamily="34" charset="0"/>
                          <a:cs typeface="Arial" panose="020B0604020202020204" pitchFamily="34" charset="0"/>
                        </a:rPr>
                        <a:t>0.325</a:t>
                      </a:r>
                    </a:p>
                    <a:p>
                      <a:pPr algn="ctr" latinLnBrk="1"/>
                      <a:r>
                        <a:rPr lang="en-US" altLang="ko-KR" sz="900" dirty="0">
                          <a:latin typeface="Arial" panose="020B0604020202020204" pitchFamily="34" charset="0"/>
                          <a:cs typeface="Arial" panose="020B0604020202020204" pitchFamily="34" charset="0"/>
                        </a:rPr>
                        <a:t>/0.675</a:t>
                      </a:r>
                      <a:endParaRPr lang="ko-KR" altLang="en-US" sz="900" dirty="0">
                        <a:latin typeface="Arial" panose="020B0604020202020204" pitchFamily="34" charset="0"/>
                        <a:cs typeface="Arial" panose="020B0604020202020204" pitchFamily="34" charset="0"/>
                      </a:endParaRPr>
                    </a:p>
                  </a:txBody>
                  <a:tcPr>
                    <a:lnL>
                      <a:noFill/>
                    </a:lnL>
                    <a:lnR w="6350" cap="flat" cmpd="sng" algn="ctr">
                      <a:noFill/>
                      <a:prstDash val="solid"/>
                      <a:miter lim="800000"/>
                    </a:lnR>
                    <a:lnT>
                      <a:noFill/>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372211335"/>
                  </a:ext>
                </a:extLst>
              </a:tr>
            </a:tbl>
          </a:graphicData>
        </a:graphic>
      </p:graphicFrame>
    </p:spTree>
    <p:extLst>
      <p:ext uri="{BB962C8B-B14F-4D97-AF65-F5344CB8AC3E}">
        <p14:creationId xmlns:p14="http://schemas.microsoft.com/office/powerpoint/2010/main" val="3396326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title"/>
          </p:nvPr>
        </p:nvSpPr>
        <p:spPr/>
        <p:txBody>
          <a:bodyPr/>
          <a:lstStyle/>
          <a:p>
            <a:r>
              <a:rPr lang="en-US" altLang="ko-KR" dirty="0"/>
              <a:t>Statistics</a:t>
            </a:r>
            <a:endParaRPr lang="ko-KR" altLang="en-US" dirty="0"/>
          </a:p>
        </p:txBody>
      </p:sp>
      <p:sp>
        <p:nvSpPr>
          <p:cNvPr id="8" name="텍스트 개체 틀 7"/>
          <p:cNvSpPr>
            <a:spLocks noGrp="1"/>
          </p:cNvSpPr>
          <p:nvPr>
            <p:ph type="body" sz="half" idx="2"/>
          </p:nvPr>
        </p:nvSpPr>
        <p:spPr/>
        <p:txBody>
          <a:bodyPr/>
          <a:lstStyle/>
          <a:p>
            <a:r>
              <a:rPr lang="en-US" altLang="ko-KR" dirty="0"/>
              <a:t>Source: </a:t>
            </a:r>
            <a:r>
              <a:rPr lang="en-US" altLang="ko-KR" dirty="0">
                <a:solidFill>
                  <a:schemeClr val="bg2">
                    <a:lumMod val="10000"/>
                  </a:schemeClr>
                </a:solidFill>
                <a:hlinkClick r:id="rId3">
                  <a:extLst>
                    <a:ext uri="{A12FA001-AC4F-418D-AE19-62706E023703}">
                      <ahyp:hlinkClr xmlns:ahyp="http://schemas.microsoft.com/office/drawing/2018/hyperlinkcolor" val="tx"/>
                    </a:ext>
                  </a:extLst>
                </a:hlinkClick>
              </a:rPr>
              <a:t>https://dbs.uni-leipzig.de/research/projects/object_matching/benchmark_datasets_for_entity_resolution</a:t>
            </a:r>
            <a:endParaRPr lang="en-US" altLang="ko-KR" dirty="0">
              <a:solidFill>
                <a:schemeClr val="bg2">
                  <a:lumMod val="10000"/>
                </a:schemeClr>
              </a:solidFill>
            </a:endParaRPr>
          </a:p>
          <a:p>
            <a:endParaRPr lang="en-US" altLang="ko-KR" dirty="0"/>
          </a:p>
        </p:txBody>
      </p:sp>
      <p:graphicFrame>
        <p:nvGraphicFramePr>
          <p:cNvPr id="10" name="표 11">
            <a:extLst>
              <a:ext uri="{FF2B5EF4-FFF2-40B4-BE49-F238E27FC236}">
                <a16:creationId xmlns:a16="http://schemas.microsoft.com/office/drawing/2014/main" id="{158E3576-D381-4813-B091-81D889144645}"/>
              </a:ext>
            </a:extLst>
          </p:cNvPr>
          <p:cNvGraphicFramePr>
            <a:graphicFrameLocks noGrp="1"/>
          </p:cNvGraphicFramePr>
          <p:nvPr>
            <p:extLst>
              <p:ext uri="{D42A27DB-BD31-4B8C-83A1-F6EECF244321}">
                <p14:modId xmlns:p14="http://schemas.microsoft.com/office/powerpoint/2010/main" val="1710504504"/>
              </p:ext>
            </p:extLst>
          </p:nvPr>
        </p:nvGraphicFramePr>
        <p:xfrm>
          <a:off x="570346" y="2260600"/>
          <a:ext cx="11033845" cy="3396223"/>
        </p:xfrm>
        <a:graphic>
          <a:graphicData uri="http://schemas.openxmlformats.org/drawingml/2006/table">
            <a:tbl>
              <a:tblPr firstRow="1" firstCol="1">
                <a:tableStyleId>{F5AB1C69-6EDB-4FF4-983F-18BD219EF322}</a:tableStyleId>
              </a:tblPr>
              <a:tblGrid>
                <a:gridCol w="1178227">
                  <a:extLst>
                    <a:ext uri="{9D8B030D-6E8A-4147-A177-3AD203B41FA5}">
                      <a16:colId xmlns:a16="http://schemas.microsoft.com/office/drawing/2014/main" val="4165853523"/>
                    </a:ext>
                  </a:extLst>
                </a:gridCol>
                <a:gridCol w="1616393">
                  <a:extLst>
                    <a:ext uri="{9D8B030D-6E8A-4147-A177-3AD203B41FA5}">
                      <a16:colId xmlns:a16="http://schemas.microsoft.com/office/drawing/2014/main" val="2956205358"/>
                    </a:ext>
                  </a:extLst>
                </a:gridCol>
                <a:gridCol w="1963553">
                  <a:extLst>
                    <a:ext uri="{9D8B030D-6E8A-4147-A177-3AD203B41FA5}">
                      <a16:colId xmlns:a16="http://schemas.microsoft.com/office/drawing/2014/main" val="4129787870"/>
                    </a:ext>
                  </a:extLst>
                </a:gridCol>
                <a:gridCol w="2136809">
                  <a:extLst>
                    <a:ext uri="{9D8B030D-6E8A-4147-A177-3AD203B41FA5}">
                      <a16:colId xmlns:a16="http://schemas.microsoft.com/office/drawing/2014/main" val="4081013163"/>
                    </a:ext>
                  </a:extLst>
                </a:gridCol>
                <a:gridCol w="2069431">
                  <a:extLst>
                    <a:ext uri="{9D8B030D-6E8A-4147-A177-3AD203B41FA5}">
                      <a16:colId xmlns:a16="http://schemas.microsoft.com/office/drawing/2014/main" val="2039162555"/>
                    </a:ext>
                  </a:extLst>
                </a:gridCol>
                <a:gridCol w="2069432">
                  <a:extLst>
                    <a:ext uri="{9D8B030D-6E8A-4147-A177-3AD203B41FA5}">
                      <a16:colId xmlns:a16="http://schemas.microsoft.com/office/drawing/2014/main" val="4202808305"/>
                    </a:ext>
                  </a:extLst>
                </a:gridCol>
              </a:tblGrid>
              <a:tr h="705306">
                <a:tc gridSpan="2">
                  <a:txBody>
                    <a:bodyPr/>
                    <a:lstStyle/>
                    <a:p>
                      <a:pPr latinLnBrk="1"/>
                      <a:r>
                        <a:rPr lang="en-US" altLang="ko-KR" sz="1600" dirty="0">
                          <a:latin typeface="Arial" panose="020B0604020202020204" pitchFamily="34" charset="0"/>
                          <a:cs typeface="Arial" panose="020B0604020202020204" pitchFamily="34" charset="0"/>
                        </a:rPr>
                        <a:t>(4)</a:t>
                      </a:r>
                      <a:endParaRPr lang="ko-KR" altLang="en-US" sz="1600" dirty="0">
                        <a:latin typeface="Arial" panose="020B0604020202020204" pitchFamily="34" charset="0"/>
                        <a:cs typeface="Arial" panose="020B0604020202020204" pitchFamily="34" charset="0"/>
                      </a:endParaRPr>
                    </a:p>
                  </a:txBody>
                  <a:tcPr>
                    <a:solidFill>
                      <a:schemeClr val="accent1">
                        <a:lumMod val="50000"/>
                      </a:schemeClr>
                    </a:solidFill>
                  </a:tcPr>
                </a:tc>
                <a:tc hMerge="1">
                  <a:txBody>
                    <a:bodyPr/>
                    <a:lstStyle/>
                    <a:p>
                      <a:pPr latinLnBrk="1"/>
                      <a:endParaRPr lang="ko-KR" altLang="en-US"/>
                    </a:p>
                  </a:txBody>
                  <a:tcPr/>
                </a:tc>
                <a:tc>
                  <a:txBody>
                    <a:bodyPr/>
                    <a:lstStyle/>
                    <a:p>
                      <a:pPr latinLnBrk="1"/>
                      <a:r>
                        <a:rPr lang="en-US" altLang="ko-KR" sz="1600" dirty="0">
                          <a:latin typeface="Arial" panose="020B0604020202020204" pitchFamily="34" charset="0"/>
                          <a:cs typeface="Arial" panose="020B0604020202020204" pitchFamily="34" charset="0"/>
                        </a:rPr>
                        <a:t>Abt-Buy</a:t>
                      </a:r>
                      <a:endParaRPr lang="ko-KR" altLang="en-US" sz="1600" dirty="0">
                        <a:latin typeface="Arial" panose="020B0604020202020204" pitchFamily="34" charset="0"/>
                        <a:cs typeface="Arial" panose="020B0604020202020204" pitchFamily="34" charset="0"/>
                      </a:endParaRPr>
                    </a:p>
                  </a:txBody>
                  <a:tcPr>
                    <a:solidFill>
                      <a:schemeClr val="accent1">
                        <a:lumMod val="50000"/>
                      </a:schemeClr>
                    </a:solidFill>
                  </a:tcPr>
                </a:tc>
                <a:tc>
                  <a:txBody>
                    <a:bodyPr/>
                    <a:lstStyle/>
                    <a:p>
                      <a:pPr latinLnBrk="1"/>
                      <a:r>
                        <a:rPr lang="en-US" altLang="ko-KR" sz="1600" dirty="0">
                          <a:latin typeface="Arial" panose="020B0604020202020204" pitchFamily="34" charset="0"/>
                          <a:cs typeface="Arial" panose="020B0604020202020204" pitchFamily="34" charset="0"/>
                        </a:rPr>
                        <a:t>Amazon-GoogleProducts</a:t>
                      </a:r>
                      <a:endParaRPr lang="ko-KR" altLang="en-US" sz="1600" dirty="0">
                        <a:latin typeface="Arial" panose="020B0604020202020204" pitchFamily="34" charset="0"/>
                        <a:cs typeface="Arial" panose="020B0604020202020204" pitchFamily="34" charset="0"/>
                      </a:endParaRPr>
                    </a:p>
                  </a:txBody>
                  <a:tcPr>
                    <a:solidFill>
                      <a:schemeClr val="accent1">
                        <a:lumMod val="50000"/>
                      </a:schemeClr>
                    </a:solidFill>
                  </a:tcPr>
                </a:tc>
                <a:tc>
                  <a:txBody>
                    <a:bodyPr/>
                    <a:lstStyle/>
                    <a:p>
                      <a:pPr latinLnBrk="1"/>
                      <a:r>
                        <a:rPr lang="en-US" altLang="ko-KR" sz="1600" dirty="0">
                          <a:latin typeface="Arial" panose="020B0604020202020204" pitchFamily="34" charset="0"/>
                          <a:cs typeface="Arial" panose="020B0604020202020204" pitchFamily="34" charset="0"/>
                        </a:rPr>
                        <a:t>DBLP-ACM</a:t>
                      </a:r>
                      <a:endParaRPr lang="ko-KR" altLang="en-US" sz="1600" dirty="0">
                        <a:latin typeface="Arial" panose="020B0604020202020204" pitchFamily="34" charset="0"/>
                        <a:cs typeface="Arial" panose="020B0604020202020204" pitchFamily="34" charset="0"/>
                      </a:endParaRPr>
                    </a:p>
                  </a:txBody>
                  <a:tcPr>
                    <a:solidFill>
                      <a:schemeClr val="accent1">
                        <a:lumMod val="50000"/>
                      </a:schemeClr>
                    </a:solidFill>
                  </a:tcPr>
                </a:tc>
                <a:tc>
                  <a:txBody>
                    <a:bodyPr/>
                    <a:lstStyle/>
                    <a:p>
                      <a:pPr latinLnBrk="1"/>
                      <a:r>
                        <a:rPr lang="en-US" altLang="ko-KR" sz="1600" dirty="0">
                          <a:latin typeface="Arial" panose="020B0604020202020204" pitchFamily="34" charset="0"/>
                          <a:cs typeface="Arial" panose="020B0604020202020204" pitchFamily="34" charset="0"/>
                        </a:rPr>
                        <a:t>DBLP-Scholar</a:t>
                      </a:r>
                      <a:endParaRPr lang="ko-KR" altLang="en-US" sz="1600" dirty="0">
                        <a:latin typeface="Arial" panose="020B0604020202020204" pitchFamily="34" charset="0"/>
                        <a:cs typeface="Arial" panose="020B0604020202020204" pitchFamily="34" charset="0"/>
                      </a:endParaRPr>
                    </a:p>
                  </a:txBody>
                  <a:tcPr>
                    <a:solidFill>
                      <a:schemeClr val="accent1">
                        <a:lumMod val="50000"/>
                      </a:schemeClr>
                    </a:solidFill>
                  </a:tcPr>
                </a:tc>
                <a:extLst>
                  <a:ext uri="{0D108BD9-81ED-4DB2-BD59-A6C34878D82A}">
                    <a16:rowId xmlns:a16="http://schemas.microsoft.com/office/drawing/2014/main" val="1112207909"/>
                  </a:ext>
                </a:extLst>
              </a:tr>
              <a:tr h="345858">
                <a:tc rowSpan="3">
                  <a:txBody>
                    <a:bodyPr/>
                    <a:lstStyle/>
                    <a:p>
                      <a:pPr latinLnBrk="1"/>
                      <a:r>
                        <a:rPr lang="en-US" altLang="ko-KR" sz="1600" dirty="0">
                          <a:latin typeface="Arial" panose="020B0604020202020204" pitchFamily="34" charset="0"/>
                          <a:cs typeface="Arial" panose="020B0604020202020204" pitchFamily="34" charset="0"/>
                        </a:rPr>
                        <a:t>Source</a:t>
                      </a:r>
                      <a:endParaRPr lang="ko-KR" altLang="en-US" sz="1600" dirty="0">
                        <a:latin typeface="Arial" panose="020B0604020202020204" pitchFamily="34" charset="0"/>
                        <a:cs typeface="Arial" panose="020B0604020202020204" pitchFamily="34" charset="0"/>
                      </a:endParaRPr>
                    </a:p>
                  </a:txBody>
                  <a:tcPr>
                    <a:solidFill>
                      <a:schemeClr val="accent1">
                        <a:lumMod val="50000"/>
                      </a:schemeClr>
                    </a:solidFill>
                  </a:tcPr>
                </a:tc>
                <a:tc>
                  <a:txBody>
                    <a:bodyPr/>
                    <a:lstStyle/>
                    <a:p>
                      <a:pPr latinLnBrk="1"/>
                      <a:r>
                        <a:rPr lang="en-US" altLang="ko-KR" sz="1600" dirty="0">
                          <a:latin typeface="Arial" panose="020B0604020202020204" pitchFamily="34" charset="0"/>
                          <a:cs typeface="Arial" panose="020B0604020202020204" pitchFamily="34" charset="0"/>
                        </a:rPr>
                        <a:t>Entities</a:t>
                      </a:r>
                      <a:endParaRPr lang="ko-KR" altLang="en-US" sz="1600" dirty="0">
                        <a:latin typeface="Arial" panose="020B0604020202020204" pitchFamily="34" charset="0"/>
                        <a:cs typeface="Arial" panose="020B0604020202020204" pitchFamily="34" charset="0"/>
                      </a:endParaRPr>
                    </a:p>
                  </a:txBody>
                  <a:tcPr>
                    <a:solidFill>
                      <a:schemeClr val="tx2">
                        <a:alpha val="10196"/>
                      </a:schemeClr>
                    </a:solidFill>
                  </a:tcPr>
                </a:tc>
                <a:tc>
                  <a:txBody>
                    <a:bodyPr/>
                    <a:lstStyle/>
                    <a:p>
                      <a:pPr latinLnBrk="1"/>
                      <a:r>
                        <a:rPr lang="en-US" altLang="ko-KR" sz="1600" dirty="0">
                          <a:latin typeface="Arial" panose="020B0604020202020204" pitchFamily="34" charset="0"/>
                          <a:cs typeface="Arial" panose="020B0604020202020204" pitchFamily="34" charset="0"/>
                        </a:rPr>
                        <a:t>1,081</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1,363</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2,616</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2,616</a:t>
                      </a:r>
                      <a:endParaRPr lang="ko-KR" alt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17962707"/>
                  </a:ext>
                </a:extLst>
              </a:tr>
              <a:tr h="345858">
                <a:tc vMerge="1">
                  <a:txBody>
                    <a:bodyPr/>
                    <a:lstStyle/>
                    <a:p>
                      <a:pPr latinLnBrk="1"/>
                      <a:endParaRPr lang="ko-KR" altLang="en-US"/>
                    </a:p>
                  </a:txBody>
                  <a:tcPr/>
                </a:tc>
                <a:tc>
                  <a:txBody>
                    <a:bodyPr/>
                    <a:lstStyle/>
                    <a:p>
                      <a:pPr latinLnBrk="1"/>
                      <a:r>
                        <a:rPr lang="en-US" altLang="ko-KR" sz="1600" dirty="0">
                          <a:latin typeface="Arial" panose="020B0604020202020204" pitchFamily="34" charset="0"/>
                          <a:cs typeface="Arial" panose="020B0604020202020204" pitchFamily="34" charset="0"/>
                        </a:rPr>
                        <a:t>Features</a:t>
                      </a:r>
                      <a:endParaRPr lang="ko-KR" altLang="en-US" sz="1600" dirty="0">
                        <a:latin typeface="Arial" panose="020B0604020202020204" pitchFamily="34" charset="0"/>
                        <a:cs typeface="Arial" panose="020B0604020202020204" pitchFamily="34" charset="0"/>
                      </a:endParaRPr>
                    </a:p>
                  </a:txBody>
                  <a:tcPr>
                    <a:solidFill>
                      <a:schemeClr val="tx2">
                        <a:alpha val="10196"/>
                      </a:schemeClr>
                    </a:solidFill>
                  </a:tcPr>
                </a:tc>
                <a:tc>
                  <a:txBody>
                    <a:bodyPr/>
                    <a:lstStyle/>
                    <a:p>
                      <a:pPr latinLnBrk="1"/>
                      <a:r>
                        <a:rPr lang="en-US" altLang="ko-KR" sz="1600" dirty="0">
                          <a:latin typeface="Arial" panose="020B0604020202020204" pitchFamily="34" charset="0"/>
                          <a:cs typeface="Arial" panose="020B0604020202020204" pitchFamily="34" charset="0"/>
                        </a:rPr>
                        <a:t>4</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5</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5</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5</a:t>
                      </a:r>
                      <a:endParaRPr lang="ko-KR" alt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91725979"/>
                  </a:ext>
                </a:extLst>
              </a:tr>
              <a:tr h="374815">
                <a:tc vMerge="1">
                  <a:txBody>
                    <a:bodyPr/>
                    <a:lstStyle/>
                    <a:p>
                      <a:pPr latinLnBrk="1"/>
                      <a:endParaRPr lang="ko-KR" altLang="en-US"/>
                    </a:p>
                  </a:txBody>
                  <a:tcPr/>
                </a:tc>
                <a:tc>
                  <a:txBody>
                    <a:bodyPr/>
                    <a:lstStyle/>
                    <a:p>
                      <a:pPr latinLnBrk="1"/>
                      <a:r>
                        <a:rPr lang="en-US" altLang="ko-KR" sz="1600" dirty="0">
                          <a:latin typeface="Arial" panose="020B0604020202020204" pitchFamily="34" charset="0"/>
                          <a:cs typeface="Arial" panose="020B0604020202020204" pitchFamily="34" charset="0"/>
                        </a:rPr>
                        <a:t>Lowest Density</a:t>
                      </a:r>
                      <a:endParaRPr lang="ko-KR" altLang="en-US" sz="1600" dirty="0">
                        <a:latin typeface="Arial" panose="020B0604020202020204" pitchFamily="34" charset="0"/>
                        <a:cs typeface="Arial" panose="020B0604020202020204" pitchFamily="34" charset="0"/>
                      </a:endParaRPr>
                    </a:p>
                  </a:txBody>
                  <a:tcPr>
                    <a:solidFill>
                      <a:schemeClr val="tx2">
                        <a:alpha val="10196"/>
                      </a:schemeClr>
                    </a:solidFill>
                  </a:tcPr>
                </a:tc>
                <a:tc>
                  <a:txBody>
                    <a:bodyPr/>
                    <a:lstStyle/>
                    <a:p>
                      <a:pPr latinLnBrk="1"/>
                      <a:r>
                        <a:rPr lang="en-US" altLang="ko-KR" sz="1600" dirty="0">
                          <a:latin typeface="Arial" panose="020B0604020202020204" pitchFamily="34" charset="0"/>
                          <a:cs typeface="Arial" panose="020B0604020202020204" pitchFamily="34" charset="0"/>
                        </a:rPr>
                        <a:t>price (0.3867)</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description (0.9156)</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year (0.998)</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authors (0.9167)</a:t>
                      </a:r>
                      <a:endParaRPr lang="ko-KR" alt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68618683"/>
                  </a:ext>
                </a:extLst>
              </a:tr>
              <a:tr h="345858">
                <a:tc rowSpan="3">
                  <a:txBody>
                    <a:bodyPr/>
                    <a:lstStyle/>
                    <a:p>
                      <a:pPr latinLnBrk="1"/>
                      <a:r>
                        <a:rPr lang="en-US" altLang="ko-KR" sz="1600" dirty="0">
                          <a:latin typeface="Arial" panose="020B0604020202020204" pitchFamily="34" charset="0"/>
                          <a:cs typeface="Arial" panose="020B0604020202020204" pitchFamily="34" charset="0"/>
                        </a:rPr>
                        <a:t>Target</a:t>
                      </a:r>
                      <a:endParaRPr lang="ko-KR" altLang="en-US" sz="1600" dirty="0">
                        <a:latin typeface="Arial" panose="020B0604020202020204" pitchFamily="34" charset="0"/>
                        <a:cs typeface="Arial" panose="020B0604020202020204" pitchFamily="34" charset="0"/>
                      </a:endParaRPr>
                    </a:p>
                  </a:txBody>
                  <a:tcPr>
                    <a:solidFill>
                      <a:schemeClr val="accent1">
                        <a:lumMod val="50000"/>
                      </a:schemeClr>
                    </a:solidFill>
                  </a:tcPr>
                </a:tc>
                <a:tc>
                  <a:txBody>
                    <a:bodyPr/>
                    <a:lstStyle/>
                    <a:p>
                      <a:pPr latinLnBrk="1"/>
                      <a:r>
                        <a:rPr lang="en-US" altLang="ko-KR" sz="1600" dirty="0">
                          <a:latin typeface="Arial" panose="020B0604020202020204" pitchFamily="34" charset="0"/>
                          <a:cs typeface="Arial" panose="020B0604020202020204" pitchFamily="34" charset="0"/>
                        </a:rPr>
                        <a:t>Entities</a:t>
                      </a:r>
                      <a:endParaRPr lang="ko-KR" altLang="en-US" sz="1600" dirty="0">
                        <a:latin typeface="Arial" panose="020B0604020202020204" pitchFamily="34" charset="0"/>
                        <a:cs typeface="Arial" panose="020B0604020202020204" pitchFamily="34" charset="0"/>
                      </a:endParaRPr>
                    </a:p>
                  </a:txBody>
                  <a:tcPr>
                    <a:solidFill>
                      <a:schemeClr val="tx2">
                        <a:alpha val="10196"/>
                      </a:schemeClr>
                    </a:solidFill>
                  </a:tcPr>
                </a:tc>
                <a:tc>
                  <a:txBody>
                    <a:bodyPr/>
                    <a:lstStyle/>
                    <a:p>
                      <a:pPr latinLnBrk="1"/>
                      <a:r>
                        <a:rPr lang="en-US" altLang="ko-KR" sz="1600" dirty="0">
                          <a:latin typeface="Arial" panose="020B0604020202020204" pitchFamily="34" charset="0"/>
                          <a:cs typeface="Arial" panose="020B0604020202020204" pitchFamily="34" charset="0"/>
                        </a:rPr>
                        <a:t>1,092</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3,226</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2,294</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64,263</a:t>
                      </a:r>
                      <a:endParaRPr lang="ko-KR" alt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72770380"/>
                  </a:ext>
                </a:extLst>
              </a:tr>
              <a:tr h="345858">
                <a:tc vMerge="1">
                  <a:txBody>
                    <a:bodyPr/>
                    <a:lstStyle/>
                    <a:p>
                      <a:pPr latinLnBrk="1"/>
                      <a:endParaRPr lang="ko-KR" altLang="en-US"/>
                    </a:p>
                  </a:txBody>
                  <a:tcPr/>
                </a:tc>
                <a:tc>
                  <a:txBody>
                    <a:bodyPr/>
                    <a:lstStyle/>
                    <a:p>
                      <a:pPr latinLnBrk="1"/>
                      <a:r>
                        <a:rPr lang="en-US" altLang="ko-KR" sz="1600" dirty="0">
                          <a:latin typeface="Arial" panose="020B0604020202020204" pitchFamily="34" charset="0"/>
                          <a:cs typeface="Arial" panose="020B0604020202020204" pitchFamily="34" charset="0"/>
                        </a:rPr>
                        <a:t>Features</a:t>
                      </a:r>
                      <a:endParaRPr lang="ko-KR" altLang="en-US" sz="1600" dirty="0">
                        <a:latin typeface="Arial" panose="020B0604020202020204" pitchFamily="34" charset="0"/>
                        <a:cs typeface="Arial" panose="020B0604020202020204" pitchFamily="34" charset="0"/>
                      </a:endParaRPr>
                    </a:p>
                  </a:txBody>
                  <a:tcPr>
                    <a:solidFill>
                      <a:schemeClr val="tx2">
                        <a:alpha val="10196"/>
                      </a:schemeClr>
                    </a:solidFill>
                  </a:tcPr>
                </a:tc>
                <a:tc>
                  <a:txBody>
                    <a:bodyPr/>
                    <a:lstStyle/>
                    <a:p>
                      <a:pPr latinLnBrk="1"/>
                      <a:r>
                        <a:rPr lang="en-US" altLang="ko-KR" sz="1600" dirty="0">
                          <a:latin typeface="Arial" panose="020B0604020202020204" pitchFamily="34" charset="0"/>
                          <a:cs typeface="Arial" panose="020B0604020202020204" pitchFamily="34" charset="0"/>
                        </a:rPr>
                        <a:t>5</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5</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5</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5</a:t>
                      </a:r>
                      <a:endParaRPr lang="ko-KR" alt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16038467"/>
                  </a:ext>
                </a:extLst>
              </a:tr>
              <a:tr h="321835">
                <a:tc vMerge="1">
                  <a:txBody>
                    <a:bodyPr/>
                    <a:lstStyle/>
                    <a:p>
                      <a:pPr latinLnBrk="1"/>
                      <a:endParaRPr lang="ko-KR" altLang="en-US"/>
                    </a:p>
                  </a:txBody>
                  <a:tcPr/>
                </a:tc>
                <a:tc>
                  <a:txBody>
                    <a:bodyPr/>
                    <a:lstStyle/>
                    <a:p>
                      <a:pPr latinLnBrk="1"/>
                      <a:r>
                        <a:rPr lang="en-US" altLang="ko-KR" sz="1600" dirty="0">
                          <a:latin typeface="Arial" panose="020B0604020202020204" pitchFamily="34" charset="0"/>
                          <a:cs typeface="Arial" panose="020B0604020202020204" pitchFamily="34" charset="0"/>
                        </a:rPr>
                        <a:t>Lowest Density</a:t>
                      </a:r>
                      <a:endParaRPr lang="ko-KR" altLang="en-US" sz="1600" dirty="0">
                        <a:latin typeface="Arial" panose="020B0604020202020204" pitchFamily="34" charset="0"/>
                        <a:cs typeface="Arial" panose="020B0604020202020204" pitchFamily="34" charset="0"/>
                      </a:endParaRPr>
                    </a:p>
                  </a:txBody>
                  <a:tcPr>
                    <a:solidFill>
                      <a:schemeClr val="tx2">
                        <a:alpha val="10196"/>
                      </a:schemeClr>
                    </a:solidFill>
                  </a:tcPr>
                </a:tc>
                <a:tc>
                  <a:txBody>
                    <a:bodyPr/>
                    <a:lstStyle/>
                    <a:p>
                      <a:pPr latinLnBrk="1"/>
                      <a:r>
                        <a:rPr lang="en-US" altLang="ko-KR" sz="1600" dirty="0">
                          <a:latin typeface="Arial" panose="020B0604020202020204" pitchFamily="34" charset="0"/>
                          <a:cs typeface="Arial" panose="020B0604020202020204" pitchFamily="34" charset="0"/>
                        </a:rPr>
                        <a:t>price (0.5403)</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manufacturer (0.0719)</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authors (0.9939)</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year (0.4586)</a:t>
                      </a:r>
                      <a:endParaRPr lang="ko-KR" alt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6364964"/>
                  </a:ext>
                </a:extLst>
              </a:tr>
              <a:tr h="597390">
                <a:tc>
                  <a:txBody>
                    <a:bodyPr/>
                    <a:lstStyle/>
                    <a:p>
                      <a:pPr latinLnBrk="1"/>
                      <a:r>
                        <a:rPr lang="en-US" altLang="ko-KR" sz="1600" dirty="0">
                          <a:latin typeface="Arial" panose="020B0604020202020204" pitchFamily="34" charset="0"/>
                          <a:cs typeface="Arial" panose="020B0604020202020204" pitchFamily="34" charset="0"/>
                        </a:rPr>
                        <a:t>Gold Standard</a:t>
                      </a:r>
                      <a:endParaRPr lang="ko-KR" altLang="en-US" sz="1600" dirty="0">
                        <a:latin typeface="Arial" panose="020B0604020202020204" pitchFamily="34" charset="0"/>
                        <a:cs typeface="Arial" panose="020B0604020202020204" pitchFamily="34" charset="0"/>
                      </a:endParaRPr>
                    </a:p>
                  </a:txBody>
                  <a:tcPr>
                    <a:solidFill>
                      <a:schemeClr val="accent1">
                        <a:lumMod val="50000"/>
                      </a:schemeClr>
                    </a:solidFill>
                  </a:tcPr>
                </a:tc>
                <a:tc>
                  <a:txBody>
                    <a:bodyPr/>
                    <a:lstStyle/>
                    <a:p>
                      <a:pPr latinLnBrk="1"/>
                      <a:r>
                        <a:rPr lang="en-US" altLang="ko-KR" sz="1600" dirty="0">
                          <a:latin typeface="Arial" panose="020B0604020202020204" pitchFamily="34" charset="0"/>
                          <a:cs typeface="Arial" panose="020B0604020202020204" pitchFamily="34" charset="0"/>
                        </a:rPr>
                        <a:t>Entity </a:t>
                      </a:r>
                      <a:r>
                        <a:rPr lang="en-US" altLang="ko-KR" sz="1600" dirty="0">
                          <a:solidFill>
                            <a:schemeClr val="tx1"/>
                          </a:solidFill>
                          <a:latin typeface="Arial" panose="020B0604020202020204" pitchFamily="34" charset="0"/>
                          <a:cs typeface="Arial" panose="020B0604020202020204" pitchFamily="34" charset="0"/>
                        </a:rPr>
                        <a:t>Pairs</a:t>
                      </a:r>
                      <a:endParaRPr lang="ko-KR" altLang="en-US" sz="1600" dirty="0">
                        <a:solidFill>
                          <a:schemeClr val="tx1"/>
                        </a:solidFill>
                        <a:latin typeface="Arial" panose="020B0604020202020204" pitchFamily="34" charset="0"/>
                        <a:cs typeface="Arial" panose="020B0604020202020204" pitchFamily="34" charset="0"/>
                      </a:endParaRPr>
                    </a:p>
                  </a:txBody>
                  <a:tcPr>
                    <a:solidFill>
                      <a:schemeClr val="tx2">
                        <a:alpha val="10196"/>
                      </a:schemeClr>
                    </a:solidFill>
                  </a:tcPr>
                </a:tc>
                <a:tc>
                  <a:txBody>
                    <a:bodyPr/>
                    <a:lstStyle/>
                    <a:p>
                      <a:pPr latinLnBrk="1"/>
                      <a:r>
                        <a:rPr lang="en-US" altLang="ko-KR" sz="1600" dirty="0">
                          <a:latin typeface="Arial" panose="020B0604020202020204" pitchFamily="34" charset="0"/>
                          <a:cs typeface="Arial" panose="020B0604020202020204" pitchFamily="34" charset="0"/>
                        </a:rPr>
                        <a:t>1,097</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1,300</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2,224</a:t>
                      </a:r>
                      <a:endParaRPr lang="ko-KR" altLang="en-US" sz="1600" dirty="0">
                        <a:latin typeface="Arial" panose="020B0604020202020204" pitchFamily="34" charset="0"/>
                        <a:cs typeface="Arial" panose="020B0604020202020204" pitchFamily="34" charset="0"/>
                      </a:endParaRPr>
                    </a:p>
                  </a:txBody>
                  <a:tcPr/>
                </a:tc>
                <a:tc>
                  <a:txBody>
                    <a:bodyPr/>
                    <a:lstStyle/>
                    <a:p>
                      <a:pPr latinLnBrk="1"/>
                      <a:r>
                        <a:rPr lang="en-US" altLang="ko-KR" sz="1600" dirty="0">
                          <a:latin typeface="Arial" panose="020B0604020202020204" pitchFamily="34" charset="0"/>
                          <a:cs typeface="Arial" panose="020B0604020202020204" pitchFamily="34" charset="0"/>
                        </a:rPr>
                        <a:t>5,347</a:t>
                      </a:r>
                      <a:endParaRPr lang="ko-KR" alt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15415496"/>
                  </a:ext>
                </a:extLst>
              </a:tr>
            </a:tbl>
          </a:graphicData>
        </a:graphic>
      </p:graphicFrame>
    </p:spTree>
    <p:extLst>
      <p:ext uri="{BB962C8B-B14F-4D97-AF65-F5344CB8AC3E}">
        <p14:creationId xmlns:p14="http://schemas.microsoft.com/office/powerpoint/2010/main" val="54177989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사용자 지정 3">
      <a:majorFont>
        <a:latin typeface="Helvetica75"/>
        <a:ea typeface="Yoon 윤고딕 550_TT"/>
        <a:cs typeface=""/>
      </a:majorFont>
      <a:minorFont>
        <a:latin typeface="Cambria"/>
        <a:ea typeface="-윤고딕320"/>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4647</TotalTime>
  <Words>3241</Words>
  <Application>Microsoft Office PowerPoint</Application>
  <PresentationFormat>와이드스크린</PresentationFormat>
  <Paragraphs>642</Paragraphs>
  <Slides>24</Slides>
  <Notes>24</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24</vt:i4>
      </vt:variant>
    </vt:vector>
  </HeadingPairs>
  <TitlesOfParts>
    <vt:vector size="32" baseType="lpstr">
      <vt:lpstr>Helvetica75</vt:lpstr>
      <vt:lpstr>나눔바른고딕</vt:lpstr>
      <vt:lpstr>맑은 고딕</vt:lpstr>
      <vt:lpstr>Arial</vt:lpstr>
      <vt:lpstr>Cambria</vt:lpstr>
      <vt:lpstr>Symbol</vt:lpstr>
      <vt:lpstr>Wingdings</vt:lpstr>
      <vt:lpstr>Office 테마</vt:lpstr>
      <vt:lpstr>Entity Matching  Using Supervised Learning</vt:lpstr>
      <vt:lpstr>INDEX</vt:lpstr>
      <vt:lpstr>1. Motivation</vt:lpstr>
      <vt:lpstr>Motivation</vt:lpstr>
      <vt:lpstr>Motivation</vt:lpstr>
      <vt:lpstr>2. Preprocessing</vt:lpstr>
      <vt:lpstr>Statistics</vt:lpstr>
      <vt:lpstr>Statistics</vt:lpstr>
      <vt:lpstr>Statistics</vt:lpstr>
      <vt:lpstr>Creating Extending Gold Standard</vt:lpstr>
      <vt:lpstr>Creating Feature Files</vt:lpstr>
      <vt:lpstr>Creating Feature Files</vt:lpstr>
      <vt:lpstr>Creating Feature Files</vt:lpstr>
      <vt:lpstr>Output Materials</vt:lpstr>
      <vt:lpstr>3. Evaluation</vt:lpstr>
      <vt:lpstr>Environment</vt:lpstr>
      <vt:lpstr>Results</vt:lpstr>
      <vt:lpstr>Results</vt:lpstr>
      <vt:lpstr>Results</vt:lpstr>
      <vt:lpstr>Results</vt:lpstr>
      <vt:lpstr>4. Summary</vt:lpstr>
      <vt:lpstr>Summary</vt:lpstr>
      <vt:lpstr>References</vt:lpstr>
      <vt:lpstr>Thank you for listening</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이선민</cp:lastModifiedBy>
  <cp:revision>621</cp:revision>
  <dcterms:created xsi:type="dcterms:W3CDTF">2015-09-21T05:11:31Z</dcterms:created>
  <dcterms:modified xsi:type="dcterms:W3CDTF">2020-02-01T06:21:30Z</dcterms:modified>
</cp:coreProperties>
</file>