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57" r:id="rId8"/>
    <p:sldId id="266" r:id="rId9"/>
    <p:sldId id="271" r:id="rId10"/>
    <p:sldId id="272" r:id="rId11"/>
    <p:sldId id="265" r:id="rId12"/>
    <p:sldId id="259" r:id="rId13"/>
    <p:sldId id="263" r:id="rId14"/>
    <p:sldId id="260" r:id="rId15"/>
    <p:sldId id="264" r:id="rId16"/>
    <p:sldId id="261" r:id="rId17"/>
    <p:sldId id="26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15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C4847-3046-402D-B3FA-4F374D72C8F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ABFC4-CEEE-4B07-A26E-C3A06D64FECC}"/>
              </a:ext>
            </a:extLst>
          </p:cNvPr>
          <p:cNvSpPr txBox="1"/>
          <p:nvPr/>
        </p:nvSpPr>
        <p:spPr>
          <a:xfrm>
            <a:off x="1691680" y="1910030"/>
            <a:ext cx="576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Aharoni" panose="020B0604020202020204" pitchFamily="2" charset="-79"/>
                <a:cs typeface="Aharoni" panose="020B0604020202020204" pitchFamily="2" charset="-79"/>
              </a:rPr>
              <a:t>Dynamic Programing</a:t>
            </a:r>
          </a:p>
          <a:p>
            <a:pPr algn="ctr"/>
            <a:r>
              <a:rPr lang="en-US" altLang="ko-KR" sz="4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동적 계획법</a:t>
            </a:r>
            <a:r>
              <a:rPr lang="en-US" altLang="ko-KR" sz="4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8D3C-2E06-4FA8-9BEF-6030470C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342898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dirty="0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124 </a:t>
            </a:r>
            <a:r>
              <a:rPr lang="ko-KR" altLang="en-US" sz="2800" b="1" dirty="0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나라의 숫자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16">
                <a:extLst>
                  <a:ext uri="{FF2B5EF4-FFF2-40B4-BE49-F238E27FC236}">
                    <a16:creationId xmlns:a16="http://schemas.microsoft.com/office/drawing/2014/main" id="{68C3F50C-9E70-4B9A-ABE0-9A49B53AE54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30215364"/>
                  </p:ext>
                </p:extLst>
              </p:nvPr>
            </p:nvGraphicFramePr>
            <p:xfrm>
              <a:off x="457200" y="1679054"/>
              <a:ext cx="360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74440">
                      <a:extLst>
                        <a:ext uri="{9D8B030D-6E8A-4147-A177-3AD203B41FA5}">
                          <a16:colId xmlns:a16="http://schemas.microsoft.com/office/drawing/2014/main" val="82671277"/>
                        </a:ext>
                      </a:extLst>
                    </a:gridCol>
                    <a:gridCol w="2725560">
                      <a:extLst>
                        <a:ext uri="{9D8B030D-6E8A-4147-A177-3AD203B41FA5}">
                          <a16:colId xmlns:a16="http://schemas.microsoft.com/office/drawing/2014/main" val="1398757077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835387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709676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3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941221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+ 2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81696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+ 3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+ 1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39817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16">
                <a:extLst>
                  <a:ext uri="{FF2B5EF4-FFF2-40B4-BE49-F238E27FC236}">
                    <a16:creationId xmlns:a16="http://schemas.microsoft.com/office/drawing/2014/main" id="{68C3F50C-9E70-4B9A-ABE0-9A49B53AE54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30215364"/>
                  </p:ext>
                </p:extLst>
              </p:nvPr>
            </p:nvGraphicFramePr>
            <p:xfrm>
              <a:off x="457200" y="1679054"/>
              <a:ext cx="360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74440">
                      <a:extLst>
                        <a:ext uri="{9D8B030D-6E8A-4147-A177-3AD203B41FA5}">
                          <a16:colId xmlns:a16="http://schemas.microsoft.com/office/drawing/2014/main" val="82671277"/>
                        </a:ext>
                      </a:extLst>
                    </a:gridCol>
                    <a:gridCol w="2725560">
                      <a:extLst>
                        <a:ext uri="{9D8B030D-6E8A-4147-A177-3AD203B41FA5}">
                          <a16:colId xmlns:a16="http://schemas.microsoft.com/office/drawing/2014/main" val="139875707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62" t="-8333" r="-447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83538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62" t="-108333" r="-447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70967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62" t="-204918" r="-447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94122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62" t="-310000" r="-447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68169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62" t="-410000" r="-447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39817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990A6FB-9E8A-400E-95EE-97D798AB76B2}"/>
              </a:ext>
            </a:extLst>
          </p:cNvPr>
          <p:cNvSpPr txBox="1"/>
          <p:nvPr/>
        </p:nvSpPr>
        <p:spPr>
          <a:xfrm>
            <a:off x="1033064" y="113159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&lt;124 </a:t>
            </a:r>
            <a:r>
              <a:rPr lang="ko-KR" altLang="en-US" sz="2000" b="1" dirty="0"/>
              <a:t>숫자 표기법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01049FE7-C6C9-4A2D-8175-57E57E3C7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9967"/>
              </p:ext>
            </p:extLst>
          </p:nvPr>
        </p:nvGraphicFramePr>
        <p:xfrm>
          <a:off x="5076056" y="1677226"/>
          <a:ext cx="3600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562893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2507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154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847735"/>
                  </a:ext>
                </a:extLst>
              </a:tr>
            </a:tbl>
          </a:graphicData>
        </a:graphic>
      </p:graphicFrame>
      <p:graphicFrame>
        <p:nvGraphicFramePr>
          <p:cNvPr id="21" name="표 19">
            <a:extLst>
              <a:ext uri="{FF2B5EF4-FFF2-40B4-BE49-F238E27FC236}">
                <a16:creationId xmlns:a16="http://schemas.microsoft.com/office/drawing/2014/main" id="{10056B61-F40A-4955-96B2-C868FA6D0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20704"/>
              </p:ext>
            </p:extLst>
          </p:nvPr>
        </p:nvGraphicFramePr>
        <p:xfrm>
          <a:off x="5508104" y="1677226"/>
          <a:ext cx="3600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562893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2507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154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847735"/>
                  </a:ext>
                </a:extLst>
              </a:tr>
            </a:tbl>
          </a:graphicData>
        </a:graphic>
      </p:graphicFrame>
      <p:graphicFrame>
        <p:nvGraphicFramePr>
          <p:cNvPr id="22" name="표 19">
            <a:extLst>
              <a:ext uri="{FF2B5EF4-FFF2-40B4-BE49-F238E27FC236}">
                <a16:creationId xmlns:a16="http://schemas.microsoft.com/office/drawing/2014/main" id="{A47A000A-DDDD-490A-88ED-03191822B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97328"/>
              </p:ext>
            </p:extLst>
          </p:nvPr>
        </p:nvGraphicFramePr>
        <p:xfrm>
          <a:off x="4644008" y="1679925"/>
          <a:ext cx="3600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562893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2507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154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8477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내용 개체 틀 2">
                <a:extLst>
                  <a:ext uri="{FF2B5EF4-FFF2-40B4-BE49-F238E27FC236}">
                    <a16:creationId xmlns:a16="http://schemas.microsoft.com/office/drawing/2014/main" id="{55AA53E6-6D8E-4F16-B986-D3B7644CAF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6240" y="3003798"/>
                <a:ext cx="3968207" cy="165618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800" b="1" dirty="0"/>
                  <a:t>19 = </a:t>
                </a:r>
                <a:r>
                  <a:rPr lang="en-US" altLang="ko-KR" sz="1800" b="1" dirty="0">
                    <a:solidFill>
                      <a:srgbClr val="FF99FF"/>
                    </a:solidFill>
                  </a:rPr>
                  <a:t>1</a:t>
                </a:r>
                <a:r>
                  <a:rPr lang="en-US" altLang="ko-KR" sz="1800" b="1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ko-KR" altLang="en-US" sz="1800" b="1" dirty="0"/>
                  <a:t> </a:t>
                </a:r>
                <a:r>
                  <a:rPr lang="en-US" altLang="ko-KR" sz="1800" b="1" dirty="0"/>
                  <a:t>+ </a:t>
                </a:r>
                <a:r>
                  <a:rPr lang="en-US" altLang="ko-KR" sz="1800" b="1" dirty="0">
                    <a:solidFill>
                      <a:srgbClr val="FF99FF"/>
                    </a:solidFill>
                  </a:rPr>
                  <a:t>3</a:t>
                </a:r>
                <a:r>
                  <a:rPr lang="en-US" altLang="ko-KR" sz="1800" b="1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ko-KR" altLang="en-US" sz="1800" b="1" dirty="0"/>
                  <a:t> </a:t>
                </a:r>
                <a:r>
                  <a:rPr lang="en-US" altLang="ko-KR" sz="1800" b="1" dirty="0"/>
                  <a:t>+ </a:t>
                </a:r>
                <a:r>
                  <a:rPr lang="en-US" altLang="ko-KR" sz="1800" b="1" dirty="0">
                    <a:solidFill>
                      <a:srgbClr val="FF99FF"/>
                    </a:solidFill>
                  </a:rPr>
                  <a:t>1</a:t>
                </a:r>
                <a:r>
                  <a:rPr lang="en-US" altLang="ko-KR" sz="1800" b="1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ko-KR" altLang="en-US" sz="1800" b="1" dirty="0"/>
              </a:p>
              <a:p>
                <a:r>
                  <a:rPr lang="ko-KR" altLang="en-US" sz="1200" dirty="0"/>
                  <a:t>뒤에서부터 </a:t>
                </a:r>
                <a:r>
                  <a:rPr lang="en-US" altLang="ko-KR" sz="1200" dirty="0"/>
                  <a:t>1</a:t>
                </a:r>
                <a:r>
                  <a:rPr lang="ko-KR" altLang="en-US" sz="1200" dirty="0"/>
                  <a:t>번째 자리 </a:t>
                </a:r>
                <a:r>
                  <a:rPr lang="en-US" altLang="ko-KR" sz="1200" dirty="0"/>
                  <a:t>: 1</a:t>
                </a:r>
                <a:r>
                  <a:rPr lang="ko-KR" altLang="en-US" sz="1200" dirty="0"/>
                  <a:t>번째 자리</a:t>
                </a:r>
                <a:endParaRPr lang="en-US" altLang="ko-KR" sz="1200" dirty="0"/>
              </a:p>
              <a:p>
                <a:r>
                  <a:rPr lang="ko-KR" altLang="en-US" sz="1200" dirty="0"/>
                  <a:t>뒤에서부터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번째 자리 </a:t>
                </a:r>
                <a:r>
                  <a:rPr lang="en-US" altLang="ko-KR" sz="1200" dirty="0"/>
                  <a:t>: 3</a:t>
                </a:r>
                <a:r>
                  <a:rPr lang="ko-KR" altLang="en-US" sz="1200" dirty="0"/>
                  <a:t>번째 자리</a:t>
                </a:r>
                <a:endParaRPr lang="en-US" altLang="ko-KR" sz="1200" dirty="0"/>
              </a:p>
              <a:p>
                <a:r>
                  <a:rPr lang="ko-KR" altLang="en-US" sz="1200" dirty="0"/>
                  <a:t>뒤에서부터 </a:t>
                </a:r>
                <a:r>
                  <a:rPr lang="en-US" altLang="ko-KR" sz="1200" dirty="0"/>
                  <a:t>3</a:t>
                </a:r>
                <a:r>
                  <a:rPr lang="ko-KR" altLang="en-US" sz="1200" dirty="0"/>
                  <a:t>번째 자리 </a:t>
                </a:r>
                <a:r>
                  <a:rPr lang="en-US" altLang="ko-KR" sz="1200" dirty="0"/>
                  <a:t>: 1</a:t>
                </a:r>
                <a:r>
                  <a:rPr lang="ko-KR" altLang="en-US" sz="1200" dirty="0"/>
                  <a:t>번째 자리</a:t>
                </a:r>
                <a:endParaRPr lang="en-US" altLang="ko-KR" sz="1200" dirty="0"/>
              </a:p>
            </p:txBody>
          </p:sp>
        </mc:Choice>
        <mc:Fallback>
          <p:sp>
            <p:nvSpPr>
              <p:cNvPr id="24" name="내용 개체 틀 2">
                <a:extLst>
                  <a:ext uri="{FF2B5EF4-FFF2-40B4-BE49-F238E27FC236}">
                    <a16:creationId xmlns:a16="http://schemas.microsoft.com/office/drawing/2014/main" id="{55AA53E6-6D8E-4F16-B986-D3B7644CA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240" y="3003798"/>
                <a:ext cx="3968207" cy="1656184"/>
              </a:xfrm>
              <a:prstGeom prst="rect">
                <a:avLst/>
              </a:prstGeom>
              <a:blipFill>
                <a:blip r:embed="rId3"/>
                <a:stretch>
                  <a:fillRect l="-1077" t="-18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>
            <a:extLst>
              <a:ext uri="{FF2B5EF4-FFF2-40B4-BE49-F238E27FC236}">
                <a16:creationId xmlns:a16="http://schemas.microsoft.com/office/drawing/2014/main" id="{F6E326CA-44B6-4F6C-9D83-85F941A5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666" y="1505848"/>
            <a:ext cx="734876" cy="73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1F68A68-C0A5-4B45-B6E9-A71F4081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18" y="2225866"/>
            <a:ext cx="734876" cy="73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6FB7A77A-68D9-444E-9638-859E6EF1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570" y="1505848"/>
            <a:ext cx="734876" cy="73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5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22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진희\Desktop\재배포 나빠요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028" y="2981894"/>
            <a:ext cx="2834428" cy="1738093"/>
          </a:xfrm>
          <a:prstGeom prst="rect">
            <a:avLst/>
          </a:prstGeom>
          <a:noFill/>
        </p:spPr>
      </p:pic>
      <p:pic>
        <p:nvPicPr>
          <p:cNvPr id="2050" name="Picture 2" descr="C:\Users\진희\Desktop\그림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059582"/>
            <a:ext cx="5760640" cy="3876429"/>
          </a:xfrm>
          <a:prstGeom prst="rect">
            <a:avLst/>
          </a:prstGeom>
          <a:noFill/>
        </p:spPr>
      </p:pic>
      <p:pic>
        <p:nvPicPr>
          <p:cNvPr id="2051" name="Picture 3" descr="C:\Users\진희\Desktop\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492880"/>
            <a:ext cx="2255540" cy="12828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76;p35">
            <a:extLst>
              <a:ext uri="{FF2B5EF4-FFF2-40B4-BE49-F238E27FC236}">
                <a16:creationId xmlns:a16="http://schemas.microsoft.com/office/drawing/2014/main" id="{43AB4849-5CCE-41CC-A63C-F38AF804F254}"/>
              </a:ext>
            </a:extLst>
          </p:cNvPr>
          <p:cNvSpPr txBox="1">
            <a:spLocks/>
          </p:cNvSpPr>
          <p:nvPr/>
        </p:nvSpPr>
        <p:spPr>
          <a:xfrm>
            <a:off x="2889876" y="1131590"/>
            <a:ext cx="3364247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지뢰찾기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등굣길 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정수삼각형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땅따먹기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124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나라의 숫자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>
              <a:lnSpc>
                <a:spcPct val="150000"/>
              </a:lnSpc>
            </a:pPr>
            <a:br>
              <a:rPr lang="ko-KR" altLang="en-US" sz="2800" b="1" dirty="0">
                <a:solidFill>
                  <a:schemeClr val="bg2"/>
                </a:solidFill>
                <a:latin typeface="Nanum Pen Script" panose="020B0600000101010101" charset="-127"/>
                <a:ea typeface="Nanum Pen Script" panose="020B0600000101010101" charset="-127"/>
              </a:rPr>
            </a:br>
            <a:endParaRPr lang="ko-KR" altLang="en-US" sz="2800" b="1" dirty="0">
              <a:solidFill>
                <a:schemeClr val="bg2"/>
              </a:solidFill>
              <a:latin typeface="Nanum Pen Script" panose="020B0600000101010101" charset="-127"/>
              <a:ea typeface="Nanum Pen Script" panose="020B0600000101010101" charset="-127"/>
            </a:endParaRPr>
          </a:p>
        </p:txBody>
      </p:sp>
      <p:sp>
        <p:nvSpPr>
          <p:cNvPr id="5" name="순서도: 순차적 액세스 저장소 4">
            <a:extLst>
              <a:ext uri="{FF2B5EF4-FFF2-40B4-BE49-F238E27FC236}">
                <a16:creationId xmlns:a16="http://schemas.microsoft.com/office/drawing/2014/main" id="{2F277A7B-A0A2-4875-8FDD-7E8743964FBD}"/>
              </a:ext>
            </a:extLst>
          </p:cNvPr>
          <p:cNvSpPr/>
          <p:nvPr/>
        </p:nvSpPr>
        <p:spPr>
          <a:xfrm flipH="1">
            <a:off x="2051720" y="0"/>
            <a:ext cx="1584176" cy="1296144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891D7-2550-4774-B1C0-CC563832AB1E}"/>
              </a:ext>
            </a:extLst>
          </p:cNvPr>
          <p:cNvSpPr txBox="1"/>
          <p:nvPr/>
        </p:nvSpPr>
        <p:spPr>
          <a:xfrm>
            <a:off x="2411760" y="411510"/>
            <a:ext cx="981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1525C-5AE9-4633-99F6-093CA76F9218}"/>
              </a:ext>
            </a:extLst>
          </p:cNvPr>
          <p:cNvSpPr txBox="1"/>
          <p:nvPr/>
        </p:nvSpPr>
        <p:spPr>
          <a:xfrm>
            <a:off x="1691680" y="1910030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등굣길</a:t>
            </a:r>
            <a:endParaRPr lang="en-US" altLang="ko-KR" sz="4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동적계획법</a:t>
            </a:r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59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불, 불꽃 아이콘 클립 아트 | +1,566,198 클립 아트">
            <a:extLst>
              <a:ext uri="{FF2B5EF4-FFF2-40B4-BE49-F238E27FC236}">
                <a16:creationId xmlns:a16="http://schemas.microsoft.com/office/drawing/2014/main" id="{131678D6-DA65-4EDD-9EEF-C0AE74418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78592"/>
            <a:ext cx="575992" cy="57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학교 무료 아이콘 의 Selman Icons">
            <a:extLst>
              <a:ext uri="{FF2B5EF4-FFF2-40B4-BE49-F238E27FC236}">
                <a16:creationId xmlns:a16="http://schemas.microsoft.com/office/drawing/2014/main" id="{D4665C9C-4000-4019-987F-34398EB07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40636"/>
            <a:ext cx="673432" cy="61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집 아이콘 디자인 서식 파일 벡터 절연, 하우스, 선, 실루엣 PNG 및 ...">
            <a:extLst>
              <a:ext uri="{FF2B5EF4-FFF2-40B4-BE49-F238E27FC236}">
                <a16:creationId xmlns:a16="http://schemas.microsoft.com/office/drawing/2014/main" id="{CB4F0F24-8075-4E56-BA26-3A46A0AE8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9512"/>
            <a:ext cx="658416" cy="65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E528D3C-2E06-4FA8-9BEF-6030470C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34289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dirty="0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등굣길</a:t>
            </a: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EA5A29F7-7F5B-4C9A-BFD2-66CE9D05A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42692"/>
              </p:ext>
            </p:extLst>
          </p:nvPr>
        </p:nvGraphicFramePr>
        <p:xfrm>
          <a:off x="457200" y="1200150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27" name="표 20">
            <a:extLst>
              <a:ext uri="{FF2B5EF4-FFF2-40B4-BE49-F238E27FC236}">
                <a16:creationId xmlns:a16="http://schemas.microsoft.com/office/drawing/2014/main" id="{0E5BF6C0-E8A7-47B7-84CA-C02C1BBC65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961588"/>
              </p:ext>
            </p:extLst>
          </p:nvPr>
        </p:nvGraphicFramePr>
        <p:xfrm>
          <a:off x="457200" y="1199512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28" name="표 20">
            <a:extLst>
              <a:ext uri="{FF2B5EF4-FFF2-40B4-BE49-F238E27FC236}">
                <a16:creationId xmlns:a16="http://schemas.microsoft.com/office/drawing/2014/main" id="{27A43077-338E-4FC4-B6DB-1C3AC944E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202450"/>
              </p:ext>
            </p:extLst>
          </p:nvPr>
        </p:nvGraphicFramePr>
        <p:xfrm>
          <a:off x="457200" y="1199512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29" name="표 20">
            <a:extLst>
              <a:ext uri="{FF2B5EF4-FFF2-40B4-BE49-F238E27FC236}">
                <a16:creationId xmlns:a16="http://schemas.microsoft.com/office/drawing/2014/main" id="{C1B83974-A89B-4FFE-A091-028565217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730587"/>
              </p:ext>
            </p:extLst>
          </p:nvPr>
        </p:nvGraphicFramePr>
        <p:xfrm>
          <a:off x="457200" y="1199512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1+0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1+1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30" name="표 20">
            <a:extLst>
              <a:ext uri="{FF2B5EF4-FFF2-40B4-BE49-F238E27FC236}">
                <a16:creationId xmlns:a16="http://schemas.microsoft.com/office/drawing/2014/main" id="{E3033199-3AFC-4239-A775-B08CEF4D1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96278"/>
              </p:ext>
            </p:extLst>
          </p:nvPr>
        </p:nvGraphicFramePr>
        <p:xfrm>
          <a:off x="457200" y="1204730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0+1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1+1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2+2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graphicFrame>
        <p:nvGraphicFramePr>
          <p:cNvPr id="32" name="표 20">
            <a:extLst>
              <a:ext uri="{FF2B5EF4-FFF2-40B4-BE49-F238E27FC236}">
                <a16:creationId xmlns:a16="http://schemas.microsoft.com/office/drawing/2014/main" id="{336250EE-FFF9-4695-8591-9798829803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602298"/>
              </p:ext>
            </p:extLst>
          </p:nvPr>
        </p:nvGraphicFramePr>
        <p:xfrm>
          <a:off x="457200" y="1199512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pic>
        <p:nvPicPr>
          <p:cNvPr id="33" name="Picture 2">
            <a:extLst>
              <a:ext uri="{FF2B5EF4-FFF2-40B4-BE49-F238E27FC236}">
                <a16:creationId xmlns:a16="http://schemas.microsoft.com/office/drawing/2014/main" id="{D6036B88-ED32-4FB7-B2DF-EE999AE10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885" y="2192233"/>
            <a:ext cx="1311198" cy="13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43081E58-ABC1-4D05-BFFF-657CFEAB6621}"/>
              </a:ext>
            </a:extLst>
          </p:cNvPr>
          <p:cNvSpPr txBox="1">
            <a:spLocks/>
          </p:cNvSpPr>
          <p:nvPr/>
        </p:nvSpPr>
        <p:spPr>
          <a:xfrm>
            <a:off x="3867918" y="1194584"/>
            <a:ext cx="4592513" cy="126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1</a:t>
            </a:r>
            <a:r>
              <a:rPr lang="ko-KR" altLang="en-US" sz="1200" dirty="0"/>
              <a:t>번째 행은 불이 난 곳을 만나지 않을 때까지</a:t>
            </a:r>
            <a:r>
              <a:rPr lang="en-US" altLang="ko-KR" sz="1200" dirty="0"/>
              <a:t>1</a:t>
            </a:r>
            <a:r>
              <a:rPr lang="ko-KR" altLang="en-US" sz="1200" dirty="0"/>
              <a:t>로 설정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번째 열은 불이 난 곳을 만나지 않을 때까지</a:t>
            </a:r>
            <a:r>
              <a:rPr lang="en-US" altLang="ko-KR" sz="1200" dirty="0"/>
              <a:t>1</a:t>
            </a:r>
            <a:r>
              <a:rPr lang="ko-KR" altLang="en-US" sz="1200" dirty="0"/>
              <a:t>로 설정</a:t>
            </a:r>
            <a:endParaRPr lang="en-US" altLang="ko-KR" sz="1200" dirty="0"/>
          </a:p>
          <a:p>
            <a:r>
              <a:rPr lang="ko-KR" altLang="en-US" sz="1200" dirty="0"/>
              <a:t>학교위치</a:t>
            </a:r>
            <a:r>
              <a:rPr lang="en-US" altLang="ko-KR" sz="1200" dirty="0"/>
              <a:t>(n,</a:t>
            </a:r>
            <a:r>
              <a:rPr lang="ko-KR" altLang="en-US" sz="1200" dirty="0"/>
              <a:t> </a:t>
            </a:r>
            <a:r>
              <a:rPr lang="en-US" altLang="ko-KR" sz="1200" dirty="0"/>
              <a:t>m)</a:t>
            </a:r>
            <a:r>
              <a:rPr lang="ko-KR" altLang="en-US" sz="1200" dirty="0"/>
              <a:t>의 경로 개수가 정답</a:t>
            </a:r>
          </a:p>
          <a:p>
            <a:endParaRPr lang="ko-KR" altLang="en-US" sz="1200" dirty="0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2298770F-2979-4DB4-9904-2D4D6848CB9C}"/>
              </a:ext>
            </a:extLst>
          </p:cNvPr>
          <p:cNvSpPr txBox="1">
            <a:spLocks/>
          </p:cNvSpPr>
          <p:nvPr/>
        </p:nvSpPr>
        <p:spPr>
          <a:xfrm>
            <a:off x="457201" y="3442087"/>
            <a:ext cx="3410718" cy="126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각 구역별 경로 개수 저장</a:t>
            </a:r>
            <a:endParaRPr lang="en-US" altLang="ko-KR" sz="1200" dirty="0"/>
          </a:p>
          <a:p>
            <a:r>
              <a:rPr lang="ko-KR" altLang="en-US" sz="1200" dirty="0"/>
              <a:t>불이 난 곳은 항상 갈 수 없으므로 </a:t>
            </a:r>
            <a:r>
              <a:rPr lang="en-US" altLang="ko-KR" sz="1200" dirty="0"/>
              <a:t>0</a:t>
            </a:r>
          </a:p>
          <a:p>
            <a:r>
              <a:rPr lang="ko-KR" altLang="en-US" sz="1100" dirty="0"/>
              <a:t>경로개수 </a:t>
            </a:r>
            <a:r>
              <a:rPr lang="en-US" altLang="ko-KR" sz="1100" dirty="0"/>
              <a:t>= </a:t>
            </a:r>
            <a:r>
              <a:rPr lang="ko-KR" altLang="en-US" sz="1100" dirty="0"/>
              <a:t>이전 경로</a:t>
            </a:r>
            <a:r>
              <a:rPr lang="en-US" altLang="ko-KR" sz="1100" dirty="0"/>
              <a:t>(</a:t>
            </a:r>
            <a:r>
              <a:rPr lang="ko-KR" altLang="en-US" sz="1100" dirty="0"/>
              <a:t>왼쪽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r>
              <a:rPr lang="en-US" altLang="ko-KR" sz="1100" dirty="0"/>
              <a:t>+ </a:t>
            </a:r>
            <a:r>
              <a:rPr lang="ko-KR" altLang="en-US" sz="1100" dirty="0"/>
              <a:t>이전경로</a:t>
            </a:r>
            <a:r>
              <a:rPr lang="en-US" altLang="ko-KR" sz="1100" dirty="0"/>
              <a:t>(</a:t>
            </a:r>
            <a:r>
              <a:rPr lang="ko-KR" altLang="en-US" sz="1100" dirty="0"/>
              <a:t>위</a:t>
            </a:r>
            <a:r>
              <a:rPr lang="en-US" altLang="ko-KR" sz="1100" dirty="0"/>
              <a:t>) </a:t>
            </a:r>
          </a:p>
        </p:txBody>
      </p:sp>
      <p:graphicFrame>
        <p:nvGraphicFramePr>
          <p:cNvPr id="15" name="표 20">
            <a:extLst>
              <a:ext uri="{FF2B5EF4-FFF2-40B4-BE49-F238E27FC236}">
                <a16:creationId xmlns:a16="http://schemas.microsoft.com/office/drawing/2014/main" id="{4F4FC684-69C7-4658-8282-DB17FA37A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83471"/>
              </p:ext>
            </p:extLst>
          </p:nvPr>
        </p:nvGraphicFramePr>
        <p:xfrm>
          <a:off x="4814174" y="2571750"/>
          <a:ext cx="2700000" cy="198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98798552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5853491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7393239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655733267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910767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504754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21684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76BE427-A1AE-4CA1-B875-B0BCF0A2F7F9}"/>
              </a:ext>
            </a:extLst>
          </p:cNvPr>
          <p:cNvCxnSpPr>
            <a:cxnSpLocks/>
          </p:cNvCxnSpPr>
          <p:nvPr/>
        </p:nvCxnSpPr>
        <p:spPr>
          <a:xfrm>
            <a:off x="6516216" y="4155926"/>
            <a:ext cx="79208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C9BFC1-1486-4784-A343-2E205130A29D}"/>
              </a:ext>
            </a:extLst>
          </p:cNvPr>
          <p:cNvCxnSpPr/>
          <p:nvPr/>
        </p:nvCxnSpPr>
        <p:spPr>
          <a:xfrm>
            <a:off x="5004048" y="4299942"/>
            <a:ext cx="23042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311ABE5-4D89-4B56-B22E-87BD90B2A5BE}"/>
              </a:ext>
            </a:extLst>
          </p:cNvPr>
          <p:cNvCxnSpPr/>
          <p:nvPr/>
        </p:nvCxnSpPr>
        <p:spPr>
          <a:xfrm flipV="1">
            <a:off x="5004048" y="2847832"/>
            <a:ext cx="0" cy="14521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E465727-7291-4D71-9C04-EC6AFE9ACF91}"/>
              </a:ext>
            </a:extLst>
          </p:cNvPr>
          <p:cNvCxnSpPr>
            <a:cxnSpLocks/>
          </p:cNvCxnSpPr>
          <p:nvPr/>
        </p:nvCxnSpPr>
        <p:spPr>
          <a:xfrm flipV="1">
            <a:off x="6516216" y="2847832"/>
            <a:ext cx="0" cy="13080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E26639-AE23-4674-BCD5-F37E55BEA2FB}"/>
              </a:ext>
            </a:extLst>
          </p:cNvPr>
          <p:cNvCxnSpPr/>
          <p:nvPr/>
        </p:nvCxnSpPr>
        <p:spPr>
          <a:xfrm>
            <a:off x="5148064" y="2847832"/>
            <a:ext cx="136815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B24D42E-9B76-4D78-9381-80CD5F6B7152}"/>
              </a:ext>
            </a:extLst>
          </p:cNvPr>
          <p:cNvCxnSpPr>
            <a:cxnSpLocks/>
          </p:cNvCxnSpPr>
          <p:nvPr/>
        </p:nvCxnSpPr>
        <p:spPr>
          <a:xfrm>
            <a:off x="5148064" y="2715766"/>
            <a:ext cx="208823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3EE7879-53FA-414B-B7D1-656EA9E05963}"/>
              </a:ext>
            </a:extLst>
          </p:cNvPr>
          <p:cNvCxnSpPr/>
          <p:nvPr/>
        </p:nvCxnSpPr>
        <p:spPr>
          <a:xfrm>
            <a:off x="7236296" y="2715766"/>
            <a:ext cx="0" cy="12961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E3F6DA9-A27C-4B69-93FE-0ED707DD03C8}"/>
              </a:ext>
            </a:extLst>
          </p:cNvPr>
          <p:cNvCxnSpPr>
            <a:cxnSpLocks/>
          </p:cNvCxnSpPr>
          <p:nvPr/>
        </p:nvCxnSpPr>
        <p:spPr>
          <a:xfrm>
            <a:off x="5148064" y="3075806"/>
            <a:ext cx="151216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FD67C19-45B1-4BFB-AE18-1C7294420536}"/>
              </a:ext>
            </a:extLst>
          </p:cNvPr>
          <p:cNvCxnSpPr>
            <a:cxnSpLocks/>
          </p:cNvCxnSpPr>
          <p:nvPr/>
        </p:nvCxnSpPr>
        <p:spPr>
          <a:xfrm flipV="1">
            <a:off x="6660232" y="3069428"/>
            <a:ext cx="0" cy="6544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864D63-0CC2-45E2-9DF7-F338FC51D665}"/>
              </a:ext>
            </a:extLst>
          </p:cNvPr>
          <p:cNvCxnSpPr>
            <a:cxnSpLocks/>
          </p:cNvCxnSpPr>
          <p:nvPr/>
        </p:nvCxnSpPr>
        <p:spPr>
          <a:xfrm>
            <a:off x="6660232" y="3720273"/>
            <a:ext cx="4320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DAA7D5-5420-4E65-9F38-836B8E7536A5}"/>
              </a:ext>
            </a:extLst>
          </p:cNvPr>
          <p:cNvCxnSpPr>
            <a:cxnSpLocks/>
          </p:cNvCxnSpPr>
          <p:nvPr/>
        </p:nvCxnSpPr>
        <p:spPr>
          <a:xfrm>
            <a:off x="7082014" y="3715494"/>
            <a:ext cx="0" cy="29641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1525C-5AE9-4633-99F6-093CA76F9218}"/>
              </a:ext>
            </a:extLst>
          </p:cNvPr>
          <p:cNvSpPr txBox="1"/>
          <p:nvPr/>
        </p:nvSpPr>
        <p:spPr>
          <a:xfrm>
            <a:off x="1691680" y="1910030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정수삼각형</a:t>
            </a:r>
            <a:endParaRPr lang="en-US" altLang="ko-KR" sz="4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동적계획법</a:t>
            </a:r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539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8D3C-2E06-4FA8-9BEF-6030470C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34289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dirty="0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정수삼각형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5851A5C-8E66-41C4-AAB4-889D51B20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900596"/>
              </p:ext>
            </p:extLst>
          </p:nvPr>
        </p:nvGraphicFramePr>
        <p:xfrm>
          <a:off x="395536" y="1419708"/>
          <a:ext cx="2700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076655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2460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0893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29016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492731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1726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382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4893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9547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784657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F6F3C123-5A0E-4595-93A4-E6570F44F7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363748"/>
              </p:ext>
            </p:extLst>
          </p:nvPr>
        </p:nvGraphicFramePr>
        <p:xfrm>
          <a:off x="5637104" y="1419622"/>
          <a:ext cx="2700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076655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2460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0893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29016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492731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1726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382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4893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9547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7846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17CB12-6C31-428F-8327-CB49DA519AD8}"/>
              </a:ext>
            </a:extLst>
          </p:cNvPr>
          <p:cNvSpPr txBox="1"/>
          <p:nvPr/>
        </p:nvSpPr>
        <p:spPr>
          <a:xfrm>
            <a:off x="980341" y="987574"/>
            <a:ext cx="1530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&lt;triangle&gt;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9E094C-222A-4FEA-ABB6-6989CE306FDA}"/>
              </a:ext>
            </a:extLst>
          </p:cNvPr>
          <p:cNvSpPr txBox="1"/>
          <p:nvPr/>
        </p:nvSpPr>
        <p:spPr>
          <a:xfrm>
            <a:off x="6104901" y="987574"/>
            <a:ext cx="176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en-US" altLang="ko-KR" sz="2000" b="1" dirty="0" err="1"/>
              <a:t>maxValue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F5A95EA-FA97-4701-929C-1989F9F73CD5}"/>
              </a:ext>
            </a:extLst>
          </p:cNvPr>
          <p:cNvCxnSpPr/>
          <p:nvPr/>
        </p:nvCxnSpPr>
        <p:spPr>
          <a:xfrm>
            <a:off x="755576" y="1779662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22571C-1A68-4D91-B725-A3F5D4E9EFC1}"/>
              </a:ext>
            </a:extLst>
          </p:cNvPr>
          <p:cNvCxnSpPr>
            <a:cxnSpLocks/>
          </p:cNvCxnSpPr>
          <p:nvPr/>
        </p:nvCxnSpPr>
        <p:spPr>
          <a:xfrm>
            <a:off x="755576" y="1779662"/>
            <a:ext cx="360041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F4415F67-B369-4670-B0A1-6908F9998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566062"/>
              </p:ext>
            </p:extLst>
          </p:nvPr>
        </p:nvGraphicFramePr>
        <p:xfrm>
          <a:off x="5637104" y="1428750"/>
          <a:ext cx="2700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076655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2460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0893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29016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492731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1726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382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4893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9547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784657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2760DB4-CF72-44BC-A941-9A74756ECBC0}"/>
              </a:ext>
            </a:extLst>
          </p:cNvPr>
          <p:cNvCxnSpPr/>
          <p:nvPr/>
        </p:nvCxnSpPr>
        <p:spPr>
          <a:xfrm>
            <a:off x="755576" y="2211710"/>
            <a:ext cx="0" cy="2880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E1715AA-4521-46B8-B277-170FD27EC62D}"/>
              </a:ext>
            </a:extLst>
          </p:cNvPr>
          <p:cNvCxnSpPr>
            <a:cxnSpLocks/>
          </p:cNvCxnSpPr>
          <p:nvPr/>
        </p:nvCxnSpPr>
        <p:spPr>
          <a:xfrm>
            <a:off x="755576" y="2211710"/>
            <a:ext cx="360041" cy="2880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1EFF9A-E1DD-4337-8BCA-C289150BEDBC}"/>
              </a:ext>
            </a:extLst>
          </p:cNvPr>
          <p:cNvCxnSpPr/>
          <p:nvPr/>
        </p:nvCxnSpPr>
        <p:spPr>
          <a:xfrm>
            <a:off x="1331640" y="2211710"/>
            <a:ext cx="0" cy="2880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1F8553C-1F83-44BC-90C4-0EFB370DE98D}"/>
              </a:ext>
            </a:extLst>
          </p:cNvPr>
          <p:cNvCxnSpPr>
            <a:cxnSpLocks/>
          </p:cNvCxnSpPr>
          <p:nvPr/>
        </p:nvCxnSpPr>
        <p:spPr>
          <a:xfrm>
            <a:off x="1331640" y="2211710"/>
            <a:ext cx="360041" cy="2880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39202836-636B-41B3-BCE5-DCF28B2E84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524414"/>
              </p:ext>
            </p:extLst>
          </p:nvPr>
        </p:nvGraphicFramePr>
        <p:xfrm>
          <a:off x="5637104" y="1428750"/>
          <a:ext cx="2700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076655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2460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0893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29016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492731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1726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382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4893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9547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784657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A697BEF-98FE-431D-A7E0-6B898E435B47}"/>
              </a:ext>
            </a:extLst>
          </p:cNvPr>
          <p:cNvCxnSpPr/>
          <p:nvPr/>
        </p:nvCxnSpPr>
        <p:spPr>
          <a:xfrm>
            <a:off x="755576" y="2643758"/>
            <a:ext cx="0" cy="28803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095C6C8-C0B5-4932-905E-7C92CC671903}"/>
              </a:ext>
            </a:extLst>
          </p:cNvPr>
          <p:cNvCxnSpPr>
            <a:cxnSpLocks/>
          </p:cNvCxnSpPr>
          <p:nvPr/>
        </p:nvCxnSpPr>
        <p:spPr>
          <a:xfrm>
            <a:off x="755576" y="2643758"/>
            <a:ext cx="360041" cy="28803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8030D9-F7B8-4428-A7AC-F6F0197329A2}"/>
              </a:ext>
            </a:extLst>
          </p:cNvPr>
          <p:cNvCxnSpPr/>
          <p:nvPr/>
        </p:nvCxnSpPr>
        <p:spPr>
          <a:xfrm>
            <a:off x="1331640" y="2643758"/>
            <a:ext cx="0" cy="28803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8C5FA5-1545-4361-8932-9623130A0E50}"/>
              </a:ext>
            </a:extLst>
          </p:cNvPr>
          <p:cNvCxnSpPr>
            <a:cxnSpLocks/>
          </p:cNvCxnSpPr>
          <p:nvPr/>
        </p:nvCxnSpPr>
        <p:spPr>
          <a:xfrm>
            <a:off x="1331640" y="2643758"/>
            <a:ext cx="360041" cy="28803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D579B9B-37D5-49B8-A669-C6C0672E52B4}"/>
              </a:ext>
            </a:extLst>
          </p:cNvPr>
          <p:cNvCxnSpPr/>
          <p:nvPr/>
        </p:nvCxnSpPr>
        <p:spPr>
          <a:xfrm>
            <a:off x="1907704" y="2643758"/>
            <a:ext cx="0" cy="28803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3E707E-1B57-4DFD-A5A5-4B2B90260335}"/>
              </a:ext>
            </a:extLst>
          </p:cNvPr>
          <p:cNvCxnSpPr>
            <a:cxnSpLocks/>
          </p:cNvCxnSpPr>
          <p:nvPr/>
        </p:nvCxnSpPr>
        <p:spPr>
          <a:xfrm>
            <a:off x="1907704" y="2643758"/>
            <a:ext cx="360041" cy="28803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28F8DBDA-6ED9-4DD7-9CC2-2414CE601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480482"/>
              </p:ext>
            </p:extLst>
          </p:nvPr>
        </p:nvGraphicFramePr>
        <p:xfrm>
          <a:off x="5637104" y="1419622"/>
          <a:ext cx="2700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076655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2460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0893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29016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492731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1726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382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4893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19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9547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784657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4E5A2BE-0723-45A1-B958-8B09BB4002DE}"/>
              </a:ext>
            </a:extLst>
          </p:cNvPr>
          <p:cNvCxnSpPr/>
          <p:nvPr/>
        </p:nvCxnSpPr>
        <p:spPr>
          <a:xfrm>
            <a:off x="755576" y="3147728"/>
            <a:ext cx="0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E6EAC6C-B8FE-42E1-A846-0AD5C3150663}"/>
              </a:ext>
            </a:extLst>
          </p:cNvPr>
          <p:cNvCxnSpPr>
            <a:cxnSpLocks/>
          </p:cNvCxnSpPr>
          <p:nvPr/>
        </p:nvCxnSpPr>
        <p:spPr>
          <a:xfrm>
            <a:off x="755576" y="3147728"/>
            <a:ext cx="360041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777DD47-EC1C-4304-8B68-E56311A670F9}"/>
              </a:ext>
            </a:extLst>
          </p:cNvPr>
          <p:cNvCxnSpPr/>
          <p:nvPr/>
        </p:nvCxnSpPr>
        <p:spPr>
          <a:xfrm>
            <a:off x="1331640" y="3147728"/>
            <a:ext cx="0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1BDF4B6-9F6E-4AE9-8D70-E298AFFD0EB8}"/>
              </a:ext>
            </a:extLst>
          </p:cNvPr>
          <p:cNvCxnSpPr>
            <a:cxnSpLocks/>
          </p:cNvCxnSpPr>
          <p:nvPr/>
        </p:nvCxnSpPr>
        <p:spPr>
          <a:xfrm>
            <a:off x="1331640" y="3147728"/>
            <a:ext cx="360041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2193DE8-2C8A-405F-AA35-67DFD7837C49}"/>
              </a:ext>
            </a:extLst>
          </p:cNvPr>
          <p:cNvCxnSpPr/>
          <p:nvPr/>
        </p:nvCxnSpPr>
        <p:spPr>
          <a:xfrm>
            <a:off x="1878825" y="3147728"/>
            <a:ext cx="0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E668AA-3BE3-436F-98CA-FD8B0D3DB26A}"/>
              </a:ext>
            </a:extLst>
          </p:cNvPr>
          <p:cNvCxnSpPr>
            <a:cxnSpLocks/>
          </p:cNvCxnSpPr>
          <p:nvPr/>
        </p:nvCxnSpPr>
        <p:spPr>
          <a:xfrm>
            <a:off x="1878825" y="3147728"/>
            <a:ext cx="360041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DF537-7D88-4113-8F12-1292F6EC9103}"/>
              </a:ext>
            </a:extLst>
          </p:cNvPr>
          <p:cNvCxnSpPr/>
          <p:nvPr/>
        </p:nvCxnSpPr>
        <p:spPr>
          <a:xfrm>
            <a:off x="2454889" y="3147728"/>
            <a:ext cx="0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6ACDD38-58D3-4746-9B5D-A81D390F0A69}"/>
              </a:ext>
            </a:extLst>
          </p:cNvPr>
          <p:cNvCxnSpPr>
            <a:cxnSpLocks/>
          </p:cNvCxnSpPr>
          <p:nvPr/>
        </p:nvCxnSpPr>
        <p:spPr>
          <a:xfrm>
            <a:off x="2454889" y="3147728"/>
            <a:ext cx="360041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E1B10266-5416-4854-89C0-CCE9F363A6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899775"/>
              </p:ext>
            </p:extLst>
          </p:nvPr>
        </p:nvGraphicFramePr>
        <p:xfrm>
          <a:off x="5637104" y="1419622"/>
          <a:ext cx="2700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076655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2460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0893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29016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492731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1726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382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4893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19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9547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784657"/>
                  </a:ext>
                </a:extLst>
              </a:tr>
            </a:tbl>
          </a:graphicData>
        </a:graphic>
      </p:graphicFrame>
      <p:pic>
        <p:nvPicPr>
          <p:cNvPr id="36" name="Picture 2">
            <a:extLst>
              <a:ext uri="{FF2B5EF4-FFF2-40B4-BE49-F238E27FC236}">
                <a16:creationId xmlns:a16="http://schemas.microsoft.com/office/drawing/2014/main" id="{D9AFB8A6-37FF-4C83-9170-CED3EC5A6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867181"/>
            <a:ext cx="1311198" cy="13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34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1525C-5AE9-4633-99F6-093CA76F9218}"/>
              </a:ext>
            </a:extLst>
          </p:cNvPr>
          <p:cNvSpPr txBox="1"/>
          <p:nvPr/>
        </p:nvSpPr>
        <p:spPr>
          <a:xfrm>
            <a:off x="1691680" y="1910030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땅따먹기</a:t>
            </a:r>
            <a:endParaRPr lang="en-US" altLang="ko-KR" sz="4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동적계획법</a:t>
            </a:r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8D3C-2E06-4FA8-9BEF-6030470C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34289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dirty="0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땅따먹기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3F36062-4317-4436-8B4A-3ABE21040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50564"/>
              </p:ext>
            </p:extLst>
          </p:nvPr>
        </p:nvGraphicFramePr>
        <p:xfrm>
          <a:off x="251520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C42A04B0-D912-4E82-9DB6-772DB056A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06492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6F72B3-17A9-41BC-BC8F-DC884C6CBD01}"/>
              </a:ext>
            </a:extLst>
          </p:cNvPr>
          <p:cNvSpPr txBox="1"/>
          <p:nvPr/>
        </p:nvSpPr>
        <p:spPr>
          <a:xfrm>
            <a:off x="935386" y="987574"/>
            <a:ext cx="1152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&lt;Land&gt;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C481F-53AD-426A-97D6-009E97790E76}"/>
              </a:ext>
            </a:extLst>
          </p:cNvPr>
          <p:cNvSpPr txBox="1"/>
          <p:nvPr/>
        </p:nvSpPr>
        <p:spPr>
          <a:xfrm>
            <a:off x="5237829" y="987574"/>
            <a:ext cx="176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en-US" altLang="ko-KR" sz="2000" b="1" dirty="0" err="1"/>
              <a:t>maxValue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DE668AD3-73A7-4B88-9A8E-9835B1E4D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89589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733B3281-7F49-4C08-AB5F-E3FDF5AC6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60288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5+5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6+5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7+5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8+3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EE80ED3C-A7D2-4BD6-88C1-CB1939E7F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97358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4+12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3+12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2+11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1+12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2CDEF035-8316-4040-A7F0-41A43155E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09366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48701CD0-48A7-4E00-A15E-EDEA680EE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12938"/>
            <a:ext cx="1311198" cy="13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A040796-5509-4D51-816A-0FC1DDD2A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032" y="3620331"/>
            <a:ext cx="3600000" cy="1260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1200" dirty="0"/>
              <a:t>N</a:t>
            </a:r>
            <a:r>
              <a:rPr lang="ko-KR" altLang="en-US" sz="1200" dirty="0"/>
              <a:t>번째 줄의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번째 칸은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번째 칸을 먹었을 때 얻을 수 있는 최대값</a:t>
            </a:r>
            <a:endParaRPr lang="en-US" altLang="ko-KR" sz="1200" dirty="0"/>
          </a:p>
          <a:p>
            <a:r>
              <a:rPr lang="ko-KR" altLang="en-US" sz="1200" dirty="0"/>
              <a:t>최대값 </a:t>
            </a:r>
            <a:r>
              <a:rPr lang="en-US" altLang="ko-KR" sz="1200" dirty="0"/>
              <a:t>= </a:t>
            </a:r>
            <a:r>
              <a:rPr lang="ko-KR" altLang="en-US" sz="1200" dirty="0"/>
              <a:t>자신의 바로 위에 칸을 제외한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ko-KR" altLang="en-US" sz="1200" dirty="0"/>
              <a:t>이전줄에서 최대값 </a:t>
            </a:r>
            <a:r>
              <a:rPr lang="en-US" altLang="ko-KR" sz="1200" dirty="0"/>
              <a:t>+ </a:t>
            </a:r>
            <a:r>
              <a:rPr lang="ko-KR" altLang="en-US" sz="1200" dirty="0"/>
              <a:t>자신의 값</a:t>
            </a:r>
            <a:endParaRPr lang="en-US" altLang="ko-KR" sz="1200" dirty="0"/>
          </a:p>
          <a:p>
            <a:r>
              <a:rPr lang="ko-KR" altLang="en-US" sz="1200" dirty="0"/>
              <a:t>맨 마지막줄의 최대값이 </a:t>
            </a:r>
            <a:r>
              <a:rPr lang="ko-KR" altLang="en-US" sz="1200" dirty="0" err="1"/>
              <a:t>땅따먹기의</a:t>
            </a:r>
            <a:r>
              <a:rPr lang="ko-KR" altLang="en-US" sz="1200" dirty="0"/>
              <a:t> 최대값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2DE40ED-34BF-43F6-8450-348F0A5CD780}"/>
              </a:ext>
            </a:extLst>
          </p:cNvPr>
          <p:cNvSpPr txBox="1">
            <a:spLocks/>
          </p:cNvSpPr>
          <p:nvPr/>
        </p:nvSpPr>
        <p:spPr>
          <a:xfrm>
            <a:off x="251520" y="3620331"/>
            <a:ext cx="3600000" cy="1260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땅따먹기 필드에 있는 점수를 기록</a:t>
            </a:r>
            <a:endParaRPr lang="en-US" altLang="ko-KR" sz="1200" dirty="0"/>
          </a:p>
          <a:p>
            <a:r>
              <a:rPr lang="en-US" altLang="ko-KR" sz="1200" dirty="0"/>
              <a:t>Solution </a:t>
            </a:r>
            <a:r>
              <a:rPr lang="ko-KR" altLang="en-US" sz="1200" dirty="0"/>
              <a:t>함수의 매개변수로 주어진 값</a:t>
            </a:r>
          </a:p>
        </p:txBody>
      </p:sp>
    </p:spTree>
    <p:extLst>
      <p:ext uri="{BB962C8B-B14F-4D97-AF65-F5344CB8AC3E}">
        <p14:creationId xmlns:p14="http://schemas.microsoft.com/office/powerpoint/2010/main" val="331862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1525C-5AE9-4633-99F6-093CA76F9218}"/>
              </a:ext>
            </a:extLst>
          </p:cNvPr>
          <p:cNvSpPr txBox="1"/>
          <p:nvPr/>
        </p:nvSpPr>
        <p:spPr>
          <a:xfrm>
            <a:off x="1691680" y="1910030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Aharoni" panose="020B0604020202020204" pitchFamily="2" charset="-79"/>
                <a:cs typeface="Aharoni" panose="020B0604020202020204" pitchFamily="2" charset="-79"/>
              </a:rPr>
              <a:t>124 </a:t>
            </a:r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나라의 숫자</a:t>
            </a:r>
            <a:endParaRPr lang="en-US" altLang="ko-KR" sz="4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분할정복</a:t>
            </a:r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972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376</Words>
  <Application>Microsoft Office PowerPoint</Application>
  <PresentationFormat>화면 슬라이드 쇼(16:9)</PresentationFormat>
  <Paragraphs>201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HY엽서M</vt:lpstr>
      <vt:lpstr>Nanum Pen Script</vt:lpstr>
      <vt:lpstr>맑은 고딕</vt:lpstr>
      <vt:lpstr>Aharoni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등굣길</vt:lpstr>
      <vt:lpstr>PowerPoint 프레젠테이션</vt:lpstr>
      <vt:lpstr>정수삼각형</vt:lpstr>
      <vt:lpstr>PowerPoint 프레젠테이션</vt:lpstr>
      <vt:lpstr>땅따먹기</vt:lpstr>
      <vt:lpstr>PowerPoint 프레젠테이션</vt:lpstr>
      <vt:lpstr>124 나라의 숫자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김진희</dc:creator>
  <cp:lastModifiedBy>UNS</cp:lastModifiedBy>
  <cp:revision>37</cp:revision>
  <dcterms:created xsi:type="dcterms:W3CDTF">2017-10-09T14:40:52Z</dcterms:created>
  <dcterms:modified xsi:type="dcterms:W3CDTF">2020-07-27T06:17:10Z</dcterms:modified>
</cp:coreProperties>
</file>