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7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71" r:id="rId13"/>
    <p:sldId id="272" r:id="rId14"/>
    <p:sldId id="265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946" y="2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oobathi\Downloads\sunmitha%20excel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oobathi\Downloads\sunmitha%20excel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[sunmitha excel.csv]sunmitha excel!PivotTable1</c:name>
    <c:fmtId val="1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Empioyee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5.359877488514548E-2"/>
          <c:y val="0.11045099895299973"/>
          <c:w val="0.83426483060214718"/>
          <c:h val="0.7848131176225922"/>
        </c:manualLayout>
      </c:layout>
      <c:pie3DChart>
        <c:varyColors val="1"/>
        <c:ser>
          <c:idx val="0"/>
          <c:order val="0"/>
          <c:tx>
            <c:strRef>
              <c:f>'sunmitha excel'!$B$3:$B$4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F424-4BD5-B801-7EEEA6AE0D1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F424-4BD5-B801-7EEEA6AE0D1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F424-4BD5-B801-7EEEA6AE0D1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F424-4BD5-B801-7EEEA6AE0D1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F424-4BD5-B801-7EEEA6AE0D1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F424-4BD5-B801-7EEEA6AE0D1F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F424-4BD5-B801-7EEEA6AE0D1F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F424-4BD5-B801-7EEEA6AE0D1F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1-F424-4BD5-B801-7EEEA6AE0D1F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3-F424-4BD5-B801-7EEEA6AE0D1F}"/>
              </c:ext>
            </c:extLst>
          </c:dPt>
          <c:cat>
            <c:strRef>
              <c:f>'sunmitha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'sunmitha excel'!$B$5:$B$15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F424-4BD5-B801-7EEEA6AE0D1F}"/>
            </c:ext>
          </c:extLst>
        </c:ser>
        <c:ser>
          <c:idx val="1"/>
          <c:order val="1"/>
          <c:tx>
            <c:strRef>
              <c:f>'sunmitha excel'!$C$3:$C$4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6-F424-4BD5-B801-7EEEA6AE0D1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8-F424-4BD5-B801-7EEEA6AE0D1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A-F424-4BD5-B801-7EEEA6AE0D1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C-F424-4BD5-B801-7EEEA6AE0D1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E-F424-4BD5-B801-7EEEA6AE0D1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0-F424-4BD5-B801-7EEEA6AE0D1F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2-F424-4BD5-B801-7EEEA6AE0D1F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4-F424-4BD5-B801-7EEEA6AE0D1F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6-F424-4BD5-B801-7EEEA6AE0D1F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8-F424-4BD5-B801-7EEEA6AE0D1F}"/>
              </c:ext>
            </c:extLst>
          </c:dPt>
          <c:cat>
            <c:strRef>
              <c:f>'sunmitha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'sunmitha excel'!$C$5:$C$15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F424-4BD5-B801-7EEEA6AE0D1F}"/>
            </c:ext>
          </c:extLst>
        </c:ser>
        <c:ser>
          <c:idx val="2"/>
          <c:order val="2"/>
          <c:tx>
            <c:strRef>
              <c:f>'sunmitha excel'!$D$3:$D$4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B-F424-4BD5-B801-7EEEA6AE0D1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D-F424-4BD5-B801-7EEEA6AE0D1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F-F424-4BD5-B801-7EEEA6AE0D1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1-F424-4BD5-B801-7EEEA6AE0D1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3-F424-4BD5-B801-7EEEA6AE0D1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5-F424-4BD5-B801-7EEEA6AE0D1F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7-F424-4BD5-B801-7EEEA6AE0D1F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9-F424-4BD5-B801-7EEEA6AE0D1F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B-F424-4BD5-B801-7EEEA6AE0D1F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D-F424-4BD5-B801-7EEEA6AE0D1F}"/>
              </c:ext>
            </c:extLst>
          </c:dPt>
          <c:cat>
            <c:strRef>
              <c:f>'sunmitha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'sunmitha excel'!$D$5:$D$15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F424-4BD5-B801-7EEEA6AE0D1F}"/>
            </c:ext>
          </c:extLst>
        </c:ser>
        <c:ser>
          <c:idx val="3"/>
          <c:order val="3"/>
          <c:tx>
            <c:strRef>
              <c:f>'sunmitha excel'!$E$3:$E$4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0-F424-4BD5-B801-7EEEA6AE0D1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2-F424-4BD5-B801-7EEEA6AE0D1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4-F424-4BD5-B801-7EEEA6AE0D1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6-F424-4BD5-B801-7EEEA6AE0D1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8-F424-4BD5-B801-7EEEA6AE0D1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A-F424-4BD5-B801-7EEEA6AE0D1F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C-F424-4BD5-B801-7EEEA6AE0D1F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E-F424-4BD5-B801-7EEEA6AE0D1F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50-F424-4BD5-B801-7EEEA6AE0D1F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52-F424-4BD5-B801-7EEEA6AE0D1F}"/>
              </c:ext>
            </c:extLst>
          </c:dPt>
          <c:cat>
            <c:strRef>
              <c:f>'sunmitha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'sunmitha excel'!$E$5:$E$15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3-F424-4BD5-B801-7EEEA6AE0D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[sunmitha excel.csv]sunmitha excel!PivotTable1</c:name>
    <c:fmtId val="1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2400"/>
              <a:t>Employee</a:t>
            </a:r>
            <a:r>
              <a:rPr lang="en-IN" sz="2400" baseline="0"/>
              <a:t> Performance analysis</a:t>
            </a:r>
            <a:endParaRPr lang="en-IN" sz="24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'sunmitha excel'!$B$3:$B$4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'sunmitha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'sunmitha excel'!$B$5:$B$15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87-4709-98D2-AD12BC560CB5}"/>
            </c:ext>
          </c:extLst>
        </c:ser>
        <c:ser>
          <c:idx val="1"/>
          <c:order val="1"/>
          <c:tx>
            <c:strRef>
              <c:f>'sunmitha excel'!$C$3:$C$4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'sunmitha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'sunmitha excel'!$C$5:$C$15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387-4709-98D2-AD12BC560CB5}"/>
            </c:ext>
          </c:extLst>
        </c:ser>
        <c:ser>
          <c:idx val="2"/>
          <c:order val="2"/>
          <c:tx>
            <c:strRef>
              <c:f>'sunmitha excel'!$D$3:$D$4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'sunmitha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'sunmitha excel'!$D$5:$D$15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387-4709-98D2-AD12BC560CB5}"/>
            </c:ext>
          </c:extLst>
        </c:ser>
        <c:ser>
          <c:idx val="3"/>
          <c:order val="3"/>
          <c:tx>
            <c:strRef>
              <c:f>'sunmitha excel'!$E$3:$E$4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'sunmitha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'sunmitha excel'!$E$5:$E$15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387-4709-98D2-AD12BC560C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2992239"/>
        <c:axId val="542992719"/>
      </c:barChart>
      <c:catAx>
        <c:axId val="5429922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2992719"/>
        <c:crosses val="autoZero"/>
        <c:auto val="1"/>
        <c:lblAlgn val="ctr"/>
        <c:lblOffset val="100"/>
        <c:noMultiLvlLbl val="0"/>
      </c:catAx>
      <c:valAx>
        <c:axId val="5429927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29922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687082738818737"/>
          <c:y val="0.36399198583186809"/>
          <c:w val="0.19966442953020133"/>
          <c:h val="0.468366651377315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072955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59590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4023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2433003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54112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613850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37822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0941211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29795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62126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04421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09060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374040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215276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188113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528182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127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203884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362200" y="3183404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 : </a:t>
            </a:r>
            <a:r>
              <a:rPr lang="en-US" sz="2400" dirty="0" err="1"/>
              <a:t>S.Sunmitha</a:t>
            </a:r>
            <a:endParaRPr lang="en-US" sz="2400" dirty="0"/>
          </a:p>
          <a:p>
            <a:r>
              <a:rPr lang="en-US" sz="2400" dirty="0"/>
              <a:t>REGISTER NO    : 312209513</a:t>
            </a:r>
          </a:p>
          <a:p>
            <a:r>
              <a:rPr lang="en-US" sz="2400" dirty="0"/>
              <a:t>DEPARTMENT    : BBM</a:t>
            </a:r>
          </a:p>
          <a:p>
            <a:r>
              <a:rPr lang="en-US" sz="2400" dirty="0"/>
              <a:t>COLLEGE          : Anna Adarsh College for Women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1A5DB5-42BF-2999-CEE1-DD4B54E29789}"/>
              </a:ext>
            </a:extLst>
          </p:cNvPr>
          <p:cNvSpPr txBox="1"/>
          <p:nvPr/>
        </p:nvSpPr>
        <p:spPr>
          <a:xfrm>
            <a:off x="685800" y="1752600"/>
            <a:ext cx="7924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Data collection</a:t>
            </a:r>
          </a:p>
          <a:p>
            <a:endParaRPr lang="en-US" dirty="0"/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-Download the employee dataset from Kaggle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-After the download an Excel sheet will open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-In that sheet we have employee data details which has 26-features.</a:t>
            </a:r>
          </a:p>
          <a:p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Features collection</a:t>
            </a:r>
          </a:p>
          <a:p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-We are selecting 9-features for our project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-In that features we have, employee id, employee name, employee type, gender, performance level, employee rating.</a:t>
            </a:r>
          </a:p>
          <a:p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A5B7E-F52B-D64F-6433-687963233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8596668" cy="132080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1"/>
                </a:solidFill>
              </a:rPr>
              <a:t>MODELLING</a:t>
            </a:r>
            <a:endParaRPr lang="en-IN" sz="48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CC6651-0264-2C7D-F747-188A1A1C11FD}"/>
              </a:ext>
            </a:extLst>
          </p:cNvPr>
          <p:cNvSpPr txBox="1"/>
          <p:nvPr/>
        </p:nvSpPr>
        <p:spPr>
          <a:xfrm>
            <a:off x="609600" y="1828800"/>
            <a:ext cx="7772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Data cleaning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-In this method, we clear the empty rows or columns in the sheet.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-By selecting the empty rows and clear using conditional formatting tool.</a:t>
            </a: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Performance level</a:t>
            </a: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-Here, we calculate the performance of the employees.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-By using a formula we can calculate the performance.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-Using IF formula : </a:t>
            </a:r>
            <a:r>
              <a:rPr lang="en-US" dirty="0">
                <a:solidFill>
                  <a:srgbClr val="FF0000"/>
                </a:solidFill>
              </a:rPr>
              <a:t>IF(Z8&gt;=5,”VERY HIGH”,Z8&gt;=4,”HIGH”,Z8&gt;=3,”MED”,”TRUE”,”LOW”)</a:t>
            </a: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595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04393-23F3-3027-0A12-697E0599E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8749068" cy="132080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1"/>
                </a:solidFill>
              </a:rPr>
              <a:t>MODELLING</a:t>
            </a:r>
            <a:endParaRPr lang="en-IN" sz="4800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D75129-28D3-646D-3A86-EA0C8997E7EB}"/>
              </a:ext>
            </a:extLst>
          </p:cNvPr>
          <p:cNvSpPr txBox="1"/>
          <p:nvPr/>
        </p:nvSpPr>
        <p:spPr>
          <a:xfrm>
            <a:off x="618452" y="1891268"/>
            <a:ext cx="562548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Pivot table</a:t>
            </a:r>
          </a:p>
          <a:p>
            <a:endParaRPr lang="en-US" dirty="0"/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-After creating the performance level, click on pivot table icon.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-In that an application will appear as row, column,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fields.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-Select the required items and click OK.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-Then using the details create a graph</a:t>
            </a: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Summary</a:t>
            </a: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-Using this method, we can know the performance level of the employees through graph.</a:t>
            </a:r>
          </a:p>
          <a:p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665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2ACCE-11D9-9AC0-0635-715B055AC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81000"/>
            <a:ext cx="8596668" cy="132080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1"/>
                </a:solidFill>
              </a:rPr>
              <a:t>MODELLING</a:t>
            </a:r>
            <a:endParaRPr lang="en-IN" sz="48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2AE37C-2618-00B8-0411-4CDAE355E785}"/>
              </a:ext>
            </a:extLst>
          </p:cNvPr>
          <p:cNvSpPr txBox="1"/>
          <p:nvPr/>
        </p:nvSpPr>
        <p:spPr>
          <a:xfrm>
            <a:off x="609600" y="1556266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Visualization</a:t>
            </a:r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CBF98B9-1D90-2E7F-02EA-E03DEEB8208D}"/>
              </a:ext>
            </a:extLst>
          </p:cNvPr>
          <p:cNvCxnSpPr/>
          <p:nvPr/>
        </p:nvCxnSpPr>
        <p:spPr>
          <a:xfrm>
            <a:off x="152400" y="1143000"/>
            <a:ext cx="9448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2499F62D-D4DD-BFF9-93D4-BECE83497E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4230259"/>
              </p:ext>
            </p:extLst>
          </p:nvPr>
        </p:nvGraphicFramePr>
        <p:xfrm>
          <a:off x="1371600" y="2034540"/>
          <a:ext cx="7212330" cy="4290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67122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14</a:t>
            </a:fld>
            <a:endParaRPr sz="1100">
              <a:latin typeface="Trebuchet MS"/>
              <a:cs typeface="Trebuchet M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BD7F089-B821-BF84-9DA3-4AAC63910A5B}"/>
              </a:ext>
            </a:extLst>
          </p:cNvPr>
          <p:cNvCxnSpPr/>
          <p:nvPr/>
        </p:nvCxnSpPr>
        <p:spPr>
          <a:xfrm flipV="1">
            <a:off x="0" y="1066800"/>
            <a:ext cx="9534525" cy="768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E2EFEC07-9EA4-2A35-F0C2-CBE0EFC96D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5748038"/>
              </p:ext>
            </p:extLst>
          </p:nvPr>
        </p:nvGraphicFramePr>
        <p:xfrm>
          <a:off x="2057400" y="1901824"/>
          <a:ext cx="6248400" cy="41751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6998B29-F792-7B0E-C7B8-B8680FDF358A}"/>
              </a:ext>
            </a:extLst>
          </p:cNvPr>
          <p:cNvCxnSpPr>
            <a:cxnSpLocks/>
          </p:cNvCxnSpPr>
          <p:nvPr/>
        </p:nvCxnSpPr>
        <p:spPr>
          <a:xfrm flipV="1">
            <a:off x="0" y="1447800"/>
            <a:ext cx="9677400" cy="76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09B92E0-D3F3-F22D-AD62-F3633672D76B}"/>
              </a:ext>
            </a:extLst>
          </p:cNvPr>
          <p:cNvSpPr txBox="1"/>
          <p:nvPr/>
        </p:nvSpPr>
        <p:spPr>
          <a:xfrm>
            <a:off x="457200" y="2514600"/>
            <a:ext cx="9448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employee performance analysis is crucial for driving organizational success. By implementing a standardized evaluation framework, leveraging data analytics and forecasting a culture of constructive feedback. Accurate performance assessments enable informed decision-making, targeted development initiatives and improved employee engagement .A well-designed performance analysis system is important for achieving strategic objectives, enhancing productivity and sustaining competitive advantage.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9A4A605-D594-E6AA-382B-6A6B70D6BA49}"/>
              </a:ext>
            </a:extLst>
          </p:cNvPr>
          <p:cNvSpPr txBox="1"/>
          <p:nvPr/>
        </p:nvSpPr>
        <p:spPr>
          <a:xfrm>
            <a:off x="676275" y="1857375"/>
            <a:ext cx="65627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</a:t>
            </a:r>
            <a:r>
              <a:rPr lang="en-IN" dirty="0" err="1"/>
              <a:t>nconsistent</a:t>
            </a:r>
            <a:r>
              <a:rPr lang="en-IN" dirty="0"/>
              <a:t> evaluation methods lead to biased performance assessment.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Lack of clear goals and expectation hinders accurate performance measurement.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Insufficient data and analytics make it difficult to identify areas for improvement.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Ineffective feedback mechanisms fail to drive employee growth and development.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Absence of standardized performance metrics limits comparability and benchmarking.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C6B2E58-0CCD-3335-8E53-C09E09B7FA56}"/>
              </a:ext>
            </a:extLst>
          </p:cNvPr>
          <p:cNvSpPr txBox="1"/>
          <p:nvPr/>
        </p:nvSpPr>
        <p:spPr>
          <a:xfrm>
            <a:off x="914400" y="2200810"/>
            <a:ext cx="6705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develop a comprehensive framework for evaluating employee performance . The scope includes analyzing job responsibilities, goals and key performance indicators. A combination of quantitative and qualitative approaches will be used to assess performance. The expected outcome  is accurate performance assessments and targeted development plans .This will enable data-driven decision- making to enhance organizational efficiency.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FD26324-367C-1E12-E342-3FC5EC49AC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00200"/>
            <a:ext cx="6629400" cy="4724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C6DF70-B66A-E0AA-F0E3-B1D05EAF1820}"/>
              </a:ext>
            </a:extLst>
          </p:cNvPr>
          <p:cNvSpPr txBox="1"/>
          <p:nvPr/>
        </p:nvSpPr>
        <p:spPr>
          <a:xfrm>
            <a:off x="3124200" y="2019300"/>
            <a:ext cx="53869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Conditional formatting-missing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Filter-remove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Formula-performance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Pivot-summary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Graph-data visualization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B97980-08AD-C5F1-3D4C-2CE4C27E9AEF}"/>
              </a:ext>
            </a:extLst>
          </p:cNvPr>
          <p:cNvSpPr txBox="1"/>
          <p:nvPr/>
        </p:nvSpPr>
        <p:spPr>
          <a:xfrm>
            <a:off x="838200" y="2286000"/>
            <a:ext cx="4724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Employee dataset form Kaggle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26-features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We selected 9-features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r>
              <a:rPr lang="en-US" dirty="0"/>
              <a:t>     -Employee ID number</a:t>
            </a:r>
          </a:p>
          <a:p>
            <a:r>
              <a:rPr lang="en-US" dirty="0"/>
              <a:t>     -Employee Name</a:t>
            </a:r>
          </a:p>
          <a:p>
            <a:r>
              <a:rPr lang="en-US" dirty="0"/>
              <a:t>     -Employee Type</a:t>
            </a:r>
          </a:p>
          <a:p>
            <a:r>
              <a:rPr lang="en-US" dirty="0"/>
              <a:t>     -Performance Level</a:t>
            </a:r>
          </a:p>
          <a:p>
            <a:r>
              <a:rPr lang="en-US" dirty="0"/>
              <a:t>     -Gender</a:t>
            </a:r>
          </a:p>
          <a:p>
            <a:r>
              <a:rPr lang="en-US" dirty="0"/>
              <a:t>     -Employee Rating 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C48030-9F59-BFAB-ACA9-9D6C4C96F55A}"/>
              </a:ext>
            </a:extLst>
          </p:cNvPr>
          <p:cNvSpPr txBox="1"/>
          <p:nvPr/>
        </p:nvSpPr>
        <p:spPr>
          <a:xfrm>
            <a:off x="739775" y="2019300"/>
            <a:ext cx="8794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this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</a:t>
            </a:r>
            <a:r>
              <a:rPr lang="en-US" dirty="0"/>
              <a:t> we have measured the performance level of employee working in an organization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E9F365-55EC-3EE0-BE62-A4C70D192831}"/>
              </a:ext>
            </a:extLst>
          </p:cNvPr>
          <p:cNvSpPr txBox="1"/>
          <p:nvPr/>
        </p:nvSpPr>
        <p:spPr>
          <a:xfrm>
            <a:off x="2571750" y="3679773"/>
            <a:ext cx="6419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Performance Level </a:t>
            </a:r>
            <a:r>
              <a:rPr lang="en-US" sz="2400" dirty="0"/>
              <a:t>= </a:t>
            </a:r>
            <a:r>
              <a:rPr lang="en-US" sz="2400" b="1" dirty="0">
                <a:solidFill>
                  <a:srgbClr val="FF0000"/>
                </a:solidFill>
              </a:rPr>
              <a:t>IFS(Z8&gt;=5,”VERY HIGH”,Z8&gt;=4,”HIGH”,Z3&gt;=3,”MED”,”TRUE”,”LOW”)</a:t>
            </a:r>
            <a:endParaRPr lang="en-IN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421</TotalTime>
  <Words>588</Words>
  <Application>Microsoft Office PowerPoint</Application>
  <PresentationFormat>Widescreen</PresentationFormat>
  <Paragraphs>112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Roboto</vt:lpstr>
      <vt:lpstr>Times New Roman</vt:lpstr>
      <vt:lpstr>Trebuchet MS</vt:lpstr>
      <vt:lpstr>Wingdings</vt:lpstr>
      <vt:lpstr>Wingdings 3</vt:lpstr>
      <vt:lpstr>Facet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MODELLING</vt:lpstr>
      <vt:lpstr>MODELLING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boopathi balraj</cp:lastModifiedBy>
  <cp:revision>21</cp:revision>
  <dcterms:created xsi:type="dcterms:W3CDTF">2024-03-29T15:07:22Z</dcterms:created>
  <dcterms:modified xsi:type="dcterms:W3CDTF">2024-08-31T13:47:40Z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