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986622722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98662272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98662272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986622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9986622722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99866227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986622722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98662272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rgbClr val="0F0F0F"/>
              </a:buClr>
              <a:buSzPts val="1200"/>
              <a:buFont typeface="Roboto"/>
              <a:buChar char="●"/>
            </a:pPr>
            <a:r>
              <a:t/>
            </a:r>
            <a:endParaRPr sz="1200">
              <a:solidFill>
                <a:schemeClr val="dk1"/>
              </a:solidFill>
              <a:latin typeface="Roboto"/>
              <a:ea typeface="Roboto"/>
              <a:cs typeface="Roboto"/>
              <a:sym typeface="Roboto"/>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relatively low MAE on the training data indicates that the model's predictions are, on average, about 0.0483 units away from the actual values in the training set. This suggests a good fit on the training data.</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Training MAPE: 3.6504671403246816%</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MAPE of approximately 3.65% on the training set implies that the model's predictions are off by 3.65% from the actual values, on average. This is a reasonably low error percentage, suggesting that the model has captured the underlying patterns in the training data quite well.</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Test MAE: 0.0551989235411686</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MAE on the test data is slightly higher than on the training data but still remains low. An average deviation of 0.0552 suggests the model has managed to generalize well, though slightly less effectively than on the training data.</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Test MAPE: 3.411125803650962%</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MAPE on the test set is marginally lower than on the training set, indicating a good level of prediction accuracy. A MAPE of around 3.41% is generally considered good in many applications, showing that the model's predictive capability holds up well on unseen data.</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rgbClr val="0000FF"/>
                </a:solidFill>
                <a:highlight>
                  <a:srgbClr val="F7F7F7"/>
                </a:highlight>
                <a:latin typeface="Courier New"/>
                <a:ea typeface="Courier New"/>
                <a:cs typeface="Courier New"/>
                <a:sym typeface="Courier New"/>
              </a:rPr>
              <a:t>###Interpretation:</a:t>
            </a:r>
            <a:endParaRPr sz="1050">
              <a:solidFill>
                <a:srgbClr val="0000FF"/>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model demonstrates a good fit and reasonable predictive accuracy, as evidenced by the low MAE and MAPE values on both the training and test sets.</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rPr lang="en" sz="1050">
                <a:solidFill>
                  <a:schemeClr val="dk1"/>
                </a:solidFill>
                <a:highlight>
                  <a:srgbClr val="F7F7F7"/>
                </a:highlight>
                <a:latin typeface="Courier New"/>
                <a:ea typeface="Courier New"/>
                <a:cs typeface="Courier New"/>
                <a:sym typeface="Courier New"/>
              </a:rPr>
              <a:t>The slightly higher MAE on the test set compared to the training set is normal and suggests a modest amount of overfitting to the training data. However, the similar performance on both training and test sets suggests that the model is neither overfitting nor underfitting significantly.</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35714"/>
              </a:lnSpc>
              <a:spcBef>
                <a:spcPts val="0"/>
              </a:spcBef>
              <a:spcAft>
                <a:spcPts val="0"/>
              </a:spcAft>
              <a:buClr>
                <a:srgbClr val="0F0F0F"/>
              </a:buClr>
              <a:buSzPts val="1200"/>
              <a:buFont typeface="Roboto"/>
              <a:buChar char="●"/>
            </a:pPr>
            <a:r>
              <a:t/>
            </a:r>
            <a:endParaRPr sz="1050">
              <a:solidFill>
                <a:schemeClr val="dk1"/>
              </a:solidFill>
              <a:highlight>
                <a:srgbClr val="F7F7F7"/>
              </a:highlight>
              <a:latin typeface="Courier New"/>
              <a:ea typeface="Courier New"/>
              <a:cs typeface="Courier New"/>
              <a:sym typeface="Courier New"/>
            </a:endParaRPr>
          </a:p>
          <a:p>
            <a:pPr indent="-304800" lvl="0" marL="457200" rtl="0" algn="l">
              <a:lnSpc>
                <a:spcPct val="115000"/>
              </a:lnSpc>
              <a:spcBef>
                <a:spcPts val="0"/>
              </a:spcBef>
              <a:spcAft>
                <a:spcPts val="0"/>
              </a:spcAft>
              <a:buClr>
                <a:schemeClr val="dk1"/>
              </a:buClr>
              <a:buSzPts val="1200"/>
              <a:buFont typeface="Roboto"/>
              <a:buChar char="●"/>
            </a:pPr>
            <a:r>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Simplify the model (use a model with fewer parameters or less complexity).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regularization techniques which add a penalty to the loss function to discourage complex models.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Increase the amount of training data, if possible.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 techniques like cross-validation to ensure that the model's performance is robust across different subsets of the training data.</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Apply pruning techniques in certain types of models (like decision trees) to remove parts of the model that might be capturing noise.</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regularization techniques which add a penalty to the loss function to discourage complex models.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Increase the amount of training data, if possible.</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Implement techniques like cross-validation to ensure that the model's performance is robust across different subsets of the training data.</a:t>
            </a:r>
            <a:endParaRPr sz="1200">
              <a:solidFill>
                <a:schemeClr val="dk1"/>
              </a:solidFill>
              <a:latin typeface="Roboto"/>
              <a:ea typeface="Roboto"/>
              <a:cs typeface="Roboto"/>
              <a:sym typeface="Roboto"/>
            </a:endParaRPr>
          </a:p>
          <a:p>
            <a:pPr indent="0" lvl="0" marL="0" rtl="0" algn="l">
              <a:spcBef>
                <a:spcPts val="1500"/>
              </a:spcBef>
              <a:spcAft>
                <a:spcPts val="0"/>
              </a:spcAft>
              <a:buNone/>
            </a:pPr>
            <a:r>
              <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goal of this project is to understand and harness the potential relationship between household debt ratios in various counties and the strategic placement of Target stores. By integrating datasets that provide insights into consumer financial health, such as the household debt ratio, with Target store locations, we aim to uncover patterns and opportunities for more effective store placements.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9986622722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998662272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goal of this project is to understand and harness the potential relationship between household debt ratios in various counties and the strategic placement of Target stores. By integrating datasets that provide insights into consumer financial health, such as the household debt ratio, with Target store locations, we aim to uncover patterns and opportunities for more effective store placements.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71000"/>
              </a:lnSpc>
              <a:spcBef>
                <a:spcPts val="900"/>
              </a:spcBef>
              <a:spcAft>
                <a:spcPts val="0"/>
              </a:spcAft>
              <a:buClr>
                <a:schemeClr val="dk1"/>
              </a:buClr>
              <a:buSzPts val="1200"/>
              <a:buChar char="●"/>
            </a:pPr>
            <a:r>
              <a:rPr lang="en" sz="1200">
                <a:solidFill>
                  <a:schemeClr val="dk1"/>
                </a:solidFill>
                <a:highlight>
                  <a:srgbClr val="FAFAFA"/>
                </a:highlight>
              </a:rPr>
              <a:t>An overview of your proposed vision for tackling the problem using Data Science</a:t>
            </a:r>
            <a:endParaRPr sz="1200">
              <a:solidFill>
                <a:schemeClr val="dk1"/>
              </a:solidFill>
              <a:highlight>
                <a:srgbClr val="FAFAFA"/>
              </a:highlight>
            </a:endParaRPr>
          </a:p>
          <a:p>
            <a:pPr indent="0" lvl="0" marL="0" rtl="0" algn="l">
              <a:spcBef>
                <a:spcPts val="90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b="1" lang="en"/>
              <a:t>Data-Driven Decisions for Expansion:</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Analyze multiple datasets to understand regional financial health.</a:t>
            </a:r>
            <a:endParaRPr/>
          </a:p>
          <a:p>
            <a:pPr indent="0" lvl="0" marL="0" rtl="0" algn="l">
              <a:spcBef>
                <a:spcPts val="0"/>
              </a:spcBef>
              <a:spcAft>
                <a:spcPts val="0"/>
              </a:spcAft>
              <a:buClr>
                <a:schemeClr val="dk1"/>
              </a:buClr>
              <a:buSzPts val="1100"/>
              <a:buFont typeface="Arial"/>
              <a:buNone/>
            </a:pPr>
            <a:r>
              <a:rPr lang="en"/>
              <a:t>Use this data to inform decisions about where Target stores could thrive.</a:t>
            </a:r>
            <a:endParaRPr/>
          </a:p>
          <a:p>
            <a:pPr indent="0" lvl="0" marL="0" rtl="0" algn="l">
              <a:spcBef>
                <a:spcPts val="0"/>
              </a:spcBef>
              <a:spcAft>
                <a:spcPts val="0"/>
              </a:spcAft>
              <a:buClr>
                <a:schemeClr val="dk1"/>
              </a:buClr>
              <a:buSzPts val="1100"/>
              <a:buFont typeface="Arial"/>
              <a:buNone/>
            </a:pPr>
            <a:r>
              <a:rPr b="1" lang="en"/>
              <a:t>Pattern Recognition in Store Performance:</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Assess current store performance in areas with varying debt ratios.</a:t>
            </a:r>
            <a:endParaRPr/>
          </a:p>
          <a:p>
            <a:pPr indent="0" lvl="0" marL="0" rtl="0" algn="l">
              <a:spcBef>
                <a:spcPts val="0"/>
              </a:spcBef>
              <a:spcAft>
                <a:spcPts val="0"/>
              </a:spcAft>
              <a:buClr>
                <a:schemeClr val="dk1"/>
              </a:buClr>
              <a:buSzPts val="1100"/>
              <a:buFont typeface="Arial"/>
              <a:buNone/>
            </a:pPr>
            <a:r>
              <a:rPr lang="en"/>
              <a:t>Identify if regions with certain financial metrics show a trend in store success or challenges.</a:t>
            </a:r>
            <a:endParaRPr/>
          </a:p>
          <a:p>
            <a:pPr indent="0" lvl="0" marL="0" rtl="0" algn="l">
              <a:spcBef>
                <a:spcPts val="0"/>
              </a:spcBef>
              <a:spcAft>
                <a:spcPts val="0"/>
              </a:spcAft>
              <a:buClr>
                <a:schemeClr val="dk1"/>
              </a:buClr>
              <a:buSzPts val="1100"/>
              <a:buFont typeface="Arial"/>
              <a:buNone/>
            </a:pPr>
            <a:r>
              <a:rPr b="1" lang="en"/>
              <a:t>Predictive Analytics for Store Placement:</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Use advanced modeling techniques to predict potential store locations.</a:t>
            </a:r>
            <a:endParaRPr/>
          </a:p>
          <a:p>
            <a:pPr indent="0" lvl="0" marL="0" rtl="0" algn="l">
              <a:spcBef>
                <a:spcPts val="0"/>
              </a:spcBef>
              <a:spcAft>
                <a:spcPts val="0"/>
              </a:spcAft>
              <a:buClr>
                <a:schemeClr val="dk1"/>
              </a:buClr>
              <a:buSzPts val="1100"/>
              <a:buFont typeface="Arial"/>
              <a:buNone/>
            </a:pPr>
            <a:r>
              <a:rPr lang="en"/>
              <a:t>Models will consider a combination of household debt ratios and other factors like population density, competitor locations, etc.</a:t>
            </a:r>
            <a:endParaRPr/>
          </a:p>
          <a:p>
            <a:pPr indent="0" lvl="0" marL="0" rtl="0" algn="l">
              <a:spcBef>
                <a:spcPts val="0"/>
              </a:spcBef>
              <a:spcAft>
                <a:spcPts val="0"/>
              </a:spcAft>
              <a:buClr>
                <a:schemeClr val="dk1"/>
              </a:buClr>
              <a:buSzPts val="1100"/>
              <a:buFont typeface="Arial"/>
              <a:buNone/>
            </a:pPr>
            <a:r>
              <a:rPr lang="en"/>
              <a:t>Strategic Implementation of Insights: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Once patterns are identified and potential locations are predicted, formulate an actionable plan.</a:t>
            </a:r>
            <a:endParaRPr/>
          </a:p>
          <a:p>
            <a:pPr indent="0" lvl="0" marL="0" rtl="0" algn="l">
              <a:spcBef>
                <a:spcPts val="0"/>
              </a:spcBef>
              <a:spcAft>
                <a:spcPts val="0"/>
              </a:spcAft>
              <a:buClr>
                <a:schemeClr val="dk1"/>
              </a:buClr>
              <a:buSzPts val="1100"/>
              <a:buFont typeface="Arial"/>
              <a:buNone/>
            </a:pPr>
            <a:r>
              <a:rPr lang="en"/>
              <a:t>This plan could include steps for securing store locations, marketing strategies tailored to the financial health of the region, and more.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15958c719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15958c71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Converted dates, </a:t>
            </a:r>
            <a:endParaRPr/>
          </a:p>
          <a:p>
            <a:pPr indent="0" lvl="0" marL="0" rtl="0" algn="l">
              <a:spcBef>
                <a:spcPts val="0"/>
              </a:spcBef>
              <a:spcAft>
                <a:spcPts val="0"/>
              </a:spcAft>
              <a:buNone/>
            </a:pPr>
            <a:r>
              <a:rPr lang="en"/>
              <a:t>One hn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986622722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98662272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Converted dates, </a:t>
            </a:r>
            <a:endParaRPr/>
          </a:p>
          <a:p>
            <a:pPr indent="0" lvl="0" marL="0" rtl="0" algn="l">
              <a:spcBef>
                <a:spcPts val="0"/>
              </a:spcBef>
              <a:spcAft>
                <a:spcPts val="0"/>
              </a:spcAft>
              <a:buNone/>
            </a:pPr>
            <a:r>
              <a:rPr lang="en"/>
              <a:t>One hn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986622722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998662272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7F7F7"/>
                </a:highlight>
                <a:latin typeface="Courier New"/>
                <a:ea typeface="Courier New"/>
                <a:cs typeface="Courier New"/>
                <a:sym typeface="Courier New"/>
              </a:rPr>
              <a:t>The trend plot shows the average low and high household debt values over time. Both series appear to follow a similar trend, which is expected given that the high values were filled using the low values for missing entries.</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rgbClr val="212121"/>
                </a:solidFill>
                <a:highlight>
                  <a:srgbClr val="FFFFFF"/>
                </a:highlight>
                <a:latin typeface="Roboto"/>
                <a:ea typeface="Roboto"/>
                <a:cs typeface="Roboto"/>
                <a:sym typeface="Roboto"/>
              </a:rPr>
              <a:t>The seasonal trend plot for average household debt shows the mean low and high values for each quarter. There doesn't appear to be significant fluctuations between quarters, suggesting that there may not be strong seasonality present in this aspect of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trategic Store Expansion Using Household Debt Insights</a:t>
            </a:r>
            <a:endParaRPr/>
          </a:p>
        </p:txBody>
      </p:sp>
      <p:sp>
        <p:nvSpPr>
          <p:cNvPr id="73" name="Google Shape;73;p13"/>
          <p:cNvSpPr txBox="1"/>
          <p:nvPr>
            <p:ph idx="1" type="subTitle"/>
          </p:nvPr>
        </p:nvSpPr>
        <p:spPr>
          <a:xfrm>
            <a:off x="2439742" y="35514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Jennifer Sunmonu • 10.19.2023</a:t>
            </a:r>
            <a:endParaRPr sz="1500"/>
          </a:p>
        </p:txBody>
      </p:sp>
      <p:sp>
        <p:nvSpPr>
          <p:cNvPr id="74" name="Google Shape;74;p13"/>
          <p:cNvSpPr txBox="1"/>
          <p:nvPr/>
        </p:nvSpPr>
        <p:spPr>
          <a:xfrm>
            <a:off x="2439750" y="3641975"/>
            <a:ext cx="59010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Lato"/>
                <a:ea typeface="Lato"/>
                <a:cs typeface="Lato"/>
                <a:sym typeface="Lato"/>
              </a:rPr>
              <a:t>Leveraging Data Science for Optimized Store Placement</a:t>
            </a:r>
            <a:endParaRPr sz="18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813075" y="5321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Insights </a:t>
            </a:r>
            <a:endParaRPr/>
          </a:p>
        </p:txBody>
      </p:sp>
      <p:sp>
        <p:nvSpPr>
          <p:cNvPr id="134" name="Google Shape;134;p22"/>
          <p:cNvSpPr txBox="1"/>
          <p:nvPr/>
        </p:nvSpPr>
        <p:spPr>
          <a:xfrm>
            <a:off x="1085400" y="1026225"/>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35" name="Google Shape;135;p22"/>
          <p:cNvSpPr txBox="1"/>
          <p:nvPr/>
        </p:nvSpPr>
        <p:spPr>
          <a:xfrm>
            <a:off x="5284700" y="1167500"/>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None/>
            </a:pPr>
            <a:r>
              <a:t/>
            </a:r>
            <a:endParaRPr b="1"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36" name="Google Shape;136;p22"/>
          <p:cNvPicPr preferRelativeResize="0"/>
          <p:nvPr/>
        </p:nvPicPr>
        <p:blipFill>
          <a:blip r:embed="rId3">
            <a:alphaModFix/>
          </a:blip>
          <a:stretch>
            <a:fillRect/>
          </a:stretch>
        </p:blipFill>
        <p:spPr>
          <a:xfrm>
            <a:off x="1548575" y="1290925"/>
            <a:ext cx="4850599" cy="2907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568550" y="390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Decomposition Analysis</a:t>
            </a:r>
            <a:endParaRPr/>
          </a:p>
        </p:txBody>
      </p:sp>
      <p:sp>
        <p:nvSpPr>
          <p:cNvPr id="142" name="Google Shape;142;p23"/>
          <p:cNvSpPr txBox="1"/>
          <p:nvPr/>
        </p:nvSpPr>
        <p:spPr>
          <a:xfrm>
            <a:off x="1085400" y="1026225"/>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3" name="Google Shape;143;p23"/>
          <p:cNvPicPr preferRelativeResize="0"/>
          <p:nvPr/>
        </p:nvPicPr>
        <p:blipFill>
          <a:blip r:embed="rId3">
            <a:alphaModFix/>
          </a:blip>
          <a:stretch>
            <a:fillRect/>
          </a:stretch>
        </p:blipFill>
        <p:spPr>
          <a:xfrm>
            <a:off x="2438400" y="1167500"/>
            <a:ext cx="4267200" cy="32089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2404100" y="5495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Analysis</a:t>
            </a:r>
            <a:endParaRPr/>
          </a:p>
        </p:txBody>
      </p:sp>
      <p:sp>
        <p:nvSpPr>
          <p:cNvPr id="149" name="Google Shape;149;p24"/>
          <p:cNvSpPr txBox="1"/>
          <p:nvPr/>
        </p:nvSpPr>
        <p:spPr>
          <a:xfrm>
            <a:off x="1085400" y="1026225"/>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pic>
        <p:nvPicPr>
          <p:cNvPr id="150" name="Google Shape;150;p24"/>
          <p:cNvPicPr preferRelativeResize="0"/>
          <p:nvPr/>
        </p:nvPicPr>
        <p:blipFill>
          <a:blip r:embed="rId3">
            <a:alphaModFix/>
          </a:blip>
          <a:stretch>
            <a:fillRect/>
          </a:stretch>
        </p:blipFill>
        <p:spPr>
          <a:xfrm>
            <a:off x="893700" y="1026225"/>
            <a:ext cx="7073515" cy="36533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550825" y="4971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a:t>
            </a:r>
            <a:endParaRPr/>
          </a:p>
        </p:txBody>
      </p:sp>
      <p:sp>
        <p:nvSpPr>
          <p:cNvPr id="156" name="Google Shape;156;p25"/>
          <p:cNvSpPr txBox="1"/>
          <p:nvPr/>
        </p:nvSpPr>
        <p:spPr>
          <a:xfrm>
            <a:off x="708850" y="1374575"/>
            <a:ext cx="6321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Training MAE: 0.048</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Training MAPE: 3.65%</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TEST Mean Absolute Error (MAE): 0.055</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TEST Mean Absolute Percentage Error (MAPE): 3.41%</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157" name="Google Shape;157;p25"/>
          <p:cNvSpPr txBox="1"/>
          <p:nvPr>
            <p:ph type="title"/>
          </p:nvPr>
        </p:nvSpPr>
        <p:spPr>
          <a:xfrm>
            <a:off x="708850" y="25717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158" name="Google Shape;158;p25"/>
          <p:cNvSpPr txBox="1"/>
          <p:nvPr/>
        </p:nvSpPr>
        <p:spPr>
          <a:xfrm>
            <a:off x="966550" y="3207150"/>
            <a:ext cx="58062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Implement techniques like cross-validation to ensure that the model's performance is robust across different subsets of the training data.</a:t>
            </a:r>
            <a:endParaRPr/>
          </a:p>
          <a:p>
            <a:pPr indent="-317500" lvl="0" marL="457200" rtl="0" algn="l">
              <a:spcBef>
                <a:spcPts val="0"/>
              </a:spcBef>
              <a:spcAft>
                <a:spcPts val="0"/>
              </a:spcAft>
              <a:buSzPts val="1400"/>
              <a:buChar char="●"/>
            </a:pPr>
            <a:r>
              <a:rPr lang="en"/>
              <a:t>Optimize PDQ parameters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descr="Background pointer shape in timeline graphic" id="163" name="Google Shape;163;p26"/>
          <p:cNvSpPr/>
          <p:nvPr/>
        </p:nvSpPr>
        <p:spPr>
          <a:xfrm>
            <a:off x="289359" y="2532825"/>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4" name="Google Shape;164;p26"/>
          <p:cNvSpPr txBox="1"/>
          <p:nvPr>
            <p:ph idx="4294967295" type="body"/>
          </p:nvPr>
        </p:nvSpPr>
        <p:spPr>
          <a:xfrm>
            <a:off x="289348" y="2670375"/>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a:t>
            </a:r>
            <a:endParaRPr b="1" sz="1600">
              <a:solidFill>
                <a:schemeClr val="lt1"/>
              </a:solidFill>
            </a:endParaRPr>
          </a:p>
        </p:txBody>
      </p:sp>
      <p:grpSp>
        <p:nvGrpSpPr>
          <p:cNvPr id="165" name="Google Shape;165;p26"/>
          <p:cNvGrpSpPr/>
          <p:nvPr/>
        </p:nvGrpSpPr>
        <p:grpSpPr>
          <a:xfrm>
            <a:off x="917695" y="1944040"/>
            <a:ext cx="198900" cy="593656"/>
            <a:chOff x="777447" y="1610215"/>
            <a:chExt cx="198900" cy="593656"/>
          </a:xfrm>
        </p:grpSpPr>
        <p:cxnSp>
          <p:nvCxnSpPr>
            <p:cNvPr id="166" name="Google Shape;166;p26"/>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67" name="Google Shape;167;p26"/>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6"/>
          <p:cNvSpPr txBox="1"/>
          <p:nvPr>
            <p:ph idx="4294967295" type="body"/>
          </p:nvPr>
        </p:nvSpPr>
        <p:spPr>
          <a:xfrm>
            <a:off x="289350" y="1241779"/>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Convert FIPS Codes to County Names</a:t>
            </a:r>
            <a:endParaRPr sz="1600"/>
          </a:p>
        </p:txBody>
      </p:sp>
      <p:sp>
        <p:nvSpPr>
          <p:cNvPr descr="Background pointer shape in timeline graphic" id="169" name="Google Shape;169;p26"/>
          <p:cNvSpPr/>
          <p:nvPr/>
        </p:nvSpPr>
        <p:spPr>
          <a:xfrm>
            <a:off x="1765479" y="25328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0" name="Google Shape;170;p26"/>
          <p:cNvSpPr txBox="1"/>
          <p:nvPr>
            <p:ph idx="4294967295" type="body"/>
          </p:nvPr>
        </p:nvSpPr>
        <p:spPr>
          <a:xfrm>
            <a:off x="2074742" y="26703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2</a:t>
            </a:r>
            <a:endParaRPr b="1" sz="1600">
              <a:solidFill>
                <a:schemeClr val="lt1"/>
              </a:solidFill>
            </a:endParaRPr>
          </a:p>
        </p:txBody>
      </p:sp>
      <p:grpSp>
        <p:nvGrpSpPr>
          <p:cNvPr id="171" name="Google Shape;171;p26"/>
          <p:cNvGrpSpPr/>
          <p:nvPr/>
        </p:nvGrpSpPr>
        <p:grpSpPr>
          <a:xfrm>
            <a:off x="2633057" y="3272783"/>
            <a:ext cx="198900" cy="593656"/>
            <a:chOff x="2223534" y="2938958"/>
            <a:chExt cx="198900" cy="593656"/>
          </a:xfrm>
        </p:grpSpPr>
        <p:cxnSp>
          <p:nvCxnSpPr>
            <p:cNvPr id="172" name="Google Shape;172;p26"/>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73" name="Google Shape;173;p26"/>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26"/>
          <p:cNvSpPr txBox="1"/>
          <p:nvPr>
            <p:ph idx="4294967295" type="body"/>
          </p:nvPr>
        </p:nvSpPr>
        <p:spPr>
          <a:xfrm>
            <a:off x="1916912" y="3866450"/>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Merge Datasets</a:t>
            </a:r>
            <a:endParaRPr sz="1600"/>
          </a:p>
        </p:txBody>
      </p:sp>
      <p:sp>
        <p:nvSpPr>
          <p:cNvPr descr="Background pointer shape in timeline graphic" id="175" name="Google Shape;175;p26"/>
          <p:cNvSpPr/>
          <p:nvPr/>
        </p:nvSpPr>
        <p:spPr>
          <a:xfrm>
            <a:off x="3420398" y="25328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6"/>
          <p:cNvSpPr txBox="1"/>
          <p:nvPr>
            <p:ph idx="4294967295" type="body"/>
          </p:nvPr>
        </p:nvSpPr>
        <p:spPr>
          <a:xfrm>
            <a:off x="3716180" y="26703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3</a:t>
            </a:r>
            <a:endParaRPr b="1" sz="1600">
              <a:solidFill>
                <a:schemeClr val="lt1"/>
              </a:solidFill>
            </a:endParaRPr>
          </a:p>
        </p:txBody>
      </p:sp>
      <p:grpSp>
        <p:nvGrpSpPr>
          <p:cNvPr id="177" name="Google Shape;177;p26"/>
          <p:cNvGrpSpPr/>
          <p:nvPr/>
        </p:nvGrpSpPr>
        <p:grpSpPr>
          <a:xfrm>
            <a:off x="4267970" y="1944040"/>
            <a:ext cx="198900" cy="593656"/>
            <a:chOff x="3918084" y="1610215"/>
            <a:chExt cx="198900" cy="593656"/>
          </a:xfrm>
        </p:grpSpPr>
        <p:cxnSp>
          <p:nvCxnSpPr>
            <p:cNvPr id="178" name="Google Shape;178;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9" name="Google Shape;179;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26"/>
          <p:cNvSpPr txBox="1"/>
          <p:nvPr>
            <p:ph idx="4294967295" type="body"/>
          </p:nvPr>
        </p:nvSpPr>
        <p:spPr>
          <a:xfrm>
            <a:off x="3324557" y="137479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Clustering Models </a:t>
            </a:r>
            <a:endParaRPr sz="1600"/>
          </a:p>
        </p:txBody>
      </p:sp>
      <p:sp>
        <p:nvSpPr>
          <p:cNvPr descr="Background pointer shape in timeline graphic" id="181" name="Google Shape;181;p26"/>
          <p:cNvSpPr/>
          <p:nvPr/>
        </p:nvSpPr>
        <p:spPr>
          <a:xfrm>
            <a:off x="5075318" y="25328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2" name="Google Shape;182;p26"/>
          <p:cNvSpPr txBox="1"/>
          <p:nvPr>
            <p:ph idx="4294967295" type="body"/>
          </p:nvPr>
        </p:nvSpPr>
        <p:spPr>
          <a:xfrm>
            <a:off x="5365124" y="26703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4</a:t>
            </a:r>
            <a:endParaRPr b="1" sz="1600">
              <a:solidFill>
                <a:schemeClr val="lt1"/>
              </a:solidFill>
            </a:endParaRPr>
          </a:p>
        </p:txBody>
      </p:sp>
      <p:grpSp>
        <p:nvGrpSpPr>
          <p:cNvPr id="183" name="Google Shape;183;p26"/>
          <p:cNvGrpSpPr/>
          <p:nvPr/>
        </p:nvGrpSpPr>
        <p:grpSpPr>
          <a:xfrm>
            <a:off x="5921495" y="3272783"/>
            <a:ext cx="198900" cy="593656"/>
            <a:chOff x="5958946" y="2938958"/>
            <a:chExt cx="198900" cy="593656"/>
          </a:xfrm>
        </p:grpSpPr>
        <p:cxnSp>
          <p:nvCxnSpPr>
            <p:cNvPr id="184" name="Google Shape;184;p26"/>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5" name="Google Shape;185;p2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26"/>
          <p:cNvSpPr txBox="1"/>
          <p:nvPr>
            <p:ph idx="4294967295" type="body"/>
          </p:nvPr>
        </p:nvSpPr>
        <p:spPr>
          <a:xfrm>
            <a:off x="5567352" y="41090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Optimize Models </a:t>
            </a:r>
            <a:endParaRPr sz="1600"/>
          </a:p>
        </p:txBody>
      </p:sp>
      <p:sp>
        <p:nvSpPr>
          <p:cNvPr descr="Background pointer shape in timeline graphic" id="187" name="Google Shape;187;p26"/>
          <p:cNvSpPr/>
          <p:nvPr/>
        </p:nvSpPr>
        <p:spPr>
          <a:xfrm>
            <a:off x="6730238" y="2532825"/>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8" name="Google Shape;188;p26"/>
          <p:cNvSpPr txBox="1"/>
          <p:nvPr>
            <p:ph idx="4294967295" type="body"/>
          </p:nvPr>
        </p:nvSpPr>
        <p:spPr>
          <a:xfrm>
            <a:off x="7059937" y="2670375"/>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5</a:t>
            </a:r>
            <a:endParaRPr b="1" sz="1600">
              <a:solidFill>
                <a:schemeClr val="lt1"/>
              </a:solidFill>
            </a:endParaRPr>
          </a:p>
        </p:txBody>
      </p:sp>
      <p:grpSp>
        <p:nvGrpSpPr>
          <p:cNvPr id="189" name="Google Shape;189;p26"/>
          <p:cNvGrpSpPr/>
          <p:nvPr/>
        </p:nvGrpSpPr>
        <p:grpSpPr>
          <a:xfrm>
            <a:off x="7618232" y="1944040"/>
            <a:ext cx="198900" cy="593656"/>
            <a:chOff x="3918084" y="1610215"/>
            <a:chExt cx="198900" cy="593656"/>
          </a:xfrm>
        </p:grpSpPr>
        <p:cxnSp>
          <p:nvCxnSpPr>
            <p:cNvPr id="190" name="Google Shape;190;p26"/>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1" name="Google Shape;191;p26"/>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6"/>
          <p:cNvSpPr txBox="1"/>
          <p:nvPr>
            <p:ph idx="4294967295" type="body"/>
          </p:nvPr>
        </p:nvSpPr>
        <p:spPr>
          <a:xfrm>
            <a:off x="6596279" y="1037742"/>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Predictions and Strategy Formulation</a:t>
            </a:r>
            <a:endParaRPr sz="1600"/>
          </a:p>
        </p:txBody>
      </p:sp>
      <p:sp>
        <p:nvSpPr>
          <p:cNvPr id="193" name="Google Shape;193;p26"/>
          <p:cNvSpPr txBox="1"/>
          <p:nvPr>
            <p:ph idx="4294967295" type="title"/>
          </p:nvPr>
        </p:nvSpPr>
        <p:spPr>
          <a:xfrm>
            <a:off x="118425" y="841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Agenda </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b="1" lang="en"/>
              <a:t>Overview </a:t>
            </a:r>
            <a:endParaRPr b="1"/>
          </a:p>
          <a:p>
            <a:pPr indent="-342900" lvl="0" marL="457200" rtl="0" algn="l">
              <a:spcBef>
                <a:spcPts val="0"/>
              </a:spcBef>
              <a:spcAft>
                <a:spcPts val="0"/>
              </a:spcAft>
              <a:buSzPts val="1800"/>
              <a:buChar char="●"/>
            </a:pPr>
            <a:r>
              <a:rPr b="1" lang="en"/>
              <a:t>Impact &amp; Benefits </a:t>
            </a:r>
            <a:endParaRPr b="1"/>
          </a:p>
          <a:p>
            <a:pPr indent="-342900" lvl="0" marL="457200" rtl="0" algn="l">
              <a:spcBef>
                <a:spcPts val="0"/>
              </a:spcBef>
              <a:spcAft>
                <a:spcPts val="0"/>
              </a:spcAft>
              <a:buSzPts val="1800"/>
              <a:buChar char="●"/>
            </a:pPr>
            <a:r>
              <a:rPr b="1" lang="en"/>
              <a:t>EDA Insights </a:t>
            </a:r>
            <a:endParaRPr b="1"/>
          </a:p>
          <a:p>
            <a:pPr indent="-342900" lvl="0" marL="457200" rtl="0" algn="l">
              <a:spcBef>
                <a:spcPts val="0"/>
              </a:spcBef>
              <a:spcAft>
                <a:spcPts val="0"/>
              </a:spcAft>
              <a:buSzPts val="1800"/>
              <a:buChar char="●"/>
            </a:pPr>
            <a:r>
              <a:rPr b="1" lang="en"/>
              <a:t>Time Series</a:t>
            </a:r>
            <a:endParaRPr b="1"/>
          </a:p>
          <a:p>
            <a:pPr indent="-342900" lvl="0" marL="457200" rtl="0" algn="l">
              <a:spcBef>
                <a:spcPts val="0"/>
              </a:spcBef>
              <a:spcAft>
                <a:spcPts val="0"/>
              </a:spcAft>
              <a:buSzPts val="1800"/>
              <a:buChar char="●"/>
            </a:pPr>
            <a:r>
              <a:rPr b="1" lang="en"/>
              <a:t>Next Steps </a:t>
            </a:r>
            <a:endParaRPr b="1"/>
          </a:p>
          <a:p>
            <a:pPr indent="0" lvl="0" marL="0" rtl="0" algn="l">
              <a:spcBef>
                <a:spcPts val="0"/>
              </a:spcBef>
              <a:spcAft>
                <a:spcPts val="16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984825" y="5437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 Recap</a:t>
            </a:r>
            <a:endParaRPr/>
          </a:p>
        </p:txBody>
      </p:sp>
      <p:sp>
        <p:nvSpPr>
          <p:cNvPr id="86" name="Google Shape;86;p15"/>
          <p:cNvSpPr txBox="1"/>
          <p:nvPr>
            <p:ph idx="1" type="body"/>
          </p:nvPr>
        </p:nvSpPr>
        <p:spPr>
          <a:xfrm>
            <a:off x="422048" y="1479025"/>
            <a:ext cx="59580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Clr>
                <a:schemeClr val="dk2"/>
              </a:buClr>
              <a:buSzPts val="1100"/>
              <a:buFont typeface="Arial"/>
              <a:buNone/>
            </a:pPr>
            <a:r>
              <a:rPr b="1" lang="en" sz="1600"/>
              <a:t>Objective: </a:t>
            </a:r>
            <a:r>
              <a:rPr lang="en" sz="1600"/>
              <a:t>Explore relationship between household debt ratios &amp; Target store placements.</a:t>
            </a:r>
            <a:endParaRPr sz="1600"/>
          </a:p>
          <a:p>
            <a:pPr indent="0" lvl="0" marL="457200" rtl="0" algn="l">
              <a:spcBef>
                <a:spcPts val="1200"/>
              </a:spcBef>
              <a:spcAft>
                <a:spcPts val="0"/>
              </a:spcAft>
              <a:buClr>
                <a:schemeClr val="dk2"/>
              </a:buClr>
              <a:buSzPts val="1100"/>
              <a:buFont typeface="Arial"/>
              <a:buNone/>
            </a:pPr>
            <a:r>
              <a:rPr b="1" lang="en" sz="1600"/>
              <a:t>Integration:</a:t>
            </a:r>
            <a:r>
              <a:rPr lang="en" sz="1600"/>
              <a:t>Combine consumer financial health &amp; Target store locations.</a:t>
            </a:r>
            <a:endParaRPr sz="1600"/>
          </a:p>
          <a:p>
            <a:pPr indent="0" lvl="0" marL="457200" rtl="0" algn="l">
              <a:spcBef>
                <a:spcPts val="1200"/>
              </a:spcBef>
              <a:spcAft>
                <a:spcPts val="0"/>
              </a:spcAft>
              <a:buNone/>
            </a:pPr>
            <a:r>
              <a:rPr b="1" lang="en" sz="1600"/>
              <a:t>Outcome:</a:t>
            </a:r>
            <a:r>
              <a:rPr lang="en" sz="1600"/>
              <a:t> Identify patterns to optimize store placements based on financial insights.</a:t>
            </a:r>
            <a:endParaRPr sz="1600"/>
          </a:p>
          <a:p>
            <a:pPr indent="0" lvl="0" marL="457200" rtl="0" algn="l">
              <a:spcBef>
                <a:spcPts val="1200"/>
              </a:spcBef>
              <a:spcAft>
                <a:spcPts val="0"/>
              </a:spcAft>
              <a:buClr>
                <a:schemeClr val="dk2"/>
              </a:buClr>
              <a:buSzPts val="1100"/>
              <a:buFont typeface="Arial"/>
              <a:buNone/>
            </a:pPr>
            <a:r>
              <a:rPr b="1" lang="en" sz="1600"/>
              <a:t>Problem Statement: </a:t>
            </a:r>
            <a:r>
              <a:rPr lang="en" sz="1600"/>
              <a:t>How can debt ratios guide strategic store placement?</a:t>
            </a:r>
            <a:endParaRPr sz="1600"/>
          </a:p>
          <a:p>
            <a:pPr indent="0" lvl="0" marL="45720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984825" y="5437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Updates</a:t>
            </a:r>
            <a:endParaRPr/>
          </a:p>
        </p:txBody>
      </p:sp>
      <p:sp>
        <p:nvSpPr>
          <p:cNvPr id="92" name="Google Shape;92;p16"/>
          <p:cNvSpPr txBox="1"/>
          <p:nvPr>
            <p:ph idx="1" type="body"/>
          </p:nvPr>
        </p:nvSpPr>
        <p:spPr>
          <a:xfrm>
            <a:off x="422050" y="1479025"/>
            <a:ext cx="5958000" cy="1707900"/>
          </a:xfrm>
          <a:prstGeom prst="rect">
            <a:avLst/>
          </a:prstGeom>
        </p:spPr>
        <p:txBody>
          <a:bodyPr anchorCtr="0" anchor="t" bIns="91425" lIns="91425" spcFirstLastPara="1" rIns="91425" wrap="square" tIns="91425">
            <a:noAutofit/>
          </a:bodyPr>
          <a:lstStyle/>
          <a:p>
            <a:pPr indent="-349250" lvl="0" marL="457200" rtl="0" algn="l">
              <a:spcBef>
                <a:spcPts val="600"/>
              </a:spcBef>
              <a:spcAft>
                <a:spcPts val="0"/>
              </a:spcAft>
              <a:buClr>
                <a:srgbClr val="212121"/>
              </a:buClr>
              <a:buSzPts val="1900"/>
              <a:buFont typeface="Roboto"/>
              <a:buAutoNum type="arabicPeriod"/>
            </a:pPr>
            <a:r>
              <a:rPr lang="en" sz="1900">
                <a:solidFill>
                  <a:srgbClr val="212121"/>
                </a:solidFill>
                <a:highlight>
                  <a:srgbClr val="FFFFFF"/>
                </a:highlight>
                <a:latin typeface="Roboto"/>
                <a:ea typeface="Roboto"/>
                <a:cs typeface="Roboto"/>
                <a:sym typeface="Roboto"/>
              </a:rPr>
              <a:t>Clean and ran EDA on Debt by County Dataset</a:t>
            </a:r>
            <a:endParaRPr sz="1900">
              <a:solidFill>
                <a:srgbClr val="212121"/>
              </a:solidFill>
              <a:highlight>
                <a:srgbClr val="FFFFFF"/>
              </a:highlight>
              <a:latin typeface="Roboto"/>
              <a:ea typeface="Roboto"/>
              <a:cs typeface="Roboto"/>
              <a:sym typeface="Roboto"/>
            </a:endParaRPr>
          </a:p>
          <a:p>
            <a:pPr indent="-349250" lvl="0" marL="457200" rtl="0" algn="l">
              <a:spcBef>
                <a:spcPts val="0"/>
              </a:spcBef>
              <a:spcAft>
                <a:spcPts val="0"/>
              </a:spcAft>
              <a:buClr>
                <a:srgbClr val="212121"/>
              </a:buClr>
              <a:buSzPts val="1900"/>
              <a:buFont typeface="Roboto"/>
              <a:buAutoNum type="arabicPeriod"/>
            </a:pPr>
            <a:r>
              <a:rPr lang="en" sz="1900">
                <a:solidFill>
                  <a:srgbClr val="212121"/>
                </a:solidFill>
                <a:highlight>
                  <a:srgbClr val="FFFFFF"/>
                </a:highlight>
                <a:latin typeface="Roboto"/>
                <a:ea typeface="Roboto"/>
                <a:cs typeface="Roboto"/>
                <a:sym typeface="Roboto"/>
              </a:rPr>
              <a:t>Ran  baseline time series modeling</a:t>
            </a:r>
            <a:endParaRPr sz="1900">
              <a:solidFill>
                <a:srgbClr val="212121"/>
              </a:solidFill>
              <a:highlight>
                <a:srgbClr val="FFFFFF"/>
              </a:highlight>
              <a:latin typeface="Roboto"/>
              <a:ea typeface="Roboto"/>
              <a:cs typeface="Roboto"/>
              <a:sym typeface="Roboto"/>
            </a:endParaRPr>
          </a:p>
          <a:p>
            <a:pPr indent="-349250" lvl="0" marL="457200" rtl="0" algn="l">
              <a:spcBef>
                <a:spcPts val="0"/>
              </a:spcBef>
              <a:spcAft>
                <a:spcPts val="0"/>
              </a:spcAft>
              <a:buClr>
                <a:srgbClr val="212121"/>
              </a:buClr>
              <a:buSzPts val="1900"/>
              <a:buFont typeface="Roboto"/>
              <a:buAutoNum type="arabicPeriod"/>
            </a:pPr>
            <a:r>
              <a:rPr lang="en" sz="1900">
                <a:solidFill>
                  <a:srgbClr val="212121"/>
                </a:solidFill>
                <a:highlight>
                  <a:srgbClr val="FFFFFF"/>
                </a:highlight>
                <a:latin typeface="Roboto"/>
                <a:ea typeface="Roboto"/>
                <a:cs typeface="Roboto"/>
                <a:sym typeface="Roboto"/>
              </a:rPr>
              <a:t>Evaluated the model</a:t>
            </a:r>
            <a:endParaRPr sz="1900">
              <a:solidFill>
                <a:srgbClr val="212121"/>
              </a:solidFill>
              <a:highlight>
                <a:srgbClr val="FFFFFF"/>
              </a:highlight>
              <a:latin typeface="Roboto"/>
              <a:ea typeface="Roboto"/>
              <a:cs typeface="Roboto"/>
              <a:sym typeface="Roboto"/>
            </a:endParaRPr>
          </a:p>
          <a:p>
            <a:pPr indent="0" lvl="0" marL="457200" rtl="0" algn="l">
              <a:spcBef>
                <a:spcPts val="1200"/>
              </a:spcBef>
              <a:spcAft>
                <a:spcPts val="1200"/>
              </a:spcAft>
              <a:buNone/>
            </a:pPr>
            <a:r>
              <a:t/>
            </a:r>
            <a:endParaRPr b="1"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 name="Shape 96"/>
        <p:cNvGrpSpPr/>
        <p:nvPr/>
      </p:nvGrpSpPr>
      <p:grpSpPr>
        <a:xfrm>
          <a:off x="0" y="0"/>
          <a:ext cx="0" cy="0"/>
          <a:chOff x="0" y="0"/>
          <a:chExt cx="0" cy="0"/>
        </a:xfrm>
      </p:grpSpPr>
      <p:sp>
        <p:nvSpPr>
          <p:cNvPr id="97" name="Google Shape;97;p17"/>
          <p:cNvSpPr txBox="1"/>
          <p:nvPr>
            <p:ph type="title"/>
          </p:nvPr>
        </p:nvSpPr>
        <p:spPr>
          <a:xfrm>
            <a:off x="561425" y="464625"/>
            <a:ext cx="695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Harnessing Data for Target's Growth</a:t>
            </a:r>
            <a:endParaRPr/>
          </a:p>
        </p:txBody>
      </p:sp>
      <p:sp>
        <p:nvSpPr>
          <p:cNvPr id="98" name="Google Shape;98;p17"/>
          <p:cNvSpPr txBox="1"/>
          <p:nvPr/>
        </p:nvSpPr>
        <p:spPr>
          <a:xfrm>
            <a:off x="561425" y="1100025"/>
            <a:ext cx="6955500" cy="23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Data-Driven Expansion:</a:t>
            </a:r>
            <a:endParaRPr b="1" u="sng">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Analyze datasets to gauge regional financial health.</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Determine potential locations where Target might excel.</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Store Performance Insights:</a:t>
            </a:r>
            <a:endParaRPr b="1" u="sng">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Review store success*  in diverse debt ratio regions.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Detect trends related to regional financial metrics.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Predictive Store Placement:</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Employ models to forecast ideal store sites.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Factor in debt ratios, possibly population, competitors, and more.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Implementing Insights: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Strategize upon identifying patterns and predicted locations.</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Formulate an actionable plan</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p:txBody>
      </p:sp>
      <p:sp>
        <p:nvSpPr>
          <p:cNvPr id="99" name="Google Shape;99;p17"/>
          <p:cNvSpPr txBox="1"/>
          <p:nvPr/>
        </p:nvSpPr>
        <p:spPr>
          <a:xfrm>
            <a:off x="2422950" y="4656300"/>
            <a:ext cx="49557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*A store's success is gauged by whether a remodel has taken place</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576050" y="332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 &amp; Benefits</a:t>
            </a:r>
            <a:endParaRPr/>
          </a:p>
        </p:txBody>
      </p:sp>
      <p:sp>
        <p:nvSpPr>
          <p:cNvPr id="105" name="Google Shape;105;p18"/>
          <p:cNvSpPr txBox="1"/>
          <p:nvPr>
            <p:ph idx="1" type="body"/>
          </p:nvPr>
        </p:nvSpPr>
        <p:spPr>
          <a:xfrm>
            <a:off x="100300" y="967775"/>
            <a:ext cx="8825700" cy="3002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u="sng"/>
              <a:t>Informed Strategic Decisions: </a:t>
            </a:r>
            <a:r>
              <a:rPr lang="en" sz="1600"/>
              <a:t>Prioritize regions for expansion/remodeling based on concrete financial indicators, not just intuition.</a:t>
            </a:r>
            <a:endParaRPr sz="1600"/>
          </a:p>
          <a:p>
            <a:pPr indent="0" lvl="0" marL="457200" rtl="0" algn="l">
              <a:spcBef>
                <a:spcPts val="1200"/>
              </a:spcBef>
              <a:spcAft>
                <a:spcPts val="0"/>
              </a:spcAft>
              <a:buNone/>
            </a:pPr>
            <a:r>
              <a:rPr b="1" lang="en" sz="1600" u="sng"/>
              <a:t>Increased Store Success Rate: </a:t>
            </a:r>
            <a:r>
              <a:rPr lang="en" sz="1600"/>
              <a:t>By correlating remodeling events with household income trends, optimize store locations for better performance and longevity.</a:t>
            </a:r>
            <a:endParaRPr sz="1600"/>
          </a:p>
          <a:p>
            <a:pPr indent="0" lvl="0" marL="457200" rtl="0" algn="l">
              <a:spcBef>
                <a:spcPts val="1200"/>
              </a:spcBef>
              <a:spcAft>
                <a:spcPts val="0"/>
              </a:spcAft>
              <a:buNone/>
            </a:pPr>
            <a:r>
              <a:rPr b="1" lang="en" sz="1600" u="sng"/>
              <a:t>Cost Efficiency: </a:t>
            </a:r>
            <a:r>
              <a:rPr lang="en" sz="1600"/>
              <a:t>Reduce the risk of investing in locations with unfavorable financial conditions. Allocate resources more effectively.</a:t>
            </a:r>
            <a:endParaRPr sz="1600"/>
          </a:p>
          <a:p>
            <a:pPr indent="0" lvl="0" marL="457200" rtl="0" algn="l">
              <a:spcBef>
                <a:spcPts val="1200"/>
              </a:spcBef>
              <a:spcAft>
                <a:spcPts val="0"/>
              </a:spcAft>
              <a:buNone/>
            </a:pPr>
            <a:r>
              <a:rPr b="1" lang="en" sz="1600" u="sng"/>
              <a:t>Future Store Performance Predictions:</a:t>
            </a:r>
            <a:r>
              <a:rPr lang="en" sz="1600"/>
              <a:t>Understand the timing of store openings and remodels against financial metrics, enabling the prediction of future successful store locations.</a:t>
            </a:r>
            <a:endParaRPr sz="1600"/>
          </a:p>
          <a:p>
            <a:pPr indent="0" lvl="0" marL="457200" rtl="0" algn="l">
              <a:spcBef>
                <a:spcPts val="1200"/>
              </a:spcBef>
              <a:spcAft>
                <a:spcPts val="0"/>
              </a:spcAft>
              <a:buNone/>
            </a:pPr>
            <a:r>
              <a:rPr b="1" lang="en" sz="1600" u="sng"/>
              <a:t>Maximized ROI: </a:t>
            </a:r>
            <a:r>
              <a:rPr lang="en" sz="1600"/>
              <a:t>By aligning store strategies with regional financial insights, ensure a higher return on investment and sustained store success.</a:t>
            </a:r>
            <a:endParaRPr sz="1600"/>
          </a:p>
          <a:p>
            <a:pPr indent="0" lvl="0" marL="457200" rtl="0" algn="l">
              <a:spcBef>
                <a:spcPts val="1200"/>
              </a:spcBef>
              <a:spcAft>
                <a:spcPts val="0"/>
              </a:spcAft>
              <a:buClr>
                <a:schemeClr val="dk2"/>
              </a:buClr>
              <a:buSzPts val="1100"/>
              <a:buFont typeface="Arial"/>
              <a:buNone/>
            </a:pPr>
            <a:r>
              <a:t/>
            </a:r>
            <a:endParaRPr sz="1600"/>
          </a:p>
          <a:p>
            <a:pPr indent="0" lvl="0" marL="45720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1085400" y="390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Peek into The Data</a:t>
            </a:r>
            <a:endParaRPr/>
          </a:p>
        </p:txBody>
      </p:sp>
      <p:sp>
        <p:nvSpPr>
          <p:cNvPr id="111" name="Google Shape;111;p19"/>
          <p:cNvSpPr txBox="1"/>
          <p:nvPr/>
        </p:nvSpPr>
        <p:spPr>
          <a:xfrm>
            <a:off x="300875" y="1026225"/>
            <a:ext cx="3437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2"/>
              </a:buClr>
              <a:buSzPts val="1100"/>
              <a:buFont typeface="Arial"/>
              <a:buNone/>
            </a:pPr>
            <a:r>
              <a:rPr b="1" lang="en" u="sng"/>
              <a:t>Target Store Data:</a:t>
            </a:r>
            <a:endParaRPr b="1" u="sng"/>
          </a:p>
          <a:p>
            <a:pPr indent="0" lvl="0" marL="0" rtl="0" algn="l">
              <a:spcBef>
                <a:spcPts val="0"/>
              </a:spcBef>
              <a:spcAft>
                <a:spcPts val="0"/>
              </a:spcAft>
              <a:buClr>
                <a:schemeClr val="dk2"/>
              </a:buClr>
              <a:buSzPts val="1100"/>
              <a:buFont typeface="Arial"/>
              <a:buNone/>
            </a:pPr>
            <a:r>
              <a:t/>
            </a:r>
            <a:endParaRPr b="1" u="sng"/>
          </a:p>
          <a:p>
            <a:pPr indent="0" lvl="0" marL="0" rtl="0" algn="l">
              <a:spcBef>
                <a:spcPts val="0"/>
              </a:spcBef>
              <a:spcAft>
                <a:spcPts val="0"/>
              </a:spcAft>
              <a:buClr>
                <a:schemeClr val="dk2"/>
              </a:buClr>
              <a:buSzPts val="1100"/>
              <a:buFont typeface="Arial"/>
              <a:buNone/>
            </a:pPr>
            <a:r>
              <a:rPr b="1" lang="en" u="sng"/>
              <a:t>Features:</a:t>
            </a:r>
            <a:endParaRPr b="1" u="sng"/>
          </a:p>
          <a:p>
            <a:pPr indent="-317500" lvl="0" marL="457200" rtl="0" algn="l">
              <a:spcBef>
                <a:spcPts val="0"/>
              </a:spcBef>
              <a:spcAft>
                <a:spcPts val="0"/>
              </a:spcAft>
              <a:buSzPts val="1400"/>
              <a:buChar char="●"/>
            </a:pPr>
            <a:r>
              <a:rPr lang="en"/>
              <a:t>Store Locations (Latitude, Longitude)</a:t>
            </a:r>
            <a:endParaRPr/>
          </a:p>
          <a:p>
            <a:pPr indent="-317500" lvl="0" marL="457200" rtl="0" algn="l">
              <a:spcBef>
                <a:spcPts val="0"/>
              </a:spcBef>
              <a:spcAft>
                <a:spcPts val="0"/>
              </a:spcAft>
              <a:buSzPts val="1400"/>
              <a:buChar char="●"/>
            </a:pPr>
            <a:r>
              <a:rPr lang="en"/>
              <a:t>Remodeling Events</a:t>
            </a:r>
            <a:endParaRPr/>
          </a:p>
          <a:p>
            <a:pPr indent="-317500" lvl="0" marL="457200" rtl="0" algn="l">
              <a:spcBef>
                <a:spcPts val="0"/>
              </a:spcBef>
              <a:spcAft>
                <a:spcPts val="0"/>
              </a:spcAft>
              <a:buSzPts val="1400"/>
              <a:buChar char="●"/>
            </a:pPr>
            <a:r>
              <a:rPr lang="en"/>
              <a:t>Store Open Dates (1969)</a:t>
            </a:r>
            <a:endParaRPr/>
          </a:p>
          <a:p>
            <a:pPr indent="-317500" lvl="0" marL="457200" rtl="0" algn="l">
              <a:spcBef>
                <a:spcPts val="0"/>
              </a:spcBef>
              <a:spcAft>
                <a:spcPts val="0"/>
              </a:spcAft>
              <a:buSzPts val="1400"/>
              <a:buChar char="●"/>
            </a:pPr>
            <a:r>
              <a:rPr lang="en"/>
              <a:t>One Hot Encoded Features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u="sng">
                <a:solidFill>
                  <a:schemeClr val="dk2"/>
                </a:solidFill>
              </a:rPr>
              <a:t>Initial Insights </a:t>
            </a:r>
            <a:endParaRPr b="1" u="sng">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Collinearity</a:t>
            </a:r>
            <a:r>
              <a:rPr lang="en">
                <a:solidFill>
                  <a:schemeClr val="dk2"/>
                </a:solidFill>
              </a:rPr>
              <a:t> on Remodel &amp; Features </a:t>
            </a:r>
            <a:endParaRPr>
              <a:solidFill>
                <a:schemeClr val="dk2"/>
              </a:solidFill>
            </a:endParaRPr>
          </a:p>
        </p:txBody>
      </p:sp>
      <p:pic>
        <p:nvPicPr>
          <p:cNvPr id="112" name="Google Shape;112;p19"/>
          <p:cNvPicPr preferRelativeResize="0"/>
          <p:nvPr/>
        </p:nvPicPr>
        <p:blipFill>
          <a:blip r:embed="rId3">
            <a:alphaModFix/>
          </a:blip>
          <a:stretch>
            <a:fillRect/>
          </a:stretch>
        </p:blipFill>
        <p:spPr>
          <a:xfrm>
            <a:off x="3608275" y="1026225"/>
            <a:ext cx="5100926" cy="37592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1085400" y="39082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Peek into The Data</a:t>
            </a:r>
            <a:endParaRPr/>
          </a:p>
        </p:txBody>
      </p:sp>
      <p:sp>
        <p:nvSpPr>
          <p:cNvPr id="118" name="Google Shape;118;p20"/>
          <p:cNvSpPr txBox="1"/>
          <p:nvPr/>
        </p:nvSpPr>
        <p:spPr>
          <a:xfrm>
            <a:off x="1085400" y="1137475"/>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Household Debt Data:</a:t>
            </a:r>
            <a:endParaRPr b="1" u="sng">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Features:</a:t>
            </a:r>
            <a:endParaRPr b="1"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Year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Quarter</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County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Debt-to-Income Ratio</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Key Data Quality Concerns:</a:t>
            </a:r>
            <a:endParaRPr b="1" u="sng">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Some records have incomplete data entries.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Need to  convert  FIPS codes to actual county names for clearer interpretation.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19" name="Google Shape;119;p20"/>
          <p:cNvPicPr preferRelativeResize="0"/>
          <p:nvPr/>
        </p:nvPicPr>
        <p:blipFill>
          <a:blip r:embed="rId3">
            <a:alphaModFix/>
          </a:blip>
          <a:stretch>
            <a:fillRect/>
          </a:stretch>
        </p:blipFill>
        <p:spPr>
          <a:xfrm>
            <a:off x="5422962" y="1405050"/>
            <a:ext cx="2452932" cy="2333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813075" y="53210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Insights </a:t>
            </a:r>
            <a:endParaRPr/>
          </a:p>
        </p:txBody>
      </p:sp>
      <p:sp>
        <p:nvSpPr>
          <p:cNvPr id="125" name="Google Shape;125;p21"/>
          <p:cNvSpPr txBox="1"/>
          <p:nvPr/>
        </p:nvSpPr>
        <p:spPr>
          <a:xfrm>
            <a:off x="1246750" y="1607400"/>
            <a:ext cx="34866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u="sng">
                <a:solidFill>
                  <a:schemeClr val="dk2"/>
                </a:solidFill>
                <a:latin typeface="Lato"/>
                <a:ea typeface="Lato"/>
                <a:cs typeface="Lato"/>
                <a:sym typeface="Lato"/>
              </a:rPr>
              <a:t>Trend Analysis:</a:t>
            </a:r>
            <a:endParaRPr>
              <a:latin typeface="Lato"/>
              <a:ea typeface="Lato"/>
              <a:cs typeface="Lato"/>
              <a:sym typeface="Lato"/>
            </a:endParaRPr>
          </a:p>
        </p:txBody>
      </p:sp>
      <p:sp>
        <p:nvSpPr>
          <p:cNvPr id="126" name="Google Shape;126;p21"/>
          <p:cNvSpPr txBox="1"/>
          <p:nvPr/>
        </p:nvSpPr>
        <p:spPr>
          <a:xfrm>
            <a:off x="5524100" y="985900"/>
            <a:ext cx="8123100" cy="19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Clr>
                <a:schemeClr val="dk2"/>
              </a:buClr>
              <a:buSzPts val="1100"/>
              <a:buFont typeface="Arial"/>
              <a:buNone/>
            </a:pPr>
            <a:r>
              <a:rPr b="1" lang="en" u="sng">
                <a:latin typeface="Lato"/>
                <a:ea typeface="Lato"/>
                <a:cs typeface="Lato"/>
                <a:sym typeface="Lato"/>
              </a:rPr>
              <a:t>Seasonality</a:t>
            </a:r>
            <a:r>
              <a:rPr b="1" lang="en" u="sng">
                <a:latin typeface="Lato"/>
                <a:ea typeface="Lato"/>
                <a:cs typeface="Lato"/>
                <a:sym typeface="Lato"/>
              </a:rPr>
              <a:t>:</a:t>
            </a:r>
            <a:endParaRPr b="1" u="sng">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a:latin typeface="Lato"/>
              <a:ea typeface="Lato"/>
              <a:cs typeface="Lato"/>
              <a:sym typeface="Lato"/>
            </a:endParaRPr>
          </a:p>
          <a:p>
            <a:pPr indent="0" lvl="0" marL="0" rtl="0" algn="l">
              <a:spcBef>
                <a:spcPts val="0"/>
              </a:spcBef>
              <a:spcAft>
                <a:spcPts val="0"/>
              </a:spcAft>
              <a:buNone/>
            </a:pPr>
            <a:r>
              <a:t/>
            </a:r>
            <a:endParaRPr b="1" u="sng">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pic>
        <p:nvPicPr>
          <p:cNvPr id="127" name="Google Shape;127;p21"/>
          <p:cNvPicPr preferRelativeResize="0"/>
          <p:nvPr/>
        </p:nvPicPr>
        <p:blipFill>
          <a:blip r:embed="rId3">
            <a:alphaModFix/>
          </a:blip>
          <a:stretch>
            <a:fillRect/>
          </a:stretch>
        </p:blipFill>
        <p:spPr>
          <a:xfrm>
            <a:off x="430598" y="2062477"/>
            <a:ext cx="3775926" cy="2263548"/>
          </a:xfrm>
          <a:prstGeom prst="rect">
            <a:avLst/>
          </a:prstGeom>
          <a:noFill/>
          <a:ln>
            <a:noFill/>
          </a:ln>
        </p:spPr>
      </p:pic>
      <p:pic>
        <p:nvPicPr>
          <p:cNvPr id="128" name="Google Shape;128;p21"/>
          <p:cNvPicPr preferRelativeResize="0"/>
          <p:nvPr/>
        </p:nvPicPr>
        <p:blipFill>
          <a:blip r:embed="rId4">
            <a:alphaModFix/>
          </a:blip>
          <a:stretch>
            <a:fillRect/>
          </a:stretch>
        </p:blipFill>
        <p:spPr>
          <a:xfrm>
            <a:off x="4579075" y="2143184"/>
            <a:ext cx="3775926" cy="22635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