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nva Sans Bold" panose="020B0803030501040103" pitchFamily="34" charset="0"/>
      <p:regular r:id="rId12"/>
      <p:bold r:id="rId13"/>
    </p:embeddedFont>
    <p:embeddedFont>
      <p:font typeface="DM Sans" pitchFamily="2" charset="77"/>
      <p:regular r:id="rId14"/>
    </p:embeddedFont>
    <p:embeddedFont>
      <p:font typeface="DM Sans Bold" pitchFamily="2" charset="77"/>
      <p:regular r:id="rId15"/>
      <p:bold r:id="rId16"/>
    </p:embeddedFont>
    <p:embeddedFont>
      <p:font typeface="Montserrat Classic Bold" pitchFamily="2" charset="77"/>
      <p:regular r:id="rId17"/>
      <p:bold r:id="rId18"/>
    </p:embeddedFont>
    <p:embeddedFont>
      <p:font typeface="Open Sauce" pitchFamily="2" charset="77"/>
      <p:regular r:id="rId19"/>
    </p:embeddedFont>
    <p:embeddedFont>
      <p:font typeface="Oswald Bold" pitchFamily="2" charset="77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 autoAdjust="0"/>
    <p:restoredTop sz="84247" autoAdjust="0"/>
  </p:normalViewPr>
  <p:slideViewPr>
    <p:cSldViewPr>
      <p:cViewPr varScale="1">
        <p:scale>
          <a:sx n="70" d="100"/>
          <a:sy n="70" d="100"/>
        </p:scale>
        <p:origin x="138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This slide shows key performance indicators, with total revenue at $456,000 and 2,514 orders for the year. The chart highlights monthly sales trends, with the highest sales in May at $53,150 and the lowest in September at $23,620. The fluctuations suggest variability in consumer behavior, likely influenced by seasonal trends or marketing efforts.</a:t>
            </a:r>
          </a:p>
          <a:p>
            <a:endParaRPr lang="en-US"/>
          </a:p>
          <a:p>
            <a:r>
              <a:rPr lang="en-US"/>
              <a:t>To understand these trends better, reviewing marketing activities and external factors, like market conditions or competitor actions, could reveal opportunities to stabilize sales and capitalize on peak periods.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The majority of customers fall within the 26-55 age range, suggesting that marketing efforts could be tailored to these age groups for maximum impact.</a:t>
            </a:r>
          </a:p>
          <a:p>
            <a:endParaRPr lang="en-US"/>
          </a:p>
          <a:p>
            <a:r>
              <a:rPr lang="en-US"/>
              <a:t>The revenue is relatively balanced between male and female customers, with a slight lead in sales from female customers.</a:t>
            </a:r>
          </a:p>
          <a:p>
            <a:endParaRPr lang="en-US"/>
          </a:p>
          <a:p>
            <a:r>
              <a:rPr lang="en-US"/>
              <a:t>The customer base is nearly evenly split between genders, indicating that the product or service appeals equally to both.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This slide presents sales data by product category and age group.</a:t>
            </a:r>
          </a:p>
          <a:p>
            <a:endParaRPr lang="en-US" dirty="0"/>
          </a:p>
          <a:p>
            <a:r>
              <a:rPr lang="en-US" dirty="0"/>
              <a:t>Electronics perform strongly across all age groups, especially among 46-55 year-olds with $35,485 in sales.</a:t>
            </a:r>
          </a:p>
          <a:p>
            <a:r>
              <a:rPr lang="en-US" dirty="0"/>
              <a:t>Clothing shows consistent sales, peaking in the 26-35 age group at $39,975.</a:t>
            </a:r>
          </a:p>
          <a:p>
            <a:r>
              <a:rPr lang="en-US" dirty="0"/>
              <a:t>Beauty Products have the highest sales in the 46-55 age group with $34,720, indicating strong interest from this demographic.</a:t>
            </a:r>
          </a:p>
          <a:p>
            <a:r>
              <a:rPr lang="en-US" dirty="0"/>
              <a:t>Overall, Electronics lead with $156,905 in total sales, closely followed by Clothing ($155,580) and Beauty ($143,515).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SE"/>
          </a:p>
        </p:txBody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E"/>
          </a:p>
        </p:txBody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E"/>
          </a:p>
        </p:txBody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115585" y="3097476"/>
            <a:ext cx="9660683" cy="4313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72"/>
              </a:lnSpc>
            </a:pPr>
            <a:r>
              <a:rPr lang="en-US" sz="6211" b="1" spc="60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EXPLORATORY DATA ANALYSIS OF RETAIL SALES AND CUSTOMER DEMOGRAPHICS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719596" y="7482578"/>
            <a:ext cx="12848809" cy="44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b="1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AUTHOR: SUNNA DÍS JOHNSDÓTTIR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730870" y="8974119"/>
            <a:ext cx="2912361" cy="284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94"/>
              </a:lnSpc>
              <a:spcBef>
                <a:spcPct val="0"/>
              </a:spcBef>
            </a:pPr>
            <a:r>
              <a:rPr lang="en-US" sz="1735" b="1" spc="17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HYPER ISLAND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E"/>
          </a:p>
        </p:txBody>
      </p:sp>
      <p:grpSp>
        <p:nvGrpSpPr>
          <p:cNvPr id="3" name="Group 3"/>
          <p:cNvGrpSpPr/>
          <p:nvPr/>
        </p:nvGrpSpPr>
        <p:grpSpPr>
          <a:xfrm>
            <a:off x="4999719" y="3088358"/>
            <a:ext cx="1400485" cy="3649256"/>
            <a:chOff x="0" y="0"/>
            <a:chExt cx="368852" cy="96112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961121"/>
            </a:xfrm>
            <a:custGeom>
              <a:avLst/>
              <a:gdLst/>
              <a:ahLst/>
              <a:cxnLst/>
              <a:rect l="l" t="t" r="r" b="b"/>
              <a:pathLst>
                <a:path w="368852" h="961121">
                  <a:moveTo>
                    <a:pt x="0" y="0"/>
                  </a:moveTo>
                  <a:lnTo>
                    <a:pt x="368852" y="0"/>
                  </a:lnTo>
                  <a:lnTo>
                    <a:pt x="368852" y="961121"/>
                  </a:lnTo>
                  <a:lnTo>
                    <a:pt x="0" y="96112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SE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9801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80992" y="1036994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b="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E"/>
          </a:p>
        </p:txBody>
      </p:sp>
      <p:sp>
        <p:nvSpPr>
          <p:cNvPr id="8" name="TextBox 8"/>
          <p:cNvSpPr txBox="1"/>
          <p:nvPr/>
        </p:nvSpPr>
        <p:spPr>
          <a:xfrm>
            <a:off x="5231353" y="322518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40223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1353" y="490346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31353" y="570058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607430" y="3333137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INTRODUCTION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607430" y="4127355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METHODOLOGY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607430" y="5047445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ANALYSIS RESULTS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5841663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RECOMMENDATIONS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SE"/>
          </a:p>
        </p:txBody>
      </p:sp>
      <p:sp>
        <p:nvSpPr>
          <p:cNvPr id="3" name="Freeform 3"/>
          <p:cNvSpPr/>
          <p:nvPr/>
        </p:nvSpPr>
        <p:spPr>
          <a:xfrm>
            <a:off x="2142191" y="4828880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SE"/>
          </a:p>
        </p:txBody>
      </p:sp>
      <p:grpSp>
        <p:nvGrpSpPr>
          <p:cNvPr id="4" name="Group 4"/>
          <p:cNvGrpSpPr/>
          <p:nvPr/>
        </p:nvGrpSpPr>
        <p:grpSpPr>
          <a:xfrm>
            <a:off x="2142191" y="3714547"/>
            <a:ext cx="10800440" cy="3626771"/>
            <a:chOff x="0" y="0"/>
            <a:chExt cx="4138116" cy="138957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138116" cy="1389573"/>
            </a:xfrm>
            <a:custGeom>
              <a:avLst/>
              <a:gdLst/>
              <a:ahLst/>
              <a:cxnLst/>
              <a:rect l="l" t="t" r="r" b="b"/>
              <a:pathLst>
                <a:path w="4138116" h="1389573">
                  <a:moveTo>
                    <a:pt x="0" y="0"/>
                  </a:moveTo>
                  <a:lnTo>
                    <a:pt x="4138116" y="0"/>
                  </a:lnTo>
                  <a:lnTo>
                    <a:pt x="4138116" y="1389573"/>
                  </a:lnTo>
                  <a:lnTo>
                    <a:pt x="0" y="138957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SE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4138116" cy="14086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2474235" y="4171583"/>
            <a:ext cx="1156649" cy="1173721"/>
          </a:xfrm>
          <a:custGeom>
            <a:avLst/>
            <a:gdLst/>
            <a:ahLst/>
            <a:cxnLst/>
            <a:rect l="l" t="t" r="r" b="b"/>
            <a:pathLst>
              <a:path w="1156649" h="1173721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E"/>
          </a:p>
        </p:txBody>
      </p:sp>
      <p:sp>
        <p:nvSpPr>
          <p:cNvPr id="8" name="Freeform 8"/>
          <p:cNvSpPr/>
          <p:nvPr/>
        </p:nvSpPr>
        <p:spPr>
          <a:xfrm>
            <a:off x="2142191" y="7210022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SE"/>
          </a:p>
        </p:txBody>
      </p:sp>
      <p:sp>
        <p:nvSpPr>
          <p:cNvPr id="9" name="TextBox 9"/>
          <p:cNvSpPr txBox="1"/>
          <p:nvPr/>
        </p:nvSpPr>
        <p:spPr>
          <a:xfrm>
            <a:off x="601733" y="920155"/>
            <a:ext cx="9332639" cy="1542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71"/>
              </a:lnSpc>
            </a:pPr>
            <a:r>
              <a:rPr lang="en-US" sz="9181" b="1" spc="89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INTRODUCTION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908899" y="3942879"/>
            <a:ext cx="7986258" cy="3122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53"/>
              </a:lnSpc>
              <a:spcBef>
                <a:spcPct val="0"/>
              </a:spcBef>
            </a:pPr>
            <a:r>
              <a:rPr lang="en-US" sz="2575" spc="25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In this analysis, I examine a synthetic retail dataset to identify key trends in customer behavior and sales performance. The dataset spans over a period of one year. The findings aim to guide data-driven decision-making and refine my analytical skills.</a:t>
            </a:r>
          </a:p>
        </p:txBody>
      </p:sp>
      <p:sp>
        <p:nvSpPr>
          <p:cNvPr id="11" name="Freeform 11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E"/>
          </a:p>
        </p:txBody>
      </p:sp>
      <p:sp>
        <p:nvSpPr>
          <p:cNvPr id="12" name="Freeform 12"/>
          <p:cNvSpPr/>
          <p:nvPr/>
        </p:nvSpPr>
        <p:spPr>
          <a:xfrm>
            <a:off x="12942631" y="-2265104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SE"/>
          </a:p>
        </p:txBody>
      </p:sp>
      <p:sp>
        <p:nvSpPr>
          <p:cNvPr id="3" name="Freeform 3"/>
          <p:cNvSpPr/>
          <p:nvPr/>
        </p:nvSpPr>
        <p:spPr>
          <a:xfrm>
            <a:off x="2779206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E"/>
          </a:p>
        </p:txBody>
      </p:sp>
      <p:sp>
        <p:nvSpPr>
          <p:cNvPr id="4" name="Freeform 4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E"/>
          </a:p>
        </p:txBody>
      </p:sp>
      <p:sp>
        <p:nvSpPr>
          <p:cNvPr id="5" name="AutoShape 5"/>
          <p:cNvSpPr/>
          <p:nvPr/>
        </p:nvSpPr>
        <p:spPr>
          <a:xfrm>
            <a:off x="1589541" y="5472067"/>
            <a:ext cx="151089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SE"/>
          </a:p>
        </p:txBody>
      </p:sp>
      <p:grpSp>
        <p:nvGrpSpPr>
          <p:cNvPr id="6" name="Group 6"/>
          <p:cNvGrpSpPr/>
          <p:nvPr/>
        </p:nvGrpSpPr>
        <p:grpSpPr>
          <a:xfrm>
            <a:off x="3542437" y="5240576"/>
            <a:ext cx="501082" cy="50108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en-SE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190716" y="6537441"/>
            <a:ext cx="3204526" cy="1901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The dataset was obtained from Kaggle as a CSV file. Imported into Python using Pandas; conducted initial data checks.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79206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b="1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59451" y="5941547"/>
            <a:ext cx="3335790" cy="360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52"/>
              </a:lnSpc>
            </a:pPr>
            <a:r>
              <a:rPr lang="en-US" sz="2139" b="1" spc="20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DATA  PREPARATION</a:t>
            </a:r>
          </a:p>
        </p:txBody>
      </p:sp>
      <p:sp>
        <p:nvSpPr>
          <p:cNvPr id="12" name="Freeform 12"/>
          <p:cNvSpPr/>
          <p:nvPr/>
        </p:nvSpPr>
        <p:spPr>
          <a:xfrm>
            <a:off x="6267505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E"/>
          </a:p>
        </p:txBody>
      </p:sp>
      <p:grpSp>
        <p:nvGrpSpPr>
          <p:cNvPr id="13" name="Group 13"/>
          <p:cNvGrpSpPr/>
          <p:nvPr/>
        </p:nvGrpSpPr>
        <p:grpSpPr>
          <a:xfrm>
            <a:off x="7030737" y="5240576"/>
            <a:ext cx="501082" cy="50108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en-SE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267505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b="1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id="17" name="Freeform 17"/>
          <p:cNvSpPr/>
          <p:nvPr/>
        </p:nvSpPr>
        <p:spPr>
          <a:xfrm>
            <a:off x="9758062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E"/>
          </a:p>
        </p:txBody>
      </p:sp>
      <p:grpSp>
        <p:nvGrpSpPr>
          <p:cNvPr id="18" name="Group 18"/>
          <p:cNvGrpSpPr/>
          <p:nvPr/>
        </p:nvGrpSpPr>
        <p:grpSpPr>
          <a:xfrm>
            <a:off x="10521294" y="5240576"/>
            <a:ext cx="501082" cy="50108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en-SE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9758062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b="1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id="22" name="Freeform 22"/>
          <p:cNvSpPr/>
          <p:nvPr/>
        </p:nvSpPr>
        <p:spPr>
          <a:xfrm>
            <a:off x="13248619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E"/>
          </a:p>
        </p:txBody>
      </p:sp>
      <p:grpSp>
        <p:nvGrpSpPr>
          <p:cNvPr id="23" name="Group 23"/>
          <p:cNvGrpSpPr/>
          <p:nvPr/>
        </p:nvGrpSpPr>
        <p:grpSpPr>
          <a:xfrm>
            <a:off x="14011851" y="5240576"/>
            <a:ext cx="501082" cy="501082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en-SE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3248619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b="1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679015" y="6794571"/>
            <a:ext cx="3204526" cy="2859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Handled missing values and duplicates to improve data quality. I converted dates to datetime format and calculated new fields like Total Revenue by combining Quantity and Price per Unit.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5889722" y="5960597"/>
            <a:ext cx="2993819" cy="6411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3"/>
              </a:lnSpc>
            </a:pPr>
            <a:r>
              <a:rPr lang="en-US" sz="1951" b="1" spc="191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DATA CLEANING &amp; TRANSFORMATION: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169572" y="7037470"/>
            <a:ext cx="3204526" cy="3497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Analyzed data distributions and relationships using Pandas. Organized data to prepare for advanced visualization in Tableau, ensuring it was clean and ready for dashboard creation.</a:t>
            </a:r>
          </a:p>
          <a:p>
            <a:pPr algn="ctr">
              <a:lnSpc>
                <a:spcPts val="2545"/>
              </a:lnSpc>
            </a:pPr>
            <a:endParaRPr lang="en-US" sz="1844" spc="18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ctr">
              <a:lnSpc>
                <a:spcPts val="2545"/>
              </a:lnSpc>
            </a:pPr>
            <a:endParaRPr lang="en-US" sz="1844" spc="18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9380279" y="5960597"/>
            <a:ext cx="2709833" cy="974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3"/>
              </a:lnSpc>
            </a:pPr>
            <a:r>
              <a:rPr lang="en-US" sz="1951" b="1" spc="191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EXPLORATORY DATA ANALYSIS (EDA):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660129" y="6538853"/>
            <a:ext cx="3204526" cy="15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Utilized Tableau to design a dashboard displaying KPIs, sales trends, and customer demographics.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2870836" y="5942960"/>
            <a:ext cx="2709833" cy="410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3"/>
              </a:lnSpc>
            </a:pPr>
            <a:r>
              <a:rPr lang="en-US" sz="2451" b="1" spc="240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VISUALIZATION </a:t>
            </a:r>
          </a:p>
        </p:txBody>
      </p:sp>
      <p:sp>
        <p:nvSpPr>
          <p:cNvPr id="33" name="Freeform 33"/>
          <p:cNvSpPr/>
          <p:nvPr/>
        </p:nvSpPr>
        <p:spPr>
          <a:xfrm rot="-10799999">
            <a:off x="-2729621" y="-7074240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E"/>
          </a:p>
        </p:txBody>
      </p:sp>
      <p:sp>
        <p:nvSpPr>
          <p:cNvPr id="34" name="TextBox 34"/>
          <p:cNvSpPr txBox="1"/>
          <p:nvPr/>
        </p:nvSpPr>
        <p:spPr>
          <a:xfrm>
            <a:off x="2190716" y="263649"/>
            <a:ext cx="9332639" cy="1267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25"/>
              </a:lnSpc>
            </a:pPr>
            <a:r>
              <a:rPr lang="en-US" sz="7482" b="1" spc="733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METHODOLOGY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E"/>
          </a:p>
        </p:txBody>
      </p:sp>
      <p:sp>
        <p:nvSpPr>
          <p:cNvPr id="3" name="Freeform 3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E"/>
          </a:p>
        </p:txBody>
      </p:sp>
      <p:sp>
        <p:nvSpPr>
          <p:cNvPr id="4" name="TextBox 4"/>
          <p:cNvSpPr txBox="1"/>
          <p:nvPr/>
        </p:nvSpPr>
        <p:spPr>
          <a:xfrm>
            <a:off x="2720102" y="4791547"/>
            <a:ext cx="10951206" cy="1602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106"/>
              </a:lnSpc>
            </a:pPr>
            <a:r>
              <a:rPr lang="en-US" sz="9497" spc="930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Analysis results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9790" y="1869843"/>
            <a:ext cx="10318835" cy="1232285"/>
          </a:xfrm>
          <a:custGeom>
            <a:avLst/>
            <a:gdLst/>
            <a:ahLst/>
            <a:cxnLst/>
            <a:rect l="l" t="t" r="r" b="b"/>
            <a:pathLst>
              <a:path w="10318835" h="1232285">
                <a:moveTo>
                  <a:pt x="0" y="0"/>
                </a:moveTo>
                <a:lnTo>
                  <a:pt x="10318835" y="0"/>
                </a:lnTo>
                <a:lnTo>
                  <a:pt x="10318835" y="1232286"/>
                </a:lnTo>
                <a:lnTo>
                  <a:pt x="0" y="1232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SE"/>
          </a:p>
        </p:txBody>
      </p:sp>
      <p:sp>
        <p:nvSpPr>
          <p:cNvPr id="3" name="Freeform 3"/>
          <p:cNvSpPr/>
          <p:nvPr/>
        </p:nvSpPr>
        <p:spPr>
          <a:xfrm>
            <a:off x="239790" y="4203928"/>
            <a:ext cx="13345206" cy="5052916"/>
          </a:xfrm>
          <a:custGeom>
            <a:avLst/>
            <a:gdLst/>
            <a:ahLst/>
            <a:cxnLst/>
            <a:rect l="l" t="t" r="r" b="b"/>
            <a:pathLst>
              <a:path w="13345206" h="5052916">
                <a:moveTo>
                  <a:pt x="0" y="0"/>
                </a:moveTo>
                <a:lnTo>
                  <a:pt x="13345206" y="0"/>
                </a:lnTo>
                <a:lnTo>
                  <a:pt x="13345206" y="5052916"/>
                </a:lnTo>
                <a:lnTo>
                  <a:pt x="0" y="50529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529" r="-7091"/>
            </a:stretch>
          </a:blipFill>
        </p:spPr>
        <p:txBody>
          <a:bodyPr/>
          <a:lstStyle/>
          <a:p>
            <a:endParaRPr lang="en-SE"/>
          </a:p>
        </p:txBody>
      </p:sp>
      <p:sp>
        <p:nvSpPr>
          <p:cNvPr id="4" name="TextBox 4"/>
          <p:cNvSpPr txBox="1"/>
          <p:nvPr/>
        </p:nvSpPr>
        <p:spPr>
          <a:xfrm>
            <a:off x="437126" y="490226"/>
            <a:ext cx="2382274" cy="962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KPI’S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159119" y="748994"/>
            <a:ext cx="6850660" cy="3454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22"/>
              </a:lnSpc>
            </a:pPr>
            <a:endParaRPr/>
          </a:p>
          <a:p>
            <a:pPr marL="509482" lvl="1" indent="-254741" algn="l">
              <a:lnSpc>
                <a:spcPts val="3067"/>
              </a:lnSpc>
              <a:spcBef>
                <a:spcPct val="0"/>
              </a:spcBef>
              <a:buFont typeface="Arial"/>
              <a:buChar char="•"/>
            </a:pPr>
            <a:r>
              <a:rPr lang="en-US" sz="235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Highest Sales: May with $53,150, suggesting a successful sales period.</a:t>
            </a:r>
          </a:p>
          <a:p>
            <a:pPr marL="509482" lvl="1" indent="-254741" algn="l">
              <a:lnSpc>
                <a:spcPts val="3067"/>
              </a:lnSpc>
              <a:spcBef>
                <a:spcPct val="0"/>
              </a:spcBef>
              <a:buFont typeface="Arial"/>
              <a:buChar char="•"/>
            </a:pPr>
            <a:r>
              <a:rPr lang="en-US" sz="235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Lowest Sales: September with $23,620, reinforcing the insight from the growth rate chart.</a:t>
            </a:r>
          </a:p>
          <a:p>
            <a:pPr marL="509482" lvl="1" indent="-254741" algn="l">
              <a:lnSpc>
                <a:spcPts val="3067"/>
              </a:lnSpc>
              <a:spcBef>
                <a:spcPct val="0"/>
              </a:spcBef>
              <a:buFont typeface="Arial"/>
              <a:buChar char="•"/>
            </a:pPr>
            <a:r>
              <a:rPr lang="en-US" sz="235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Seasonal trends</a:t>
            </a:r>
          </a:p>
          <a:p>
            <a:pPr marL="509482" lvl="1" indent="-254741" algn="l">
              <a:lnSpc>
                <a:spcPts val="3067"/>
              </a:lnSpc>
              <a:spcBef>
                <a:spcPct val="0"/>
              </a:spcBef>
              <a:buFont typeface="Arial"/>
              <a:buChar char="•"/>
            </a:pPr>
            <a:r>
              <a:rPr lang="en-US" sz="235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Review marketing activities</a:t>
            </a:r>
          </a:p>
          <a:p>
            <a:pPr algn="l">
              <a:lnSpc>
                <a:spcPts val="3067"/>
              </a:lnSpc>
              <a:spcBef>
                <a:spcPct val="0"/>
              </a:spcBef>
            </a:pPr>
            <a:endParaRPr lang="en-US" sz="2359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3100801" y="6035855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3486" y="1060255"/>
            <a:ext cx="11440652" cy="8198045"/>
          </a:xfrm>
          <a:custGeom>
            <a:avLst/>
            <a:gdLst/>
            <a:ahLst/>
            <a:cxnLst/>
            <a:rect l="l" t="t" r="r" b="b"/>
            <a:pathLst>
              <a:path w="11440652" h="8198045">
                <a:moveTo>
                  <a:pt x="0" y="0"/>
                </a:moveTo>
                <a:lnTo>
                  <a:pt x="11440652" y="0"/>
                </a:lnTo>
                <a:lnTo>
                  <a:pt x="11440652" y="8198045"/>
                </a:lnTo>
                <a:lnTo>
                  <a:pt x="0" y="81980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SE"/>
          </a:p>
        </p:txBody>
      </p:sp>
      <p:sp>
        <p:nvSpPr>
          <p:cNvPr id="3" name="TextBox 3"/>
          <p:cNvSpPr txBox="1"/>
          <p:nvPr/>
        </p:nvSpPr>
        <p:spPr>
          <a:xfrm>
            <a:off x="12966303" y="981075"/>
            <a:ext cx="4614267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Customer Demographics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210881" y="2202291"/>
            <a:ext cx="5675023" cy="3758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8714" lvl="1" indent="-274357" algn="l">
              <a:lnSpc>
                <a:spcPts val="3303"/>
              </a:lnSpc>
              <a:buFont typeface="Arial"/>
              <a:buChar char="•"/>
            </a:pPr>
            <a:r>
              <a:rPr lang="en-US" sz="254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Target Age Group: Majority of customers are aged 26-55.</a:t>
            </a:r>
          </a:p>
          <a:p>
            <a:pPr marL="548714" lvl="1" indent="-274357" algn="l">
              <a:lnSpc>
                <a:spcPts val="3303"/>
              </a:lnSpc>
              <a:buFont typeface="Arial"/>
              <a:buChar char="•"/>
            </a:pPr>
            <a:r>
              <a:rPr lang="en-US" sz="254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Balanced Revenue by Gender: Slight lead in sales from female customers.</a:t>
            </a:r>
          </a:p>
          <a:p>
            <a:pPr marL="548714" lvl="1" indent="-274357" algn="l">
              <a:lnSpc>
                <a:spcPts val="3303"/>
              </a:lnSpc>
              <a:buFont typeface="Arial"/>
              <a:buChar char="•"/>
            </a:pPr>
            <a:r>
              <a:rPr lang="en-US" sz="254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Even Gender Split: Product appeals equally to both genders.</a:t>
            </a:r>
          </a:p>
          <a:p>
            <a:pPr algn="l">
              <a:lnSpc>
                <a:spcPts val="3303"/>
              </a:lnSpc>
            </a:pPr>
            <a:endParaRPr lang="en-US" sz="2541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1954138" y="6703913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35636" y="4924810"/>
            <a:ext cx="14917173" cy="4967200"/>
          </a:xfrm>
          <a:custGeom>
            <a:avLst/>
            <a:gdLst/>
            <a:ahLst/>
            <a:cxnLst/>
            <a:rect l="l" t="t" r="r" b="b"/>
            <a:pathLst>
              <a:path w="14917173" h="4967200">
                <a:moveTo>
                  <a:pt x="0" y="0"/>
                </a:moveTo>
                <a:lnTo>
                  <a:pt x="14917173" y="0"/>
                </a:lnTo>
                <a:lnTo>
                  <a:pt x="14917173" y="4967201"/>
                </a:lnTo>
                <a:lnTo>
                  <a:pt x="0" y="49672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SE"/>
          </a:p>
        </p:txBody>
      </p:sp>
      <p:sp>
        <p:nvSpPr>
          <p:cNvPr id="3" name="TextBox 3"/>
          <p:cNvSpPr txBox="1"/>
          <p:nvPr/>
        </p:nvSpPr>
        <p:spPr>
          <a:xfrm>
            <a:off x="10908999" y="971550"/>
            <a:ext cx="5243810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Sales by Product Category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365559" y="2037566"/>
            <a:ext cx="8330690" cy="2722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3437" lvl="1" indent="-256718" algn="l">
              <a:lnSpc>
                <a:spcPts val="3091"/>
              </a:lnSpc>
              <a:buFont typeface="Arial"/>
              <a:buChar char="•"/>
            </a:pPr>
            <a:r>
              <a:rPr lang="en-US" sz="2378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Top Sales in Electronics: Electronics lead with $156,905 in total sales.</a:t>
            </a:r>
          </a:p>
          <a:p>
            <a:pPr marL="513437" lvl="1" indent="-256718" algn="l">
              <a:lnSpc>
                <a:spcPts val="3091"/>
              </a:lnSpc>
              <a:buFont typeface="Arial"/>
              <a:buChar char="•"/>
            </a:pPr>
            <a:r>
              <a:rPr lang="en-US" sz="2378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Peak Age for Beauty Products: Highest sales in Beauty among 46-55 year-olds.</a:t>
            </a:r>
          </a:p>
          <a:p>
            <a:pPr marL="513437" lvl="1" indent="-256718" algn="l">
              <a:lnSpc>
                <a:spcPts val="3091"/>
              </a:lnSpc>
              <a:buFont typeface="Arial"/>
              <a:buChar char="•"/>
            </a:pPr>
            <a:r>
              <a:rPr lang="en-US" sz="2378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Clothing Peak Age Group: Clothing sales highest in the 26-35 age group.</a:t>
            </a:r>
          </a:p>
          <a:p>
            <a:pPr algn="l">
              <a:lnSpc>
                <a:spcPts val="3091"/>
              </a:lnSpc>
              <a:spcBef>
                <a:spcPct val="0"/>
              </a:spcBef>
            </a:pPr>
            <a:endParaRPr lang="en-US" sz="2378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-7774378" y="-10422533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SE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SE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E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E"/>
          </a:p>
        </p:txBody>
      </p:sp>
      <p:sp>
        <p:nvSpPr>
          <p:cNvPr id="8" name="TextBox 8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b="1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RECOMMENDATIONS: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224667" y="3427451"/>
            <a:ext cx="9678050" cy="3402223"/>
            <a:chOff x="0" y="0"/>
            <a:chExt cx="1868989" cy="65702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68989" cy="657025"/>
            </a:xfrm>
            <a:custGeom>
              <a:avLst/>
              <a:gdLst/>
              <a:ahLst/>
              <a:cxnLst/>
              <a:rect l="l" t="t" r="r" b="b"/>
              <a:pathLst>
                <a:path w="1868989" h="657025">
                  <a:moveTo>
                    <a:pt x="0" y="0"/>
                  </a:moveTo>
                  <a:lnTo>
                    <a:pt x="1868989" y="0"/>
                  </a:lnTo>
                  <a:lnTo>
                    <a:pt x="1868989" y="657025"/>
                  </a:lnTo>
                  <a:lnTo>
                    <a:pt x="0" y="6570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1868989" cy="676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224667" y="3581756"/>
            <a:ext cx="8900334" cy="374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7768" lvl="1" indent="-213884" algn="l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Focus on strategies that led to success in May and address the challenges faced in September.</a:t>
            </a:r>
          </a:p>
          <a:p>
            <a:pPr algn="l">
              <a:lnSpc>
                <a:spcPts val="2734"/>
              </a:lnSpc>
            </a:pPr>
            <a:endParaRPr lang="en-US" sz="1981" spc="194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27768" lvl="1" indent="-213884" algn="l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Consider targeted marketing strategies focusing on the 26-55 age demographic to boost sales further.</a:t>
            </a:r>
          </a:p>
          <a:p>
            <a:pPr algn="l">
              <a:lnSpc>
                <a:spcPts val="2734"/>
              </a:lnSpc>
            </a:pPr>
            <a:endParaRPr lang="en-US" sz="1981" spc="194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27768" lvl="1" indent="-213884" algn="l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Maintain a balanced approach to gender-targeted advertising, as both male and female customers are contributing significantly to the revenue.</a:t>
            </a:r>
          </a:p>
          <a:p>
            <a:pPr algn="l">
              <a:lnSpc>
                <a:spcPts val="2734"/>
              </a:lnSpc>
            </a:pPr>
            <a:endParaRPr lang="en-US" sz="1981" spc="194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2734"/>
              </a:lnSpc>
            </a:pPr>
            <a:endParaRPr lang="en-US" sz="1981" spc="194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613822" y="7171024"/>
            <a:ext cx="9034431" cy="2808103"/>
            <a:chOff x="0" y="0"/>
            <a:chExt cx="1744696" cy="5422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44696" cy="542290"/>
            </a:xfrm>
            <a:custGeom>
              <a:avLst/>
              <a:gdLst/>
              <a:ahLst/>
              <a:cxnLst/>
              <a:rect l="l" t="t" r="r" b="b"/>
              <a:pathLst>
                <a:path w="1744696" h="542290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874822" y="7485349"/>
            <a:ext cx="8512431" cy="2041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7768" lvl="1" indent="-213884" algn="l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Tailor marketing strategies for electronics and beauty products to target the most responsive age groups effectively.</a:t>
            </a:r>
          </a:p>
          <a:p>
            <a:pPr algn="l">
              <a:lnSpc>
                <a:spcPts val="2734"/>
              </a:lnSpc>
            </a:pPr>
            <a:endParaRPr lang="en-US" sz="1981" spc="194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27768" lvl="1" indent="-213884" algn="l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Focus on the top-performing categories while exploring growth opportunities for those with lower sales.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654</Words>
  <Application>Microsoft Macintosh PowerPoint</Application>
  <PresentationFormat>Custom</PresentationFormat>
  <Paragraphs>71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Oswald Bold</vt:lpstr>
      <vt:lpstr>Open Sauce</vt:lpstr>
      <vt:lpstr>Montserrat Classic Bold</vt:lpstr>
      <vt:lpstr>Calibri</vt:lpstr>
      <vt:lpstr>DM Sans Bold</vt:lpstr>
      <vt:lpstr>DM Sans</vt:lpstr>
      <vt:lpstr>Arial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defense</dc:title>
  <cp:lastModifiedBy>Sunna Dis</cp:lastModifiedBy>
  <cp:revision>2</cp:revision>
  <dcterms:created xsi:type="dcterms:W3CDTF">2006-08-16T00:00:00Z</dcterms:created>
  <dcterms:modified xsi:type="dcterms:W3CDTF">2024-09-16T18:28:11Z</dcterms:modified>
  <dc:identifier>DAGN7rkkJsc</dc:identifier>
</cp:coreProperties>
</file>