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Lst>
  <p:sldSz cx="18288000" cy="10287000"/>
  <p:notesSz cx="6858000" cy="9144000"/>
  <p:embeddedFontLst>
    <p:embeddedFont>
      <p:font typeface="Oswald Bold" charset="1" panose="00000800000000000000"/>
      <p:regular r:id="rId10"/>
    </p:embeddedFont>
    <p:embeddedFont>
      <p:font typeface="Montserrat Classic Bold" charset="1" panose="00000800000000000000"/>
      <p:regular r:id="rId11"/>
    </p:embeddedFont>
    <p:embeddedFont>
      <p:font typeface="DM Sans Italics" charset="1" panose="00000000000000000000"/>
      <p:regular r:id="rId12"/>
    </p:embeddedFont>
    <p:embeddedFont>
      <p:font typeface="DM Sans"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3346713"/>
            <a:ext cx="9815307" cy="1350644"/>
          </a:xfrm>
          <a:prstGeom prst="rect">
            <a:avLst/>
          </a:prstGeom>
        </p:spPr>
        <p:txBody>
          <a:bodyPr anchor="t" rtlCol="false" tIns="0" lIns="0" bIns="0" rIns="0">
            <a:spAutoFit/>
          </a:bodyPr>
          <a:lstStyle/>
          <a:p>
            <a:pPr algn="ctr">
              <a:lnSpc>
                <a:spcPts val="11040"/>
              </a:lnSpc>
            </a:pPr>
            <a:r>
              <a:rPr lang="en-US" b="true" sz="8000" spc="784">
                <a:solidFill>
                  <a:srgbClr val="231F20"/>
                </a:solidFill>
                <a:latin typeface="Oswald Bold"/>
                <a:ea typeface="Oswald Bold"/>
                <a:cs typeface="Oswald Bold"/>
                <a:sym typeface="Oswald Bold"/>
              </a:rPr>
              <a:t>COURSE GOAL C7</a:t>
            </a:r>
          </a:p>
        </p:txBody>
      </p:sp>
      <p:sp>
        <p:nvSpPr>
          <p:cNvPr name="TextBox 9" id="9"/>
          <p:cNvSpPr txBox="true"/>
          <p:nvPr/>
        </p:nvSpPr>
        <p:spPr>
          <a:xfrm rot="0">
            <a:off x="4236347" y="5192383"/>
            <a:ext cx="9815307" cy="1186902"/>
          </a:xfrm>
          <a:prstGeom prst="rect">
            <a:avLst/>
          </a:prstGeom>
        </p:spPr>
        <p:txBody>
          <a:bodyPr anchor="t" rtlCol="false" tIns="0" lIns="0" bIns="0" rIns="0">
            <a:spAutoFit/>
          </a:bodyPr>
          <a:lstStyle/>
          <a:p>
            <a:pPr algn="ctr">
              <a:lnSpc>
                <a:spcPts val="9748"/>
              </a:lnSpc>
            </a:pPr>
            <a:r>
              <a:rPr lang="en-US" b="true" sz="7063" spc="692">
                <a:solidFill>
                  <a:srgbClr val="231F20"/>
                </a:solidFill>
                <a:latin typeface="Oswald Bold"/>
                <a:ea typeface="Oswald Bold"/>
                <a:cs typeface="Oswald Bold"/>
                <a:sym typeface="Oswald Bold"/>
              </a:rPr>
              <a:t>FEEDBACK</a:t>
            </a:r>
          </a:p>
        </p:txBody>
      </p:sp>
      <p:sp>
        <p:nvSpPr>
          <p:cNvPr name="TextBox 10" id="10"/>
          <p:cNvSpPr txBox="true"/>
          <p:nvPr/>
        </p:nvSpPr>
        <p:spPr>
          <a:xfrm rot="0">
            <a:off x="2719596" y="7482578"/>
            <a:ext cx="12848809" cy="896299"/>
          </a:xfrm>
          <a:prstGeom prst="rect">
            <a:avLst/>
          </a:prstGeom>
        </p:spPr>
        <p:txBody>
          <a:bodyPr anchor="t" rtlCol="false" tIns="0" lIns="0" bIns="0" rIns="0">
            <a:spAutoFit/>
          </a:bodyPr>
          <a:lstStyle/>
          <a:p>
            <a:pPr algn="ctr">
              <a:lnSpc>
                <a:spcPts val="3661"/>
              </a:lnSpc>
            </a:pPr>
            <a:r>
              <a:rPr lang="en-US" b="true" sz="2653" spc="140">
                <a:solidFill>
                  <a:srgbClr val="231F20"/>
                </a:solidFill>
                <a:latin typeface="Montserrat Classic Bold"/>
                <a:ea typeface="Montserrat Classic Bold"/>
                <a:cs typeface="Montserrat Classic Bold"/>
                <a:sym typeface="Montserrat Classic Bold"/>
              </a:rPr>
              <a:t>AUTHOR: SUNNA DÍS JOHNSDÓTTIR</a:t>
            </a:r>
          </a:p>
          <a:p>
            <a:pPr algn="ctr">
              <a:lnSpc>
                <a:spcPts val="3661"/>
              </a:lnSpc>
            </a:pPr>
          </a:p>
        </p:txBody>
      </p:sp>
      <p:sp>
        <p:nvSpPr>
          <p:cNvPr name="TextBox 11" id="11"/>
          <p:cNvSpPr txBox="true"/>
          <p:nvPr/>
        </p:nvSpPr>
        <p:spPr>
          <a:xfrm rot="0">
            <a:off x="7730870" y="8974119"/>
            <a:ext cx="2912361" cy="284181"/>
          </a:xfrm>
          <a:prstGeom prst="rect">
            <a:avLst/>
          </a:prstGeom>
        </p:spPr>
        <p:txBody>
          <a:bodyPr anchor="t" rtlCol="false" tIns="0" lIns="0" bIns="0" rIns="0">
            <a:spAutoFit/>
          </a:bodyPr>
          <a:lstStyle/>
          <a:p>
            <a:pPr algn="ctr" marL="0" indent="0" lvl="0">
              <a:lnSpc>
                <a:spcPts val="2394"/>
              </a:lnSpc>
              <a:spcBef>
                <a:spcPct val="0"/>
              </a:spcBef>
            </a:pPr>
            <a:r>
              <a:rPr lang="en-US" b="true" sz="1735" spc="170">
                <a:solidFill>
                  <a:srgbClr val="231F20"/>
                </a:solidFill>
                <a:latin typeface="Montserrat Classic Bold"/>
                <a:ea typeface="Montserrat Classic Bold"/>
                <a:cs typeface="Montserrat Classic Bold"/>
                <a:sym typeface="Montserrat Classic Bold"/>
              </a:rPr>
              <a:t>HYPER ISLAND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15075235" y="-9171717"/>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2599271"/>
            <a:ext cx="6065708" cy="7684215"/>
          </a:xfrm>
          <a:prstGeom prst="rect">
            <a:avLst/>
          </a:prstGeom>
        </p:spPr>
        <p:txBody>
          <a:bodyPr anchor="t" rtlCol="false" tIns="0" lIns="0" bIns="0" rIns="0">
            <a:spAutoFit/>
          </a:bodyPr>
          <a:lstStyle/>
          <a:p>
            <a:pPr algn="l">
              <a:lnSpc>
                <a:spcPts val="3842"/>
              </a:lnSpc>
            </a:pPr>
            <a:r>
              <a:rPr lang="en-US" sz="2744" i="true">
                <a:solidFill>
                  <a:srgbClr val="000000"/>
                </a:solidFill>
                <a:latin typeface="DM Sans Italics"/>
                <a:ea typeface="DM Sans Italics"/>
                <a:cs typeface="DM Sans Italics"/>
                <a:sym typeface="DM Sans Italics"/>
              </a:rPr>
              <a:t>I think feedback is a good element of our learning approach, and throughout my individual project, I have actively sought and received feedback at various stages.</a:t>
            </a:r>
          </a:p>
          <a:p>
            <a:pPr algn="l">
              <a:lnSpc>
                <a:spcPts val="3842"/>
              </a:lnSpc>
            </a:pPr>
            <a:r>
              <a:rPr lang="en-US" sz="2744" i="true">
                <a:solidFill>
                  <a:srgbClr val="000000"/>
                </a:solidFill>
                <a:latin typeface="DM Sans Italics"/>
                <a:ea typeface="DM Sans Italics"/>
                <a:cs typeface="DM Sans Italics"/>
                <a:sym typeface="DM Sans Italics"/>
              </a:rPr>
              <a:t>Feedback is invaluable because it provides an external perspective on our work, highlighting areas we might overlook due to familiarity or bias. It encourages continuous improvement, helps identify blind spots, and pushes us to refine our approaches to better meet industry standards and expectations.</a:t>
            </a:r>
          </a:p>
          <a:p>
            <a:pPr algn="l">
              <a:lnSpc>
                <a:spcPts val="3842"/>
              </a:lnSpc>
            </a:pPr>
          </a:p>
          <a:p>
            <a:pPr algn="l" marL="0" indent="0" lvl="0">
              <a:lnSpc>
                <a:spcPts val="3842"/>
              </a:lnSpc>
              <a:spcBef>
                <a:spcPct val="0"/>
              </a:spcBef>
            </a:pPr>
          </a:p>
        </p:txBody>
      </p:sp>
      <p:sp>
        <p:nvSpPr>
          <p:cNvPr name="TextBox 5" id="5"/>
          <p:cNvSpPr txBox="true"/>
          <p:nvPr/>
        </p:nvSpPr>
        <p:spPr>
          <a:xfrm rot="0">
            <a:off x="545743" y="394268"/>
            <a:ext cx="10882361" cy="1929384"/>
          </a:xfrm>
          <a:prstGeom prst="rect">
            <a:avLst/>
          </a:prstGeom>
        </p:spPr>
        <p:txBody>
          <a:bodyPr anchor="t" rtlCol="false" tIns="0" lIns="0" bIns="0" rIns="0">
            <a:spAutoFit/>
          </a:bodyPr>
          <a:lstStyle/>
          <a:p>
            <a:pPr algn="l" marL="0" indent="0" lvl="0">
              <a:lnSpc>
                <a:spcPts val="7728"/>
              </a:lnSpc>
              <a:spcBef>
                <a:spcPct val="0"/>
              </a:spcBef>
            </a:pPr>
            <a:r>
              <a:rPr lang="en-US" b="true" sz="5600" spc="548">
                <a:solidFill>
                  <a:srgbClr val="231F20"/>
                </a:solidFill>
                <a:latin typeface="Oswald Bold"/>
                <a:ea typeface="Oswald Bold"/>
                <a:cs typeface="Oswald Bold"/>
                <a:sym typeface="Oswald Bold"/>
              </a:rPr>
              <a:t>IMPORTANCE OF FEEDBACK IN PROFESSIONAL DEVELOPMENT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9097592"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687826" y="638498"/>
            <a:ext cx="12057353" cy="1929384"/>
          </a:xfrm>
          <a:prstGeom prst="rect">
            <a:avLst/>
          </a:prstGeom>
        </p:spPr>
        <p:txBody>
          <a:bodyPr anchor="t" rtlCol="false" tIns="0" lIns="0" bIns="0" rIns="0">
            <a:spAutoFit/>
          </a:bodyPr>
          <a:lstStyle/>
          <a:p>
            <a:pPr algn="l">
              <a:lnSpc>
                <a:spcPts val="7728"/>
              </a:lnSpc>
            </a:pPr>
            <a:r>
              <a:rPr lang="en-US" b="true" sz="5600" spc="548">
                <a:solidFill>
                  <a:srgbClr val="FFFFFF"/>
                </a:solidFill>
                <a:latin typeface="Oswald Bold"/>
                <a:ea typeface="Oswald Bold"/>
                <a:cs typeface="Oswald Bold"/>
                <a:sym typeface="Oswald Bold"/>
              </a:rPr>
              <a:t>SPECIFIC FEEDBACK RECEIVED AND IMPLEMENTATIONS</a:t>
            </a:r>
          </a:p>
        </p:txBody>
      </p:sp>
      <p:sp>
        <p:nvSpPr>
          <p:cNvPr name="Freeform 4" id="4"/>
          <p:cNvSpPr/>
          <p:nvPr/>
        </p:nvSpPr>
        <p:spPr>
          <a:xfrm flipH="false" flipV="false" rot="0">
            <a:off x="15224746" y="-3174345"/>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917597" y="2832153"/>
            <a:ext cx="10951206" cy="5546247"/>
          </a:xfrm>
          <a:prstGeom prst="rect">
            <a:avLst/>
          </a:prstGeom>
        </p:spPr>
        <p:txBody>
          <a:bodyPr anchor="t" rtlCol="false" tIns="0" lIns="0" bIns="0" rIns="0">
            <a:spAutoFit/>
          </a:bodyPr>
          <a:lstStyle/>
          <a:p>
            <a:pPr algn="l">
              <a:lnSpc>
                <a:spcPts val="3999"/>
              </a:lnSpc>
            </a:pPr>
            <a:r>
              <a:rPr lang="en-US" sz="2898" spc="284">
                <a:solidFill>
                  <a:srgbClr val="F5FFF5"/>
                </a:solidFill>
                <a:latin typeface="DM Sans"/>
                <a:ea typeface="DM Sans"/>
                <a:cs typeface="DM Sans"/>
                <a:sym typeface="DM Sans"/>
              </a:rPr>
              <a:t>During my project, one of the significant pieces of feedback I received was regarding the clarity and effectiveness of my visualizations. Initially, some of my visualizations were too complex and lacked the clear insights that needed. The feedback suggested simplifying the visuals and focusing more on the story behind the data rather than just the numbers.</a:t>
            </a:r>
          </a:p>
          <a:p>
            <a:pPr algn="l">
              <a:lnSpc>
                <a:spcPts val="3999"/>
              </a:lnSpc>
            </a:pPr>
            <a:r>
              <a:rPr lang="en-US" sz="2898" spc="284">
                <a:solidFill>
                  <a:srgbClr val="F5FFF5"/>
                </a:solidFill>
                <a:latin typeface="DM Sans"/>
                <a:ea typeface="DM Sans"/>
                <a:cs typeface="DM Sans"/>
                <a:sym typeface="DM Sans"/>
              </a:rPr>
              <a:t>In response, I revised my visualizations to be more intuitive and aligned them closely with the key messages I wanted to convey. </a:t>
            </a:r>
          </a:p>
          <a:p>
            <a:pPr algn="l">
              <a:lnSpc>
                <a:spcPts val="399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13357032" y="-9274171"/>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3010303"/>
            <a:ext cx="11417812" cy="7202572"/>
          </a:xfrm>
          <a:prstGeom prst="rect">
            <a:avLst/>
          </a:prstGeom>
        </p:spPr>
        <p:txBody>
          <a:bodyPr anchor="t" rtlCol="false" tIns="0" lIns="0" bIns="0" rIns="0">
            <a:spAutoFit/>
          </a:bodyPr>
          <a:lstStyle/>
          <a:p>
            <a:pPr algn="l">
              <a:lnSpc>
                <a:spcPts val="3842"/>
              </a:lnSpc>
            </a:pPr>
            <a:r>
              <a:rPr lang="en-US" sz="2744" i="true">
                <a:solidFill>
                  <a:srgbClr val="000000"/>
                </a:solidFill>
                <a:latin typeface="DM Sans Italics"/>
                <a:ea typeface="DM Sans Italics"/>
                <a:cs typeface="DM Sans Italics"/>
                <a:sym typeface="DM Sans Italics"/>
              </a:rPr>
              <a:t>Using feedback effectively has significantly increased the industry viability of my final project. By iterating on my visualizations and improving how I communicate insights, the end product became more practical and relevant for real-world applications. This iterative process of refining based on feedback ensured that the final outcome was not just technically sound but also aligned with industry needs and user expectations.</a:t>
            </a:r>
          </a:p>
          <a:p>
            <a:pPr algn="l">
              <a:lnSpc>
                <a:spcPts val="3842"/>
              </a:lnSpc>
            </a:pPr>
            <a:r>
              <a:rPr lang="en-US" sz="2744" i="true">
                <a:solidFill>
                  <a:srgbClr val="000000"/>
                </a:solidFill>
                <a:latin typeface="DM Sans Italics"/>
                <a:ea typeface="DM Sans Italics"/>
                <a:cs typeface="DM Sans Italics"/>
                <a:sym typeface="DM Sans Italics"/>
              </a:rPr>
              <a:t>Moreover, engaging with feedback has been a critical part of my personal growth. It has helped me develop a mindset of continuous learning and adaptability, which are essential skills in the ever-evolving field of data analytics. Moving forward, I plan to continue seeking out feedback actively, as it not only improves the quality of my work but also creates opportunities for ongoing professional development.</a:t>
            </a:r>
          </a:p>
          <a:p>
            <a:pPr algn="l" marL="0" indent="0" lvl="0">
              <a:lnSpc>
                <a:spcPts val="3842"/>
              </a:lnSpc>
              <a:spcBef>
                <a:spcPct val="0"/>
              </a:spcBef>
            </a:pPr>
          </a:p>
        </p:txBody>
      </p:sp>
      <p:sp>
        <p:nvSpPr>
          <p:cNvPr name="TextBox 5" id="5"/>
          <p:cNvSpPr txBox="true"/>
          <p:nvPr/>
        </p:nvSpPr>
        <p:spPr>
          <a:xfrm rot="0">
            <a:off x="1028700" y="627683"/>
            <a:ext cx="9381402" cy="2134003"/>
          </a:xfrm>
          <a:prstGeom prst="rect">
            <a:avLst/>
          </a:prstGeom>
        </p:spPr>
        <p:txBody>
          <a:bodyPr anchor="t" rtlCol="false" tIns="0" lIns="0" bIns="0" rIns="0">
            <a:spAutoFit/>
          </a:bodyPr>
          <a:lstStyle/>
          <a:p>
            <a:pPr algn="l" marL="0" indent="0" lvl="0">
              <a:lnSpc>
                <a:spcPts val="8600"/>
              </a:lnSpc>
              <a:spcBef>
                <a:spcPct val="0"/>
              </a:spcBef>
            </a:pPr>
            <a:r>
              <a:rPr lang="en-US" b="true" sz="6232" spc="610">
                <a:solidFill>
                  <a:srgbClr val="231F20"/>
                </a:solidFill>
                <a:latin typeface="Oswald Bold"/>
                <a:ea typeface="Oswald Bold"/>
                <a:cs typeface="Oswald Bold"/>
                <a:sym typeface="Oswald Bold"/>
              </a:rPr>
              <a:t>VALUE CREATION THROUGH FEEDBACK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DAGPnmMwH18</dc:identifier>
  <dcterms:modified xsi:type="dcterms:W3CDTF">2011-08-01T06:04:30Z</dcterms:modified>
  <cp:revision>1</cp:revision>
  <dc:title>Course Goal c7</dc:title>
</cp:coreProperties>
</file>