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swald Bold" charset="1" panose="00000800000000000000"/>
      <p:regular r:id="rId15"/>
    </p:embeddedFont>
    <p:embeddedFont>
      <p:font typeface="Montserrat Classic Bold" charset="1" panose="00000800000000000000"/>
      <p:regular r:id="rId16"/>
    </p:embeddedFon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  <p:embeddedFont>
      <p:font typeface="Canva Sans Bold" charset="1" panose="020B0803030501040103"/>
      <p:regular r:id="rId22"/>
    </p:embeddedFont>
    <p:embeddedFont>
      <p:font typeface="Open Sauce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slide shows key performance indicators, with total revenue at $456,000 and 2,514 orders for the year. The chart highlights monthly sales trends, with the highest sales in May at $53,150 and the lowest in September at $23,620. The fluctuations suggest variability in consumer behavior, likely influenced by seasonal trends or marketing efforts.</a:t>
            </a:r>
          </a:p>
          <a:p>
            <a:r>
              <a:rPr lang="en-US"/>
              <a:t/>
            </a:r>
          </a:p>
          <a:p>
            <a:r>
              <a:rPr lang="en-US"/>
              <a:t>To understand these trends better, reviewing marketing activities and external factors, like market conditions or competitor actions, could reveal opportunities to stabilize sales and capitalize on peak periods.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majority of customers fall within the 26-55 age range, suggesting that marketing efforts could be tailored to these age groups for maximum impact.</a:t>
            </a:r>
          </a:p>
          <a:p>
            <a:r>
              <a:rPr lang="en-US"/>
              <a:t/>
            </a:r>
          </a:p>
          <a:p>
            <a:r>
              <a:rPr lang="en-US"/>
              <a:t>The revenue is relatively balanced between male and female customers, with a slight lead in sales from female customers.</a:t>
            </a:r>
          </a:p>
          <a:p>
            <a:r>
              <a:rPr lang="en-US"/>
              <a:t/>
            </a:r>
          </a:p>
          <a:p>
            <a:r>
              <a:rPr lang="en-US"/>
              <a:t>The customer base is nearly evenly split between genders, indicating that the product or service appeals equally to both.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slide presents sales data by product category and age group.</a:t>
            </a:r>
          </a:p>
          <a:p>
            <a:r>
              <a:rPr lang="en-US"/>
              <a:t/>
            </a:r>
          </a:p>
          <a:p>
            <a:r>
              <a:rPr lang="en-US"/>
              <a:t>Electronics perform strongly across all age groups, especially among 46-55 year-olds with $35,485 in sales.</a:t>
            </a:r>
          </a:p>
          <a:p>
            <a:r>
              <a:rPr lang="en-US"/>
              <a:t>Clothing shows consistent sales, peaking in the 26-35 age group at $39,975.</a:t>
            </a:r>
          </a:p>
          <a:p>
            <a:r>
              <a:rPr lang="en-US"/>
              <a:t>Beauty Products have the highest sales in the 46-55 age group with $34,720, indicating strong interest from this demographic.</a:t>
            </a:r>
          </a:p>
          <a:p>
            <a:r>
              <a:rPr lang="en-US"/>
              <a:t>Overall, Electronics lead with $156,905 in total sales, closely followed by Clothing ($155,580) and Beauty ($143,515).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5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115585" y="3097476"/>
            <a:ext cx="9660683" cy="431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72"/>
              </a:lnSpc>
            </a:pPr>
            <a:r>
              <a:rPr lang="en-US" b="true" sz="6211" spc="60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EXPLORATORY DATA ANALYSIS OF RETAIL SALES AND CUSTOMER DEMOGRAPHICS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AUTHOR: SUNNA DÍS JOHNSDÓTTIR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30870" y="8974119"/>
            <a:ext cx="2912361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b="true" sz="1735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HYPER ISLAND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99719" y="3088358"/>
            <a:ext cx="1400485" cy="3649256"/>
            <a:chOff x="0" y="0"/>
            <a:chExt cx="368852" cy="9611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961121"/>
            </a:xfrm>
            <a:custGeom>
              <a:avLst/>
              <a:gdLst/>
              <a:ahLst/>
              <a:cxnLst/>
              <a:rect r="r" b="b" t="t" l="l"/>
              <a:pathLst>
                <a:path h="961121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961121"/>
                  </a:lnTo>
                  <a:lnTo>
                    <a:pt x="0" y="96112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980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METHODOLOGY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ANALYSIS RESULTS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42191" y="3714547"/>
            <a:ext cx="10800440" cy="3626771"/>
            <a:chOff x="0" y="0"/>
            <a:chExt cx="4138116" cy="13895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38116" cy="1389573"/>
            </a:xfrm>
            <a:custGeom>
              <a:avLst/>
              <a:gdLst/>
              <a:ahLst/>
              <a:cxnLst/>
              <a:rect r="r" b="b" t="t" l="l"/>
              <a:pathLst>
                <a:path h="1389573" w="4138116">
                  <a:moveTo>
                    <a:pt x="0" y="0"/>
                  </a:moveTo>
                  <a:lnTo>
                    <a:pt x="4138116" y="0"/>
                  </a:lnTo>
                  <a:lnTo>
                    <a:pt x="4138116" y="1389573"/>
                  </a:lnTo>
                  <a:lnTo>
                    <a:pt x="0" y="138957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4138116" cy="1408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474235" y="4171583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1733" y="920155"/>
            <a:ext cx="9332639" cy="1542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71"/>
              </a:lnSpc>
            </a:pPr>
            <a:r>
              <a:rPr lang="en-US" b="true" sz="9181" spc="89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08899" y="3942879"/>
            <a:ext cx="7986258" cy="3122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3"/>
              </a:lnSpc>
              <a:spcBef>
                <a:spcPct val="0"/>
              </a:spcBef>
            </a:pPr>
            <a:r>
              <a:rPr lang="en-US" sz="2575" spc="25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 this analysis, I examine a synthetic retail dataset to identify key trends in customer behavior and sales performance. The dataset spans over a period of one year. The findings aim to guide data-driven decision-making and refine my analytical skills.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42631" y="-2265104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79206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589541" y="5472067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42437" y="5240576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190716" y="6537441"/>
            <a:ext cx="3204526" cy="190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dataset was obtained from Kaggle as a CSV file. Imported into Python using Pandas; conducted initial data checks.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9206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9451" y="5941547"/>
            <a:ext cx="3335790" cy="36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2"/>
              </a:lnSpc>
            </a:pPr>
            <a:r>
              <a:rPr lang="en-US" b="true" sz="2139" spc="20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  PREPARATION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267505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030737" y="5240576"/>
            <a:ext cx="501082" cy="5010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267505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758062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521294" y="5240576"/>
            <a:ext cx="501082" cy="5010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758062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3248619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11851" y="5240576"/>
            <a:ext cx="501082" cy="5010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248619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79015" y="6794571"/>
            <a:ext cx="3204526" cy="285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Handled missing values and duplicates to improve data quality. I converted dates to datetime format and calculated new fields like Total Revenue by combining Quantity and Price per Unit.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889722" y="5960597"/>
            <a:ext cx="2993819" cy="64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b="true" sz="1951" spc="19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 &amp; TRANSFORMATION: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169572" y="7037470"/>
            <a:ext cx="3204526" cy="349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Analyzed data distributions and relationships using Pandas. Organized data to prepare for advanced visualization in Tableau, ensuring it was clean and ready for dashboard creation.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9380279" y="5960597"/>
            <a:ext cx="2709833" cy="97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b="true" sz="1951" spc="19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 (EDA):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660129" y="6538853"/>
            <a:ext cx="3204526" cy="158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Utilized Tableau to design a dashboard displaying KPIs, sales trends, and customer demographics.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870836" y="5942960"/>
            <a:ext cx="2709833" cy="41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b="true" sz="2451" spc="24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VISUALIZATION 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10799999">
            <a:off x="-2729621" y="-7074240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2190716" y="263649"/>
            <a:ext cx="9332639" cy="126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25"/>
              </a:lnSpc>
            </a:pPr>
            <a:r>
              <a:rPr lang="en-US" b="true" sz="7482" spc="73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20102" y="4791547"/>
            <a:ext cx="10951206" cy="160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06"/>
              </a:lnSpc>
            </a:pPr>
            <a:r>
              <a:rPr lang="en-US" sz="9497" spc="93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Analysis results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9790" y="1869843"/>
            <a:ext cx="10318835" cy="1232285"/>
          </a:xfrm>
          <a:custGeom>
            <a:avLst/>
            <a:gdLst/>
            <a:ahLst/>
            <a:cxnLst/>
            <a:rect r="r" b="b" t="t" l="l"/>
            <a:pathLst>
              <a:path h="1232285" w="10318835">
                <a:moveTo>
                  <a:pt x="0" y="0"/>
                </a:moveTo>
                <a:lnTo>
                  <a:pt x="10318835" y="0"/>
                </a:lnTo>
                <a:lnTo>
                  <a:pt x="10318835" y="1232286"/>
                </a:lnTo>
                <a:lnTo>
                  <a:pt x="0" y="1232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9790" y="4203928"/>
            <a:ext cx="13345206" cy="5052916"/>
          </a:xfrm>
          <a:custGeom>
            <a:avLst/>
            <a:gdLst/>
            <a:ahLst/>
            <a:cxnLst/>
            <a:rect r="r" b="b" t="t" l="l"/>
            <a:pathLst>
              <a:path h="5052916" w="13345206">
                <a:moveTo>
                  <a:pt x="0" y="0"/>
                </a:moveTo>
                <a:lnTo>
                  <a:pt x="13345206" y="0"/>
                </a:lnTo>
                <a:lnTo>
                  <a:pt x="13345206" y="5052916"/>
                </a:lnTo>
                <a:lnTo>
                  <a:pt x="0" y="50529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29" t="0" r="-709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7126" y="490226"/>
            <a:ext cx="1795165" cy="96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KPI’S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59119" y="748994"/>
            <a:ext cx="6850660" cy="3454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</a:p>
          <a:p>
            <a:pPr algn="l" marL="509482" indent="-254741" lvl="1">
              <a:lnSpc>
                <a:spcPts val="3067"/>
              </a:lnSpc>
              <a:spcBef>
                <a:spcPct val="0"/>
              </a:spcBef>
              <a:buFont typeface="Arial"/>
              <a:buChar char="•"/>
            </a:pPr>
            <a:r>
              <a:rPr lang="en-US" sz="23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Highest Sales: May with $53,150, suggesting a s</a:t>
            </a:r>
            <a:r>
              <a:rPr lang="en-US" sz="23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uccessful sales period.</a:t>
            </a:r>
          </a:p>
          <a:p>
            <a:pPr algn="l" marL="509482" indent="-254741" lvl="1">
              <a:lnSpc>
                <a:spcPts val="3067"/>
              </a:lnSpc>
              <a:spcBef>
                <a:spcPct val="0"/>
              </a:spcBef>
              <a:buFont typeface="Arial"/>
              <a:buChar char="•"/>
            </a:pPr>
            <a:r>
              <a:rPr lang="en-US" sz="23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Lowest Sales: September with $23,620, reinforcing the insight from the growth rate chart.</a:t>
            </a:r>
          </a:p>
          <a:p>
            <a:pPr algn="l" marL="509482" indent="-254741" lvl="1">
              <a:lnSpc>
                <a:spcPts val="3067"/>
              </a:lnSpc>
              <a:spcBef>
                <a:spcPct val="0"/>
              </a:spcBef>
              <a:buFont typeface="Arial"/>
              <a:buChar char="•"/>
            </a:pPr>
            <a:r>
              <a:rPr lang="en-US" sz="23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Seasonal trends</a:t>
            </a:r>
          </a:p>
          <a:p>
            <a:pPr algn="l" marL="509482" indent="-254741" lvl="1">
              <a:lnSpc>
                <a:spcPts val="3067"/>
              </a:lnSpc>
              <a:spcBef>
                <a:spcPct val="0"/>
              </a:spcBef>
              <a:buFont typeface="Arial"/>
              <a:buChar char="•"/>
            </a:pPr>
            <a:r>
              <a:rPr lang="en-US" sz="23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Review marketing activities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100801" y="603585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3486" y="1060255"/>
            <a:ext cx="11440652" cy="8198045"/>
          </a:xfrm>
          <a:custGeom>
            <a:avLst/>
            <a:gdLst/>
            <a:ahLst/>
            <a:cxnLst/>
            <a:rect r="r" b="b" t="t" l="l"/>
            <a:pathLst>
              <a:path h="8198045" w="11440652">
                <a:moveTo>
                  <a:pt x="0" y="0"/>
                </a:moveTo>
                <a:lnTo>
                  <a:pt x="11440652" y="0"/>
                </a:lnTo>
                <a:lnTo>
                  <a:pt x="11440652" y="8198045"/>
                </a:lnTo>
                <a:lnTo>
                  <a:pt x="0" y="8198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66303" y="981075"/>
            <a:ext cx="4614267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Demographics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0881" y="2202291"/>
            <a:ext cx="5675023" cy="3758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714" indent="-274357" lvl="1">
              <a:lnSpc>
                <a:spcPts val="3303"/>
              </a:lnSpc>
              <a:buFont typeface="Arial"/>
              <a:buChar char="•"/>
            </a:pPr>
            <a:r>
              <a:rPr lang="en-US" sz="254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Target Age Group: Majority of customers are aged 26-55.</a:t>
            </a:r>
          </a:p>
          <a:p>
            <a:pPr algn="l" marL="548714" indent="-274357" lvl="1">
              <a:lnSpc>
                <a:spcPts val="3303"/>
              </a:lnSpc>
              <a:buFont typeface="Arial"/>
              <a:buChar char="•"/>
            </a:pPr>
            <a:r>
              <a:rPr lang="en-US" sz="254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Balanced Revenue by Gender: Slight lead in sales from female customers.</a:t>
            </a:r>
          </a:p>
          <a:p>
            <a:pPr algn="l" marL="548714" indent="-274357" lvl="1">
              <a:lnSpc>
                <a:spcPts val="3303"/>
              </a:lnSpc>
              <a:buFont typeface="Arial"/>
              <a:buChar char="•"/>
            </a:pPr>
            <a:r>
              <a:rPr lang="en-US" sz="254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Even Gender Split: Product appeals equally to both genders.</a:t>
            </a:r>
          </a:p>
          <a:p>
            <a:pPr algn="l">
              <a:lnSpc>
                <a:spcPts val="3303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954138" y="670391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5636" y="4924810"/>
            <a:ext cx="14917173" cy="4967200"/>
          </a:xfrm>
          <a:custGeom>
            <a:avLst/>
            <a:gdLst/>
            <a:ahLst/>
            <a:cxnLst/>
            <a:rect r="r" b="b" t="t" l="l"/>
            <a:pathLst>
              <a:path h="4967200" w="14917173">
                <a:moveTo>
                  <a:pt x="0" y="0"/>
                </a:moveTo>
                <a:lnTo>
                  <a:pt x="14917173" y="0"/>
                </a:lnTo>
                <a:lnTo>
                  <a:pt x="14917173" y="4967201"/>
                </a:lnTo>
                <a:lnTo>
                  <a:pt x="0" y="4967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08999" y="971550"/>
            <a:ext cx="524381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by Product Category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5559" y="2037566"/>
            <a:ext cx="8330690" cy="272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3437" indent="-256718" lvl="1">
              <a:lnSpc>
                <a:spcPts val="3091"/>
              </a:lnSpc>
              <a:buFont typeface="Arial"/>
              <a:buChar char="•"/>
            </a:pPr>
            <a:r>
              <a:rPr lang="en-US" sz="237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Top Sales in Electronics: Electronics lead with $156,905 in total sales.</a:t>
            </a:r>
          </a:p>
          <a:p>
            <a:pPr algn="l" marL="513437" indent="-256718" lvl="1">
              <a:lnSpc>
                <a:spcPts val="3091"/>
              </a:lnSpc>
              <a:buFont typeface="Arial"/>
              <a:buChar char="•"/>
            </a:pPr>
            <a:r>
              <a:rPr lang="en-US" sz="237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Peak Age for Beauty Products: Highest sales in Beauty among 46-55 year-olds.</a:t>
            </a:r>
          </a:p>
          <a:p>
            <a:pPr algn="l" marL="513437" indent="-256718" lvl="1">
              <a:lnSpc>
                <a:spcPts val="3091"/>
              </a:lnSpc>
              <a:buFont typeface="Arial"/>
              <a:buChar char="•"/>
            </a:pPr>
            <a:r>
              <a:rPr lang="en-US" sz="237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Clothing Peak Age Group: Clothing sales highest in the 26-35 age group.</a:t>
            </a:r>
          </a:p>
          <a:p>
            <a:pPr algn="l">
              <a:lnSpc>
                <a:spcPts val="3091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7774378" y="-1042253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RECOMMENDATIONS: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224667" y="3427451"/>
            <a:ext cx="9678050" cy="3402223"/>
            <a:chOff x="0" y="0"/>
            <a:chExt cx="1868989" cy="6570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68989" cy="657025"/>
            </a:xfrm>
            <a:custGeom>
              <a:avLst/>
              <a:gdLst/>
              <a:ahLst/>
              <a:cxnLst/>
              <a:rect r="r" b="b" t="t" l="l"/>
              <a:pathLst>
                <a:path h="657025" w="1868989">
                  <a:moveTo>
                    <a:pt x="0" y="0"/>
                  </a:moveTo>
                  <a:lnTo>
                    <a:pt x="1868989" y="0"/>
                  </a:lnTo>
                  <a:lnTo>
                    <a:pt x="1868989" y="657025"/>
                  </a:lnTo>
                  <a:lnTo>
                    <a:pt x="0" y="6570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868989" cy="676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224667" y="3581756"/>
            <a:ext cx="8900334" cy="374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Focus on strategies that led to success in May and address the challenges faced in September.</a:t>
            </a:r>
          </a:p>
          <a:p>
            <a:pPr algn="l">
              <a:lnSpc>
                <a:spcPts val="2734"/>
              </a:lnSpc>
            </a:pP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Consider targeted marketing strategies focusing on the 26-55 age demographic to boost sales further.</a:t>
            </a:r>
          </a:p>
          <a:p>
            <a:pPr algn="l">
              <a:lnSpc>
                <a:spcPts val="2734"/>
              </a:lnSpc>
            </a:pP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Maintain a balanced approach to gender-targeted advertising, as both male and female customers are contributing significantly to the revenue.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613822" y="7171024"/>
            <a:ext cx="9034431" cy="2808103"/>
            <a:chOff x="0" y="0"/>
            <a:chExt cx="1744696" cy="5422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74822" y="7485349"/>
            <a:ext cx="8512431" cy="204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Tailor marketing strategies for electronics and beauty products to target the most responsive age groups effectively.</a:t>
            </a:r>
          </a:p>
          <a:p>
            <a:pPr algn="l">
              <a:lnSpc>
                <a:spcPts val="2734"/>
              </a:lnSpc>
            </a:pP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Focus on the top-performing categories while exploring growth opportunities for those with lower sales.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DAGN7rkkJsc</dc:identifier>
  <dcterms:modified xsi:type="dcterms:W3CDTF">2011-08-01T06:04:30Z</dcterms:modified>
  <cp:revision>1</cp:revision>
  <dc:title>Thesis defense</dc:title>
</cp:coreProperties>
</file>