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Oswald Bold" charset="1" panose="00000800000000000000"/>
      <p:regular r:id="rId10"/>
    </p:embeddedFont>
    <p:embeddedFont>
      <p:font typeface="Montserrat Classic Bold" charset="1" panose="00000800000000000000"/>
      <p:regular r:id="rId11"/>
    </p:embeddedFont>
    <p:embeddedFont>
      <p:font typeface="DM Sans Italics" charset="1" panose="00000000000000000000"/>
      <p:regular r:id="rId12"/>
    </p:embeddedFont>
    <p:embeddedFont>
      <p:font typeface="DM San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3164510"/>
            <a:ext cx="9815307" cy="4150994"/>
          </a:xfrm>
          <a:prstGeom prst="rect">
            <a:avLst/>
          </a:prstGeom>
        </p:spPr>
        <p:txBody>
          <a:bodyPr anchor="t" rtlCol="false" tIns="0" lIns="0" bIns="0" rIns="0">
            <a:spAutoFit/>
          </a:bodyPr>
          <a:lstStyle/>
          <a:p>
            <a:pPr algn="ctr">
              <a:lnSpc>
                <a:spcPts val="11040"/>
              </a:lnSpc>
            </a:pPr>
            <a:r>
              <a:rPr lang="en-US" b="true" sz="8000" spc="784">
                <a:solidFill>
                  <a:srgbClr val="231F20"/>
                </a:solidFill>
                <a:latin typeface="Oswald Bold"/>
                <a:ea typeface="Oswald Bold"/>
                <a:cs typeface="Oswald Bold"/>
                <a:sym typeface="Oswald Bold"/>
              </a:rPr>
              <a:t>COURSE GOAL S17</a:t>
            </a:r>
          </a:p>
          <a:p>
            <a:pPr algn="ctr">
              <a:lnSpc>
                <a:spcPts val="11040"/>
              </a:lnSpc>
            </a:pPr>
            <a:r>
              <a:rPr lang="en-US" b="true" sz="8000" spc="784">
                <a:solidFill>
                  <a:srgbClr val="231F20"/>
                </a:solidFill>
                <a:latin typeface="Oswald Bold"/>
                <a:ea typeface="Oswald Bold"/>
                <a:cs typeface="Oswald Bold"/>
                <a:sym typeface="Oswald Bold"/>
              </a:rPr>
              <a:t>EVALUATING MY LEARNING</a:t>
            </a:r>
          </a:p>
        </p:txBody>
      </p:sp>
      <p:sp>
        <p:nvSpPr>
          <p:cNvPr name="TextBox 9" id="9"/>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AUTHOR: SUNNA DÍS JOHNSDÓTTIR</a:t>
            </a:r>
          </a:p>
        </p:txBody>
      </p:sp>
      <p:sp>
        <p:nvSpPr>
          <p:cNvPr name="TextBox 10" id="10"/>
          <p:cNvSpPr txBox="true"/>
          <p:nvPr/>
        </p:nvSpPr>
        <p:spPr>
          <a:xfrm rot="0">
            <a:off x="7730870" y="8974119"/>
            <a:ext cx="2912361" cy="284181"/>
          </a:xfrm>
          <a:prstGeom prst="rect">
            <a:avLst/>
          </a:prstGeom>
        </p:spPr>
        <p:txBody>
          <a:bodyPr anchor="t" rtlCol="false" tIns="0" lIns="0" bIns="0" rIns="0">
            <a:spAutoFit/>
          </a:bodyPr>
          <a:lstStyle/>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HYPER ISLAND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2665801" y="-9349462"/>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31003" y="2935012"/>
            <a:ext cx="11255121" cy="6476758"/>
          </a:xfrm>
          <a:prstGeom prst="rect">
            <a:avLst/>
          </a:prstGeom>
        </p:spPr>
        <p:txBody>
          <a:bodyPr anchor="t" rtlCol="false" tIns="0" lIns="0" bIns="0" rIns="0">
            <a:spAutoFit/>
          </a:bodyPr>
          <a:lstStyle/>
          <a:p>
            <a:pPr algn="l">
              <a:lnSpc>
                <a:spcPts val="3701"/>
              </a:lnSpc>
            </a:pPr>
            <a:r>
              <a:rPr lang="en-US" sz="2643" i="true">
                <a:solidFill>
                  <a:srgbClr val="000000"/>
                </a:solidFill>
                <a:latin typeface="DM Sans Italics"/>
                <a:ea typeface="DM Sans Italics"/>
                <a:cs typeface="DM Sans Italics"/>
                <a:sym typeface="DM Sans Italics"/>
              </a:rPr>
              <a:t>I have developed a solid foundation in data analytics through my recent project, which involved an exploratory data analysis of retail sales and customer demographics. Some of my key technical skills include data cleaning and transformation using Python, particularly with Pandas, and creating insightful visualizations using Tableau. I’m also comfortable with conducting exploratory data analysis to identify trends and patterns in data, which has been crucial in making data-driven decisions.</a:t>
            </a:r>
          </a:p>
          <a:p>
            <a:pPr algn="l">
              <a:lnSpc>
                <a:spcPts val="3701"/>
              </a:lnSpc>
            </a:pPr>
            <a:r>
              <a:rPr lang="en-US" sz="2643" i="true">
                <a:solidFill>
                  <a:srgbClr val="000000"/>
                </a:solidFill>
                <a:latin typeface="DM Sans Italics"/>
                <a:ea typeface="DM Sans Italics"/>
                <a:cs typeface="DM Sans Italics"/>
                <a:sym typeface="DM Sans Italics"/>
              </a:rPr>
              <a:t>From an analytical perspective, I’ve been able to effectively identify key sales trends and understand customer behaviors. This skill set has allowed me to contribute meaningfully to data-driven decision-making processes, and I’m confident in my ability to apply these skills in real-world scenarios. However, while these strengths have served me well, I recognize that there are areas where I need to continue to grow.</a:t>
            </a:r>
          </a:p>
          <a:p>
            <a:pPr algn="l" marL="0" indent="0" lvl="0">
              <a:lnSpc>
                <a:spcPts val="3701"/>
              </a:lnSpc>
              <a:spcBef>
                <a:spcPct val="0"/>
              </a:spcBef>
            </a:pPr>
          </a:p>
        </p:txBody>
      </p:sp>
      <p:sp>
        <p:nvSpPr>
          <p:cNvPr name="TextBox 5" id="5"/>
          <p:cNvSpPr txBox="true"/>
          <p:nvPr/>
        </p:nvSpPr>
        <p:spPr>
          <a:xfrm rot="0">
            <a:off x="831003" y="591763"/>
            <a:ext cx="8097687" cy="1929384"/>
          </a:xfrm>
          <a:prstGeom prst="rect">
            <a:avLst/>
          </a:prstGeom>
        </p:spPr>
        <p:txBody>
          <a:bodyPr anchor="t" rtlCol="false" tIns="0" lIns="0" bIns="0" rIns="0">
            <a:spAutoFit/>
          </a:bodyPr>
          <a:lstStyle/>
          <a:p>
            <a:pPr algn="l" marL="0" indent="0" lvl="0">
              <a:lnSpc>
                <a:spcPts val="7728"/>
              </a:lnSpc>
              <a:spcBef>
                <a:spcPct val="0"/>
              </a:spcBef>
            </a:pPr>
            <a:r>
              <a:rPr lang="en-US" b="true" sz="5600" spc="548">
                <a:solidFill>
                  <a:srgbClr val="231F20"/>
                </a:solidFill>
                <a:latin typeface="Oswald Bold"/>
                <a:ea typeface="Oswald Bold"/>
                <a:cs typeface="Oswald Bold"/>
                <a:sym typeface="Oswald Bold"/>
              </a:rPr>
              <a:t>CURRENT SKILLS AND STRENGTHS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90980" y="1260861"/>
            <a:ext cx="10906040" cy="1014663"/>
          </a:xfrm>
          <a:prstGeom prst="rect">
            <a:avLst/>
          </a:prstGeom>
        </p:spPr>
        <p:txBody>
          <a:bodyPr anchor="t" rtlCol="false" tIns="0" lIns="0" bIns="0" rIns="0">
            <a:spAutoFit/>
          </a:bodyPr>
          <a:lstStyle/>
          <a:p>
            <a:pPr algn="ctr">
              <a:lnSpc>
                <a:spcPts val="8322"/>
              </a:lnSpc>
            </a:pPr>
            <a:r>
              <a:rPr lang="en-US" b="true" sz="6030" spc="591">
                <a:solidFill>
                  <a:srgbClr val="FFFFFF"/>
                </a:solidFill>
                <a:latin typeface="Oswald Bold"/>
                <a:ea typeface="Oswald Bold"/>
                <a:cs typeface="Oswald Bold"/>
                <a:sym typeface="Oswald Bold"/>
              </a:rPr>
              <a:t>LEARNING NEEDS AND GOALS</a:t>
            </a:r>
          </a:p>
        </p:txBody>
      </p:sp>
      <p:grpSp>
        <p:nvGrpSpPr>
          <p:cNvPr name="Group 9" id="9"/>
          <p:cNvGrpSpPr/>
          <p:nvPr/>
        </p:nvGrpSpPr>
        <p:grpSpPr>
          <a:xfrm rot="0">
            <a:off x="199555" y="3225352"/>
            <a:ext cx="9093680" cy="4151067"/>
            <a:chOff x="0" y="0"/>
            <a:chExt cx="1756137" cy="801639"/>
          </a:xfrm>
        </p:grpSpPr>
        <p:sp>
          <p:nvSpPr>
            <p:cNvPr name="Freeform 10" id="10"/>
            <p:cNvSpPr/>
            <p:nvPr/>
          </p:nvSpPr>
          <p:spPr>
            <a:xfrm flipH="false" flipV="false" rot="0">
              <a:off x="0" y="0"/>
              <a:ext cx="1756138" cy="801639"/>
            </a:xfrm>
            <a:custGeom>
              <a:avLst/>
              <a:gdLst/>
              <a:ahLst/>
              <a:cxnLst/>
              <a:rect r="r" b="b" t="t" l="l"/>
              <a:pathLst>
                <a:path h="801639" w="1756138">
                  <a:moveTo>
                    <a:pt x="0" y="0"/>
                  </a:moveTo>
                  <a:lnTo>
                    <a:pt x="1756138" y="0"/>
                  </a:lnTo>
                  <a:lnTo>
                    <a:pt x="1756138" y="801639"/>
                  </a:lnTo>
                  <a:lnTo>
                    <a:pt x="0" y="801639"/>
                  </a:lnTo>
                  <a:close/>
                </a:path>
              </a:pathLst>
            </a:custGeom>
            <a:solidFill>
              <a:srgbClr val="000000">
                <a:alpha val="0"/>
              </a:srgbClr>
            </a:solidFill>
            <a:ln w="38100" cap="sq">
              <a:solidFill>
                <a:srgbClr val="000000"/>
              </a:solidFill>
              <a:prstDash val="solid"/>
              <a:miter/>
            </a:ln>
          </p:spPr>
        </p:sp>
        <p:sp>
          <p:nvSpPr>
            <p:cNvPr name="TextBox 11" id="11"/>
            <p:cNvSpPr txBox="true"/>
            <p:nvPr/>
          </p:nvSpPr>
          <p:spPr>
            <a:xfrm>
              <a:off x="0" y="-19050"/>
              <a:ext cx="1756137" cy="820689"/>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243666" y="3404496"/>
            <a:ext cx="8900334" cy="3764707"/>
          </a:xfrm>
          <a:prstGeom prst="rect">
            <a:avLst/>
          </a:prstGeom>
        </p:spPr>
        <p:txBody>
          <a:bodyPr anchor="t" rtlCol="false" tIns="0" lIns="0" bIns="0" rIns="0">
            <a:spAutoFit/>
          </a:bodyPr>
          <a:lstStyle/>
          <a:p>
            <a:pPr algn="l" marL="427769" indent="-213884" lvl="1">
              <a:lnSpc>
                <a:spcPts val="2734"/>
              </a:lnSpc>
              <a:buFont typeface="Arial"/>
              <a:buChar char="•"/>
            </a:pPr>
            <a:r>
              <a:rPr lang="en-US" sz="1981" spc="194">
                <a:solidFill>
                  <a:srgbClr val="231F20"/>
                </a:solidFill>
                <a:latin typeface="DM Sans"/>
                <a:ea typeface="DM Sans"/>
                <a:cs typeface="DM Sans"/>
                <a:sym typeface="DM Sans"/>
              </a:rPr>
              <a:t>I want to strengthen my expertise in advanced data analysis techniques, particularly in machine learning and predictive analytics. Developing these skills will allow me to create more sophisticated models that can uncover patterns and forecast trends, ultimately adding greater value to my analytical work.</a:t>
            </a:r>
          </a:p>
          <a:p>
            <a:pPr algn="l">
              <a:lnSpc>
                <a:spcPts val="2734"/>
              </a:lnSpc>
            </a:pPr>
          </a:p>
          <a:p>
            <a:pPr algn="l" marL="427769" indent="-213884" lvl="1">
              <a:lnSpc>
                <a:spcPts val="2734"/>
              </a:lnSpc>
              <a:buFont typeface="Arial"/>
              <a:buChar char="•"/>
            </a:pPr>
            <a:r>
              <a:rPr lang="en-US" sz="1981" spc="194">
                <a:solidFill>
                  <a:srgbClr val="231F20"/>
                </a:solidFill>
                <a:latin typeface="DM Sans"/>
                <a:ea typeface="DM Sans"/>
                <a:cs typeface="DM Sans"/>
                <a:sym typeface="DM Sans"/>
              </a:rPr>
              <a:t> Learning how to design, conduct, and analyze experiments, such as A/B testing, can be highly valuable in making data-driven decisions, especially in fields like marketing, product development, and UX research.</a:t>
            </a:r>
          </a:p>
        </p:txBody>
      </p:sp>
      <p:grpSp>
        <p:nvGrpSpPr>
          <p:cNvPr name="Group 13" id="13"/>
          <p:cNvGrpSpPr/>
          <p:nvPr/>
        </p:nvGrpSpPr>
        <p:grpSpPr>
          <a:xfrm rot="0">
            <a:off x="9787187" y="4634092"/>
            <a:ext cx="8224704" cy="4427559"/>
            <a:chOff x="0" y="0"/>
            <a:chExt cx="1588324" cy="855034"/>
          </a:xfrm>
        </p:grpSpPr>
        <p:sp>
          <p:nvSpPr>
            <p:cNvPr name="Freeform 14" id="14"/>
            <p:cNvSpPr/>
            <p:nvPr/>
          </p:nvSpPr>
          <p:spPr>
            <a:xfrm flipH="false" flipV="false" rot="0">
              <a:off x="0" y="0"/>
              <a:ext cx="1588324" cy="855034"/>
            </a:xfrm>
            <a:custGeom>
              <a:avLst/>
              <a:gdLst/>
              <a:ahLst/>
              <a:cxnLst/>
              <a:rect r="r" b="b" t="t" l="l"/>
              <a:pathLst>
                <a:path h="855034" w="1588324">
                  <a:moveTo>
                    <a:pt x="0" y="0"/>
                  </a:moveTo>
                  <a:lnTo>
                    <a:pt x="1588324" y="0"/>
                  </a:lnTo>
                  <a:lnTo>
                    <a:pt x="1588324" y="855034"/>
                  </a:lnTo>
                  <a:lnTo>
                    <a:pt x="0" y="855034"/>
                  </a:ln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0" y="-19050"/>
              <a:ext cx="1588324" cy="874084"/>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9924667" y="4946094"/>
            <a:ext cx="7672484" cy="3503549"/>
          </a:xfrm>
          <a:prstGeom prst="rect">
            <a:avLst/>
          </a:prstGeom>
        </p:spPr>
        <p:txBody>
          <a:bodyPr anchor="t" rtlCol="false" tIns="0" lIns="0" bIns="0" rIns="0">
            <a:spAutoFit/>
          </a:bodyPr>
          <a:lstStyle/>
          <a:p>
            <a:pPr algn="l" marL="513840" indent="-256920" lvl="1">
              <a:lnSpc>
                <a:spcPts val="3093"/>
              </a:lnSpc>
              <a:buFont typeface="Arial"/>
              <a:buChar char="•"/>
            </a:pPr>
            <a:r>
              <a:rPr lang="en-US" sz="2379">
                <a:solidFill>
                  <a:srgbClr val="1A1A1A"/>
                </a:solidFill>
                <a:latin typeface="DM Sans"/>
                <a:ea typeface="DM Sans"/>
                <a:cs typeface="DM Sans"/>
                <a:sym typeface="DM Sans"/>
              </a:rPr>
              <a:t>Another area for growth includes mastering advanced data visualization tools like Power BI, which will broaden my toolkit and enable me to present data in more dynamic and impactful ways.</a:t>
            </a:r>
          </a:p>
          <a:p>
            <a:pPr algn="l">
              <a:lnSpc>
                <a:spcPts val="3093"/>
              </a:lnSpc>
            </a:pPr>
            <a:r>
              <a:rPr lang="en-US" sz="2379">
                <a:solidFill>
                  <a:srgbClr val="1A1A1A"/>
                </a:solidFill>
                <a:latin typeface="DM Sans"/>
                <a:ea typeface="DM Sans"/>
                <a:cs typeface="DM Sans"/>
                <a:sym typeface="DM Sans"/>
              </a:rPr>
              <a:t> </a:t>
            </a:r>
          </a:p>
          <a:p>
            <a:pPr algn="l" marL="513840" indent="-256920" lvl="1">
              <a:lnSpc>
                <a:spcPts val="3093"/>
              </a:lnSpc>
              <a:buFont typeface="Arial"/>
              <a:buChar char="•"/>
            </a:pPr>
            <a:r>
              <a:rPr lang="en-US" sz="2379">
                <a:solidFill>
                  <a:srgbClr val="1A1A1A"/>
                </a:solidFill>
                <a:latin typeface="DM Sans"/>
                <a:ea typeface="DM Sans"/>
                <a:cs typeface="DM Sans"/>
                <a:sym typeface="DM Sans"/>
              </a:rPr>
              <a:t>To achieve these goals, I plan to engage in targeted learning, such as enrolling in specialized courses and actively seeking out practical opportunities to apply these skills.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6055195" y="-7283205"/>
            <a:ext cx="12110389" cy="12426705"/>
          </a:xfrm>
          <a:custGeom>
            <a:avLst/>
            <a:gdLst/>
            <a:ahLst/>
            <a:cxnLst/>
            <a:rect r="r" b="b" t="t" l="l"/>
            <a:pathLst>
              <a:path h="12426705" w="12110389">
                <a:moveTo>
                  <a:pt x="0" y="0"/>
                </a:moveTo>
                <a:lnTo>
                  <a:pt x="12110390" y="0"/>
                </a:lnTo>
                <a:lnTo>
                  <a:pt x="12110390"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86589">
            <a:off x="12312300" y="552880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105666" y="914400"/>
            <a:ext cx="12442654" cy="1082421"/>
          </a:xfrm>
          <a:prstGeom prst="rect">
            <a:avLst/>
          </a:prstGeom>
        </p:spPr>
        <p:txBody>
          <a:bodyPr anchor="t" rtlCol="false" tIns="0" lIns="0" bIns="0" rIns="0">
            <a:spAutoFit/>
          </a:bodyPr>
          <a:lstStyle/>
          <a:p>
            <a:pPr algn="l">
              <a:lnSpc>
                <a:spcPts val="8831"/>
              </a:lnSpc>
            </a:pPr>
            <a:r>
              <a:rPr lang="en-US" b="true" sz="6399" spc="627">
                <a:solidFill>
                  <a:srgbClr val="FFFFFF"/>
                </a:solidFill>
                <a:latin typeface="Oswald Bold"/>
                <a:ea typeface="Oswald Bold"/>
                <a:cs typeface="Oswald Bold"/>
                <a:sym typeface="Oswald Bold"/>
              </a:rPr>
              <a:t>ACTION PLAN &amp; NEXT STEP</a:t>
            </a:r>
          </a:p>
        </p:txBody>
      </p:sp>
      <p:sp>
        <p:nvSpPr>
          <p:cNvPr name="TextBox 5" id="5"/>
          <p:cNvSpPr txBox="true"/>
          <p:nvPr/>
        </p:nvSpPr>
        <p:spPr>
          <a:xfrm rot="0">
            <a:off x="4105666" y="2202671"/>
            <a:ext cx="9894599" cy="5607678"/>
          </a:xfrm>
          <a:prstGeom prst="rect">
            <a:avLst/>
          </a:prstGeom>
        </p:spPr>
        <p:txBody>
          <a:bodyPr anchor="t" rtlCol="false" tIns="0" lIns="0" bIns="0" rIns="0">
            <a:spAutoFit/>
          </a:bodyPr>
          <a:lstStyle/>
          <a:p>
            <a:pPr algn="l">
              <a:lnSpc>
                <a:spcPts val="3415"/>
              </a:lnSpc>
            </a:pPr>
            <a:r>
              <a:rPr lang="en-US" sz="2475" spc="242">
                <a:solidFill>
                  <a:srgbClr val="F5FFF5"/>
                </a:solidFill>
                <a:latin typeface="DM Sans"/>
                <a:ea typeface="DM Sans"/>
                <a:cs typeface="DM Sans"/>
                <a:sym typeface="DM Sans"/>
              </a:rPr>
              <a:t>My action plan is to use online platforms like Coursera and Udemy for structured learning. I’ll work on projects that let me put new concepts into practice and get feedback along the way, which I know is crucial for my growth. </a:t>
            </a:r>
          </a:p>
          <a:p>
            <a:pPr algn="l">
              <a:lnSpc>
                <a:spcPts val="3415"/>
              </a:lnSpc>
            </a:pPr>
            <a:r>
              <a:rPr lang="en-US" sz="2475" spc="242">
                <a:solidFill>
                  <a:srgbClr val="F5FFF5"/>
                </a:solidFill>
                <a:latin typeface="DM Sans"/>
                <a:ea typeface="DM Sans"/>
                <a:cs typeface="DM Sans"/>
                <a:sym typeface="DM Sans"/>
              </a:rPr>
              <a:t>As I progress, I’ll make it a point to regularly check in on my progress and tweak my goals when necessary.</a:t>
            </a:r>
          </a:p>
          <a:p>
            <a:pPr algn="l">
              <a:lnSpc>
                <a:spcPts val="3415"/>
              </a:lnSpc>
            </a:pPr>
            <a:r>
              <a:rPr lang="en-US" sz="2475" spc="242">
                <a:solidFill>
                  <a:srgbClr val="F5FFF5"/>
                </a:solidFill>
                <a:latin typeface="DM Sans"/>
                <a:ea typeface="DM Sans"/>
                <a:cs typeface="DM Sans"/>
                <a:sym typeface="DM Sans"/>
              </a:rPr>
              <a:t>Overall, identifying my learning needs has shown me the value of taking a proactive approach to my professional development. By focusing on these strategies I can sharpen my skills in data analytics and continue making meaningful contributions in this area.</a:t>
            </a:r>
          </a:p>
          <a:p>
            <a:pPr algn="l">
              <a:lnSpc>
                <a:spcPts val="3415"/>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DAGPnW1gIcU</dc:identifier>
  <dcterms:modified xsi:type="dcterms:W3CDTF">2011-08-01T06:04:30Z</dcterms:modified>
  <cp:revision>1</cp:revision>
  <dc:title>project</dc:title>
</cp:coreProperties>
</file>