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3" r:id="rId2"/>
  </p:sldMasterIdLst>
  <p:sldIdLst>
    <p:sldId id="256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0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7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3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6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6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53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92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91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3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21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56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44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0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3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4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2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0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0E1059D3-C65E-490E-BDE9-FF3AD403E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7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74909-1E74-44AC-8D73-7BA01CA2C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1968080"/>
            <a:ext cx="3659246" cy="1484554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solidFill>
                  <a:srgbClr val="FFFFFF"/>
                </a:solidFill>
              </a:rPr>
              <a:t>교통사고 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54600-8BA9-4FFF-BB39-CD93B25CB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4959617"/>
            <a:ext cx="3659246" cy="1596655"/>
          </a:xfrm>
        </p:spPr>
        <p:txBody>
          <a:bodyPr>
            <a:normAutofit/>
          </a:bodyPr>
          <a:lstStyle/>
          <a:p>
            <a:pPr algn="ctr"/>
            <a:r>
              <a:rPr lang="ko-KR" altLang="en-US" sz="1800" dirty="0">
                <a:solidFill>
                  <a:srgbClr val="FFFFFF"/>
                </a:solidFill>
              </a:rPr>
              <a:t>응용통계학과</a:t>
            </a:r>
            <a:endParaRPr lang="en-US" altLang="ko-KR" sz="1800" dirty="0">
              <a:solidFill>
                <a:srgbClr val="FFFFFF"/>
              </a:solidFill>
            </a:endParaRPr>
          </a:p>
          <a:p>
            <a:pPr algn="ctr"/>
            <a:r>
              <a:rPr lang="en-US" altLang="ko-KR" sz="1800" dirty="0">
                <a:solidFill>
                  <a:srgbClr val="FFFFFF"/>
                </a:solidFill>
              </a:rPr>
              <a:t>14010379</a:t>
            </a:r>
          </a:p>
          <a:p>
            <a:pPr algn="ctr"/>
            <a:r>
              <a:rPr lang="ko-KR" altLang="en-US" sz="1800" dirty="0" err="1">
                <a:solidFill>
                  <a:srgbClr val="FFFFFF"/>
                </a:solidFill>
              </a:rPr>
              <a:t>권태양</a:t>
            </a:r>
            <a:endParaRPr lang="ko-KR" altLang="en-US" sz="18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1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-816773" y="0"/>
            <a:ext cx="3744421" cy="6858000"/>
          </a:xfrm>
          <a:prstGeom prst="rect">
            <a:avLst/>
          </a:prstGeom>
          <a:solidFill>
            <a:srgbClr val="32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3445" y="355522"/>
            <a:ext cx="2016224" cy="9130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ko-KR" altLang="en-US" sz="5333" spc="-200" dirty="0">
                <a:solidFill>
                  <a:prstClr val="white"/>
                </a:solidFill>
                <a:latin typeface="한컴 윤고딕 240" pitchFamily="18" charset="-127"/>
                <a:ea typeface="한컴 윤고딕 240" pitchFamily="18" charset="-127"/>
              </a:rPr>
              <a:t>목차</a:t>
            </a:r>
            <a:endParaRPr lang="ko-KR" altLang="en-US" sz="4267" spc="-200" dirty="0">
              <a:solidFill>
                <a:prstClr val="white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7897" y="589301"/>
            <a:ext cx="3620955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3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001 </a:t>
            </a:r>
            <a:endParaRPr lang="ko-KR" altLang="en-US" sz="32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497" y="1160429"/>
            <a:ext cx="4416491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2133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데이터 확인 및 </a:t>
            </a:r>
            <a:r>
              <a:rPr lang="ko-KR" altLang="en-US" sz="2133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전처리</a:t>
            </a:r>
            <a:endParaRPr lang="ko-KR" altLang="en-US" sz="2133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2921" y="1774441"/>
            <a:ext cx="1248139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3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002</a:t>
            </a:r>
            <a:endParaRPr lang="ko-KR" altLang="en-US" sz="32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2521" y="2407976"/>
            <a:ext cx="4416491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2133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가설 정의 및 확인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3229" y="2969475"/>
            <a:ext cx="4800533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가설 목록</a:t>
            </a:r>
            <a:endParaRPr lang="en-US" altLang="ko-KR" sz="12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171450" indent="-171450" defTabSz="1219170">
              <a:buFontTx/>
              <a:buChar char="-"/>
            </a:pP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특정한 때에 사고가 많이 나는지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ko-KR" altLang="en-US" sz="1200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달별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1200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날짜별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1200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요일별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시간별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)</a:t>
            </a:r>
          </a:p>
          <a:p>
            <a:pPr marL="171450" indent="-171450" defTabSz="1219170">
              <a:buFontTx/>
              <a:buChar char="-"/>
            </a:pP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각 도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특별시별 인구 비율과 사고 발생률은 같을 것이다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97897" y="3748641"/>
            <a:ext cx="1248139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3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003</a:t>
            </a:r>
            <a:endParaRPr lang="ko-KR" altLang="en-US" sz="32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2521" y="4294535"/>
            <a:ext cx="4416491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2133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126537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/>
            <a:endParaRPr lang="ko-KR" altLang="en-US" sz="2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3144" y="419772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1.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데이터 확인 및 </a:t>
            </a:r>
            <a:r>
              <a:rPr lang="ko-KR" altLang="en-US" sz="1867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전처리</a:t>
            </a:r>
            <a:endParaRPr lang="ko-KR" altLang="en-US" sz="1867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E3A7B-5B54-4A6D-A644-EE42554A860F}"/>
              </a:ext>
            </a:extLst>
          </p:cNvPr>
          <p:cNvSpPr txBox="1"/>
          <p:nvPr/>
        </p:nvSpPr>
        <p:spPr>
          <a:xfrm>
            <a:off x="428418" y="2671850"/>
            <a:ext cx="4382006" cy="221599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2400" b="1" dirty="0"/>
              <a:t>도로교통공단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교통사고 정보</a:t>
            </a:r>
            <a:endParaRPr lang="en-US" altLang="ko-KR" sz="2400" b="1" dirty="0"/>
          </a:p>
          <a:p>
            <a:pPr defTabSz="1219170"/>
            <a:endParaRPr lang="en-US" altLang="ko-KR" sz="1600" b="1" dirty="0"/>
          </a:p>
          <a:p>
            <a:pPr marL="285750" indent="-285750" defTabSz="1219170">
              <a:buFontTx/>
              <a:buChar char="-"/>
            </a:pPr>
            <a:r>
              <a:rPr lang="en-US" altLang="ko-KR" sz="1600" dirty="0"/>
              <a:t>2015</a:t>
            </a:r>
            <a:r>
              <a:rPr lang="ko-KR" altLang="en-US" sz="1600" dirty="0"/>
              <a:t>년도 전국</a:t>
            </a:r>
            <a:r>
              <a:rPr lang="en-US" altLang="ko-KR" sz="1600" dirty="0"/>
              <a:t>_</a:t>
            </a:r>
            <a:r>
              <a:rPr lang="ko-KR" altLang="en-US" sz="1600" dirty="0"/>
              <a:t>사망교통사고정보</a:t>
            </a:r>
            <a:endParaRPr lang="en-US" altLang="ko-KR" sz="1600" dirty="0"/>
          </a:p>
          <a:p>
            <a:pPr marL="285750" indent="-285750" defTabSz="1219170">
              <a:buFontTx/>
              <a:buChar char="-"/>
            </a:pPr>
            <a:r>
              <a:rPr lang="en-US" altLang="ko-KR" sz="1600" dirty="0"/>
              <a:t>2016</a:t>
            </a:r>
            <a:r>
              <a:rPr lang="ko-KR" altLang="en-US" sz="1600" dirty="0"/>
              <a:t>년도 전국</a:t>
            </a:r>
            <a:r>
              <a:rPr lang="en-US" altLang="ko-KR" sz="1600" dirty="0"/>
              <a:t>_</a:t>
            </a:r>
            <a:r>
              <a:rPr lang="ko-KR" altLang="en-US" sz="1600" dirty="0"/>
              <a:t>사망교통사고정보</a:t>
            </a:r>
            <a:endParaRPr lang="en-US" altLang="ko-KR" sz="1600" dirty="0"/>
          </a:p>
          <a:p>
            <a:pPr marL="285750" indent="-285750" defTabSz="1219170">
              <a:buFontTx/>
              <a:buChar char="-"/>
            </a:pPr>
            <a:r>
              <a:rPr lang="en-US" altLang="ko-KR" sz="1600" dirty="0"/>
              <a:t>2017</a:t>
            </a:r>
            <a:r>
              <a:rPr lang="ko-KR" altLang="en-US" sz="1600" dirty="0"/>
              <a:t>년도 전국</a:t>
            </a:r>
            <a:r>
              <a:rPr lang="en-US" altLang="ko-KR" sz="1600" dirty="0"/>
              <a:t>_</a:t>
            </a:r>
            <a:r>
              <a:rPr lang="ko-KR" altLang="en-US" sz="1600" dirty="0"/>
              <a:t>사망교통사고정보</a:t>
            </a:r>
            <a:endParaRPr lang="en-US" altLang="ko-KR" sz="1600" dirty="0"/>
          </a:p>
          <a:p>
            <a:pPr marL="285750" indent="-285750" defTabSz="1219170">
              <a:buFontTx/>
              <a:buChar char="-"/>
            </a:pPr>
            <a:r>
              <a:rPr lang="en-US" altLang="ko-KR" sz="1600" dirty="0"/>
              <a:t>2018</a:t>
            </a:r>
            <a:r>
              <a:rPr lang="ko-KR" altLang="en-US" sz="1600" dirty="0"/>
              <a:t>년도 전국</a:t>
            </a:r>
            <a:r>
              <a:rPr lang="en-US" altLang="ko-KR" sz="1600" dirty="0"/>
              <a:t>_</a:t>
            </a:r>
            <a:r>
              <a:rPr lang="ko-KR" altLang="en-US" sz="1600" dirty="0"/>
              <a:t>사망교통사고정보</a:t>
            </a:r>
            <a:endParaRPr lang="en-US" altLang="ko-KR" sz="1600" dirty="0"/>
          </a:p>
          <a:p>
            <a:pPr marL="285750" indent="-285750" defTabSz="1219170">
              <a:buFontTx/>
              <a:buChar char="-"/>
            </a:pPr>
            <a:endParaRPr lang="en-US" altLang="ko-KR" sz="1600" dirty="0"/>
          </a:p>
          <a:p>
            <a:pPr defTabSz="1219170"/>
            <a:r>
              <a:rPr lang="en-US" altLang="ko-KR" b="1" dirty="0"/>
              <a:t>4</a:t>
            </a:r>
            <a:r>
              <a:rPr lang="ko-KR" altLang="en-US" b="1" dirty="0"/>
              <a:t>개 데이터 이용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B7B1C-152B-4890-B7F2-50D4A04F8FDA}"/>
              </a:ext>
            </a:extLst>
          </p:cNvPr>
          <p:cNvSpPr txBox="1"/>
          <p:nvPr/>
        </p:nvSpPr>
        <p:spPr>
          <a:xfrm>
            <a:off x="6096000" y="2671850"/>
            <a:ext cx="5760640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600" dirty="0"/>
              <a:t>각 데이터별 특징의 개수가 다르기 때문에</a:t>
            </a:r>
            <a:endParaRPr lang="en-US" altLang="ko-KR" sz="1600" dirty="0"/>
          </a:p>
          <a:p>
            <a:pPr defTabSz="1219170"/>
            <a:r>
              <a:rPr lang="ko-KR" altLang="en-US" sz="1600" dirty="0"/>
              <a:t>분석에 필요한 특징만 선택 후 병합</a:t>
            </a:r>
            <a:endParaRPr lang="en-US" altLang="ko-KR" sz="1600" dirty="0"/>
          </a:p>
          <a:p>
            <a:pPr defTabSz="1219170"/>
            <a:endParaRPr lang="en-US" altLang="ko-KR" sz="1600" dirty="0"/>
          </a:p>
          <a:p>
            <a:pPr defTabSz="1219170"/>
            <a:r>
              <a:rPr lang="ko-KR" altLang="en-US" sz="1600" dirty="0"/>
              <a:t>사용한 변수</a:t>
            </a:r>
            <a:endParaRPr lang="en-US" altLang="ko-KR" sz="1600" dirty="0"/>
          </a:p>
          <a:p>
            <a:pPr defTabSz="1219170"/>
            <a:r>
              <a:rPr lang="en-US" altLang="ko-KR" sz="1600" dirty="0"/>
              <a:t>- '</a:t>
            </a:r>
            <a:r>
              <a:rPr lang="ko-KR" altLang="en-US" sz="1600" dirty="0" err="1"/>
              <a:t>발생년월일시분</a:t>
            </a:r>
            <a:r>
              <a:rPr lang="en-US" altLang="ko-KR" sz="1600" dirty="0"/>
              <a:t>', '</a:t>
            </a:r>
            <a:r>
              <a:rPr lang="ko-KR" altLang="en-US" sz="1600" dirty="0"/>
              <a:t>요일</a:t>
            </a:r>
            <a:r>
              <a:rPr lang="en-US" altLang="ko-KR" sz="1600" dirty="0"/>
              <a:t>', '</a:t>
            </a:r>
            <a:r>
              <a:rPr lang="ko-KR" altLang="en-US" sz="1600" dirty="0"/>
              <a:t>사망자수</a:t>
            </a:r>
            <a:r>
              <a:rPr lang="en-US" altLang="ko-KR" sz="1600" dirty="0"/>
              <a:t>', '</a:t>
            </a:r>
            <a:r>
              <a:rPr lang="ko-KR" altLang="en-US" sz="1600" dirty="0"/>
              <a:t>사상자수</a:t>
            </a:r>
            <a:r>
              <a:rPr lang="en-US" altLang="ko-KR" sz="1600" dirty="0"/>
              <a:t>’, '</a:t>
            </a:r>
            <a:r>
              <a:rPr lang="ko-KR" altLang="en-US" sz="1600" dirty="0"/>
              <a:t>발생지시도</a:t>
            </a:r>
            <a:r>
              <a:rPr lang="en-US" altLang="ko-KR" sz="1600" dirty="0"/>
              <a:t>'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111AED-C814-498C-A308-6E5702D0D36A}"/>
              </a:ext>
            </a:extLst>
          </p:cNvPr>
          <p:cNvSpPr txBox="1"/>
          <p:nvPr/>
        </p:nvSpPr>
        <p:spPr>
          <a:xfrm>
            <a:off x="6096000" y="1446360"/>
            <a:ext cx="438200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2000" b="1" dirty="0"/>
              <a:t>-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과정</a:t>
            </a:r>
            <a:endParaRPr lang="en-US" altLang="ko-KR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DBB54-5D1B-4496-A66F-8D6933FA49BB}"/>
              </a:ext>
            </a:extLst>
          </p:cNvPr>
          <p:cNvSpPr txBox="1"/>
          <p:nvPr/>
        </p:nvSpPr>
        <p:spPr>
          <a:xfrm>
            <a:off x="352602" y="1446360"/>
            <a:ext cx="438200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2000" b="1" dirty="0"/>
              <a:t>- </a:t>
            </a:r>
            <a:r>
              <a:rPr lang="ko-KR" altLang="en-US" sz="2000" b="1" dirty="0"/>
              <a:t>사용한 데이터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23241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/>
            <a:endParaRPr lang="ko-KR" altLang="en-US" sz="2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350" y="404413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2.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가설 정의 및 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239350" y="962480"/>
            <a:ext cx="5793897" cy="9747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defTabSz="1219170">
              <a:buAutoNum type="arabicParenBoth"/>
            </a:pPr>
            <a:r>
              <a:rPr lang="ko-KR" altLang="en-US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특정한 </a:t>
            </a:r>
            <a:r>
              <a:rPr lang="ko-KR" altLang="en-US" sz="2000" b="1" spc="-20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때에 사망사고가 </a:t>
            </a:r>
            <a:r>
              <a:rPr lang="ko-KR" altLang="en-US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많이 일어날 것이다</a:t>
            </a:r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  <a:p>
            <a:pPr marL="457200" indent="-457200" defTabSz="1219170">
              <a:buAutoNum type="arabicParenBoth"/>
            </a:pPr>
            <a:endParaRPr lang="en-US" altLang="ko-KR" sz="1867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defTabSz="1219170"/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1867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달별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 사망사고 횟수 및 사망자 수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AB00E2-07CB-4BDA-BDFE-1F15D8281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25" b="39608"/>
          <a:stretch/>
        </p:blipFill>
        <p:spPr>
          <a:xfrm>
            <a:off x="0" y="2424121"/>
            <a:ext cx="12192000" cy="31524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9949F7-5CAD-43D4-9261-D74510243B91}"/>
              </a:ext>
            </a:extLst>
          </p:cNvPr>
          <p:cNvSpPr txBox="1"/>
          <p:nvPr/>
        </p:nvSpPr>
        <p:spPr>
          <a:xfrm>
            <a:off x="123143" y="5754964"/>
            <a:ext cx="11091703" cy="6669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매년 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10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월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파란 화살표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)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의 사망사고횟수가 가장 많고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2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월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초록 화살표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)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에 사망사고횟수가 가장 적다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  <a:p>
            <a:pPr defTabSz="1219170"/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사망자수 또한 사상자의 그래프와 비슷한 추세임을 볼 수 있다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5396C22-DE86-4DB2-80A6-19496105CC53}"/>
              </a:ext>
            </a:extLst>
          </p:cNvPr>
          <p:cNvSpPr/>
          <p:nvPr/>
        </p:nvSpPr>
        <p:spPr>
          <a:xfrm>
            <a:off x="2357718" y="3423649"/>
            <a:ext cx="185887" cy="197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124C2E7-2829-4AAD-A32A-4F19CE169A75}"/>
              </a:ext>
            </a:extLst>
          </p:cNvPr>
          <p:cNvSpPr/>
          <p:nvPr/>
        </p:nvSpPr>
        <p:spPr>
          <a:xfrm>
            <a:off x="5328593" y="3571566"/>
            <a:ext cx="185887" cy="197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0A14F1F-965E-4858-A746-C599C8660EA2}"/>
              </a:ext>
            </a:extLst>
          </p:cNvPr>
          <p:cNvSpPr/>
          <p:nvPr/>
        </p:nvSpPr>
        <p:spPr>
          <a:xfrm>
            <a:off x="8274423" y="3571566"/>
            <a:ext cx="185887" cy="197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0369E14-1CE9-471A-B9FD-D4BE6DDDC547}"/>
              </a:ext>
            </a:extLst>
          </p:cNvPr>
          <p:cNvSpPr/>
          <p:nvPr/>
        </p:nvSpPr>
        <p:spPr>
          <a:xfrm>
            <a:off x="11214847" y="3670178"/>
            <a:ext cx="185887" cy="197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225730A-0713-43C7-A1CF-44F6B2EF01CF}"/>
              </a:ext>
            </a:extLst>
          </p:cNvPr>
          <p:cNvSpPr/>
          <p:nvPr/>
        </p:nvSpPr>
        <p:spPr>
          <a:xfrm rot="10800000">
            <a:off x="385484" y="4642849"/>
            <a:ext cx="185887" cy="1972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0235EE5-E587-4F42-8E6F-59465D756198}"/>
              </a:ext>
            </a:extLst>
          </p:cNvPr>
          <p:cNvSpPr/>
          <p:nvPr/>
        </p:nvSpPr>
        <p:spPr>
          <a:xfrm rot="10800000">
            <a:off x="3343836" y="4642849"/>
            <a:ext cx="185887" cy="1972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D127967-B609-465B-BDA0-A1399EE56DB8}"/>
              </a:ext>
            </a:extLst>
          </p:cNvPr>
          <p:cNvSpPr/>
          <p:nvPr/>
        </p:nvSpPr>
        <p:spPr>
          <a:xfrm rot="10800000">
            <a:off x="6302188" y="4642849"/>
            <a:ext cx="185887" cy="1972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A942248-78E6-4AFE-AE09-3B3D18D55775}"/>
              </a:ext>
            </a:extLst>
          </p:cNvPr>
          <p:cNvSpPr/>
          <p:nvPr/>
        </p:nvSpPr>
        <p:spPr>
          <a:xfrm rot="10800000">
            <a:off x="9247094" y="4642849"/>
            <a:ext cx="185887" cy="1972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6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/>
            <a:endParaRPr lang="ko-KR" altLang="en-US" sz="2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350" y="404413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2.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가설 정의 및 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239351" y="989256"/>
            <a:ext cx="8017144" cy="9747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defTabSz="1219170">
              <a:buAutoNum type="arabicParenBoth"/>
            </a:pPr>
            <a:r>
              <a:rPr lang="ko-KR" altLang="en-US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특정한 때에 사고가 많이 일어날 것이다</a:t>
            </a:r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  <a:p>
            <a:pPr marL="457200" indent="-457200" defTabSz="1219170">
              <a:buAutoNum type="arabicParenBoth"/>
            </a:pPr>
            <a:endParaRPr lang="en-US" altLang="ko-KR" sz="1867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342900" indent="-342900" defTabSz="1219170">
              <a:buFontTx/>
              <a:buChar char="-"/>
            </a:pP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날짜 별 사고횟수 확인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특정 날에 사고가 많을 것을 예상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 ex)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추석 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or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설날</a:t>
            </a:r>
            <a:endParaRPr lang="en-US" altLang="ko-KR" sz="1867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94715-F659-453E-8A68-947EF018A0EF}"/>
              </a:ext>
            </a:extLst>
          </p:cNvPr>
          <p:cNvSpPr txBox="1"/>
          <p:nvPr/>
        </p:nvSpPr>
        <p:spPr>
          <a:xfrm>
            <a:off x="8021050" y="2599503"/>
            <a:ext cx="3086221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2015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설날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2.18-22  / 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추석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9.26-29</a:t>
            </a:r>
          </a:p>
          <a:p>
            <a:pPr defTabSz="1219170"/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2016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설날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2.6-10  / 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추석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9.14-16</a:t>
            </a:r>
          </a:p>
          <a:p>
            <a:pPr defTabSz="1219170"/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2017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설날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1.27-30  / 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추석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10.2-6</a:t>
            </a:r>
          </a:p>
          <a:p>
            <a:pPr defTabSz="1219170"/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2018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설날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2.15-18  / 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추석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9.23-26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0AD6E1-1387-445B-8326-4F2A0F148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" t="14425" r="38069" b="21177"/>
          <a:stretch/>
        </p:blipFill>
        <p:spPr>
          <a:xfrm>
            <a:off x="246287" y="2037136"/>
            <a:ext cx="7416174" cy="44164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929D4F-C6E4-46CA-A00C-D95CE02C54C8}"/>
              </a:ext>
            </a:extLst>
          </p:cNvPr>
          <p:cNvSpPr txBox="1"/>
          <p:nvPr/>
        </p:nvSpPr>
        <p:spPr>
          <a:xfrm>
            <a:off x="7873374" y="3996932"/>
            <a:ext cx="4318625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위의 날짜와 왼쪽의 그래프를 비교해보았을 때 휴일과 사망사고횟수는 </a:t>
            </a:r>
            <a:endParaRPr lang="en-US" altLang="ko-KR" b="1" spc="-200" dirty="0">
              <a:solidFill>
                <a:prstClr val="black">
                  <a:lumMod val="75000"/>
                  <a:lumOff val="2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defTabSz="1219170"/>
            <a:r>
              <a:rPr lang="ko-KR" altLang="en-US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크게 상관이 없다는 것을 알 수 있다</a:t>
            </a:r>
            <a:r>
              <a:rPr lang="en-US" altLang="ko-KR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20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350" y="404413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2. </a:t>
            </a:r>
            <a:r>
              <a:rPr kumimoji="0" lang="ko-KR" altLang="en-US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가설 정의 및 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239351" y="989256"/>
            <a:ext cx="8017144" cy="9747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marR="0" lvl="0" indent="-45720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ko-KR" altLang="en-US" sz="20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특정한 때에 사고가 많이 일어날 것이다</a:t>
            </a:r>
            <a:r>
              <a:rPr kumimoji="0" lang="en-US" altLang="ko-KR" sz="20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.</a:t>
            </a:r>
          </a:p>
          <a:p>
            <a:pPr marL="457200" marR="0" lvl="0" indent="-45720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-US" altLang="ko-KR" sz="1867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40" pitchFamily="18" charset="-127"/>
              <a:ea typeface="한컴 윤고딕 240" pitchFamily="18" charset="-127"/>
              <a:cs typeface="+mn-cs"/>
            </a:endParaRPr>
          </a:p>
          <a:p>
            <a:pPr marL="342900" marR="0" lvl="0" indent="-34290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평일보다는 주말에 사고가 많을 것이다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  <a:endParaRPr kumimoji="0" lang="en-US" altLang="ko-KR" sz="1867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40" pitchFamily="18" charset="-127"/>
              <a:ea typeface="한컴 윤고딕 24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929D4F-C6E4-46CA-A00C-D95CE02C54C8}"/>
              </a:ext>
            </a:extLst>
          </p:cNvPr>
          <p:cNvSpPr txBox="1"/>
          <p:nvPr/>
        </p:nvSpPr>
        <p:spPr>
          <a:xfrm>
            <a:off x="6611394" y="3677568"/>
            <a:ext cx="492618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전반적으로 사망사고가 고르게 발생한다</a:t>
            </a:r>
            <a:r>
              <a:rPr lang="en-US" altLang="ko-KR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특정 요일이 사고가 많거나 적다고 보기 어렵다</a:t>
            </a:r>
            <a:r>
              <a:rPr kumimoji="0" lang="en-US" altLang="ko-KR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A6569-2D0D-4292-90A1-BDFF9B8A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" t="20785" r="68897" b="25621"/>
          <a:stretch/>
        </p:blipFill>
        <p:spPr>
          <a:xfrm>
            <a:off x="322728" y="2088777"/>
            <a:ext cx="6006353" cy="44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350" y="404413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2. </a:t>
            </a:r>
            <a:r>
              <a:rPr kumimoji="0" lang="ko-KR" altLang="en-US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가설 정의 및 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239351" y="989256"/>
            <a:ext cx="8017144" cy="9747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marR="0" lvl="0" indent="-45720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ko-KR" altLang="en-US" sz="20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특정한 때에 사고가 많이 일어날 것이다</a:t>
            </a:r>
            <a:r>
              <a:rPr kumimoji="0" lang="en-US" altLang="ko-KR" sz="20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.</a:t>
            </a:r>
          </a:p>
          <a:p>
            <a:pPr marL="457200" marR="0" lvl="0" indent="-45720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-US" altLang="ko-KR" sz="1867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40" pitchFamily="18" charset="-127"/>
              <a:ea typeface="한컴 윤고딕 240" pitchFamily="18" charset="-127"/>
              <a:cs typeface="+mn-cs"/>
            </a:endParaRPr>
          </a:p>
          <a:p>
            <a:pPr marL="342900" marR="0" lvl="0" indent="-34290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출퇴근 시간에 사고가 많이 일어날 것이다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..</a:t>
            </a:r>
            <a:endParaRPr kumimoji="0" lang="en-US" altLang="ko-KR" sz="1867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40" pitchFamily="18" charset="-127"/>
              <a:ea typeface="한컴 윤고딕 240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94715-F659-453E-8A68-947EF018A0EF}"/>
              </a:ext>
            </a:extLst>
          </p:cNvPr>
          <p:cNvSpPr txBox="1"/>
          <p:nvPr/>
        </p:nvSpPr>
        <p:spPr>
          <a:xfrm>
            <a:off x="5535707" y="2259105"/>
            <a:ext cx="5441575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사망사고횟수가 많은 시간대별로 정렬</a:t>
            </a:r>
            <a:endParaRPr kumimoji="0" lang="en-US" altLang="ko-KR" sz="1600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200" dirty="0">
              <a:solidFill>
                <a:prstClr val="black">
                  <a:lumMod val="75000"/>
                  <a:lumOff val="2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17-21</a:t>
            </a:r>
            <a:r>
              <a:rPr kumimoji="0" lang="ko-KR" altLang="en-US" sz="1600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시에 가장 많고</a:t>
            </a:r>
            <a:endParaRPr kumimoji="0" lang="en-US" altLang="ko-KR" sz="1600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0- 4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시에 가장 적음을 알 수 있다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929D4F-C6E4-46CA-A00C-D95CE02C54C8}"/>
              </a:ext>
            </a:extLst>
          </p:cNvPr>
          <p:cNvSpPr txBox="1"/>
          <p:nvPr/>
        </p:nvSpPr>
        <p:spPr>
          <a:xfrm>
            <a:off x="5535707" y="3930586"/>
            <a:ext cx="6098371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출근 시간 에 사망사고가 많이 일어나지는 않지만</a:t>
            </a:r>
            <a:endParaRPr kumimoji="0" lang="en-US" altLang="ko-KR" b="1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퇴근 시간인 </a:t>
            </a:r>
            <a:r>
              <a:rPr kumimoji="0" lang="en-US" altLang="ko-KR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18-20</a:t>
            </a: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시에는 사망사고가 </a:t>
            </a:r>
            <a:endParaRPr kumimoji="0" lang="en-US" altLang="ko-KR" b="1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다른 시간대에 비해 많이 </a:t>
            </a:r>
            <a:r>
              <a:rPr kumimoji="0" lang="ko-KR" altLang="en-US" b="1" i="0" u="none" strike="noStrike" kern="1200" cap="none" spc="-2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일어나는것을</a:t>
            </a: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볼 수 있다</a:t>
            </a:r>
            <a:r>
              <a:rPr kumimoji="0" lang="en-US" altLang="ko-KR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92601-54EB-4165-8588-A8F18EAAD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" t="17909" r="66912" b="23921"/>
          <a:stretch/>
        </p:blipFill>
        <p:spPr>
          <a:xfrm>
            <a:off x="557922" y="2259105"/>
            <a:ext cx="3971366" cy="39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5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350" y="404413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2. </a:t>
            </a:r>
            <a:r>
              <a:rPr kumimoji="0" lang="ko-KR" altLang="en-US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가설 정의 및 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239351" y="989256"/>
            <a:ext cx="8017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lvl="0" defTabSz="1219170"/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(2)   </a:t>
            </a:r>
            <a:r>
              <a:rPr lang="ko-KR" altLang="en-US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각 도 별 또는 특별시 별 인구 비율에 따라 사고 발생률이 높을</a:t>
            </a:r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것이다</a:t>
            </a:r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94715-F659-453E-8A68-947EF018A0EF}"/>
              </a:ext>
            </a:extLst>
          </p:cNvPr>
          <p:cNvSpPr txBox="1"/>
          <p:nvPr/>
        </p:nvSpPr>
        <p:spPr>
          <a:xfrm>
            <a:off x="5535707" y="2259105"/>
            <a:ext cx="5441575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사망사고횟수가 많은 시간대별로 정렬</a:t>
            </a:r>
            <a:endParaRPr kumimoji="0" lang="en-US" altLang="ko-KR" sz="1600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200" dirty="0">
              <a:solidFill>
                <a:prstClr val="black">
                  <a:lumMod val="75000"/>
                  <a:lumOff val="2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17-21</a:t>
            </a:r>
            <a:r>
              <a:rPr kumimoji="0" lang="ko-KR" altLang="en-US" sz="1600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시에 가장 많고</a:t>
            </a:r>
            <a:endParaRPr kumimoji="0" lang="en-US" altLang="ko-KR" sz="1600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0- 4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시에 가장 적음을 알 수 있다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929D4F-C6E4-46CA-A00C-D95CE02C54C8}"/>
              </a:ext>
            </a:extLst>
          </p:cNvPr>
          <p:cNvSpPr txBox="1"/>
          <p:nvPr/>
        </p:nvSpPr>
        <p:spPr>
          <a:xfrm>
            <a:off x="5535707" y="3930586"/>
            <a:ext cx="6098371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출근 시간 에 사망사고가 많이 일어나지는 않지만</a:t>
            </a:r>
            <a:endParaRPr kumimoji="0" lang="en-US" altLang="ko-KR" b="1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퇴근 시간인 </a:t>
            </a:r>
            <a:r>
              <a:rPr kumimoji="0" lang="en-US" altLang="ko-KR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18-20</a:t>
            </a: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시에는 사망사고가 </a:t>
            </a:r>
            <a:endParaRPr kumimoji="0" lang="en-US" altLang="ko-KR" b="1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다른 시간대에 비해 많이 </a:t>
            </a:r>
            <a:r>
              <a:rPr kumimoji="0" lang="ko-KR" altLang="en-US" b="1" i="0" u="none" strike="noStrike" kern="1200" cap="none" spc="-2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일어나는것을</a:t>
            </a: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볼 수 있다</a:t>
            </a:r>
            <a:r>
              <a:rPr kumimoji="0" lang="en-US" altLang="ko-KR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80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C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9750" y="1988840"/>
            <a:ext cx="4512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9600" spc="-400" dirty="0" err="1">
                <a:solidFill>
                  <a:prstClr val="white"/>
                </a:solidFill>
                <a:latin typeface="한컴 윤고딕 230" pitchFamily="18" charset="-127"/>
                <a:ea typeface="한컴 윤고딕 230" pitchFamily="18" charset="-127"/>
              </a:rPr>
              <a:t>QnA</a:t>
            </a:r>
            <a:endParaRPr lang="en-US" altLang="ko-KR" sz="9600" spc="-400" dirty="0">
              <a:solidFill>
                <a:prstClr val="white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367808" y="3429000"/>
            <a:ext cx="35043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026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F24"/>
      </a:dk2>
      <a:lt2>
        <a:srgbClr val="E8E5E2"/>
      </a:lt2>
      <a:accent1>
        <a:srgbClr val="88A4BE"/>
      </a:accent1>
      <a:accent2>
        <a:srgbClr val="7F85BA"/>
      </a:accent2>
      <a:accent3>
        <a:srgbClr val="A596C6"/>
      </a:accent3>
      <a:accent4>
        <a:srgbClr val="AA7FBA"/>
      </a:accent4>
      <a:accent5>
        <a:srgbClr val="C492BD"/>
      </a:accent5>
      <a:accent6>
        <a:srgbClr val="BA7F99"/>
      </a:accent6>
      <a:hlink>
        <a:srgbClr val="9F7D5E"/>
      </a:hlink>
      <a:folHlink>
        <a:srgbClr val="7F7F7F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399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돋움</vt:lpstr>
      <vt:lpstr>맑은 고딕</vt:lpstr>
      <vt:lpstr>한컴 윤고딕 230</vt:lpstr>
      <vt:lpstr>한컴 윤고딕 240</vt:lpstr>
      <vt:lpstr>Arial</vt:lpstr>
      <vt:lpstr>Bahnschrift</vt:lpstr>
      <vt:lpstr>Calibri</vt:lpstr>
      <vt:lpstr>News Gothic MT</vt:lpstr>
      <vt:lpstr>RetrospectVTI</vt:lpstr>
      <vt:lpstr>Office 테마</vt:lpstr>
      <vt:lpstr>교통사고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교통사고 데이터 분석</dc:title>
  <dc:creator>user</dc:creator>
  <cp:lastModifiedBy>user</cp:lastModifiedBy>
  <cp:revision>51</cp:revision>
  <dcterms:created xsi:type="dcterms:W3CDTF">2019-11-08T01:59:24Z</dcterms:created>
  <dcterms:modified xsi:type="dcterms:W3CDTF">2019-11-08T15:32:21Z</dcterms:modified>
</cp:coreProperties>
</file>