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  <p:sldId id="259" r:id="rId3"/>
    <p:sldId id="260" r:id="rId4"/>
    <p:sldId id="265" r:id="rId5"/>
    <p:sldId id="266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61" r:id="rId14"/>
    <p:sldId id="262" r:id="rId15"/>
    <p:sldId id="263" r:id="rId16"/>
    <p:sldId id="264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야놀자 야체 B" panose="02020603020101020101" pitchFamily="18" charset="-127"/>
      <p:bold r:id="rId20"/>
    </p:embeddedFont>
    <p:embeddedFont>
      <p:font typeface="야놀자 야체 R" panose="02020603020101020101" pitchFamily="18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2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  <a:ln w="28575">
              <a:solidFill>
                <a:srgbClr val="772F9C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77</c:v>
                </c:pt>
                <c:pt idx="1">
                  <c:v>65</c:v>
                </c:pt>
                <c:pt idx="2">
                  <c:v>62</c:v>
                </c:pt>
                <c:pt idx="3">
                  <c:v>53</c:v>
                </c:pt>
                <c:pt idx="4">
                  <c:v>64</c:v>
                </c:pt>
                <c:pt idx="5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FD-4F99-B694-5FD3D5AAD9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6"/>
        <c:overlap val="-27"/>
        <c:axId val="402946128"/>
        <c:axId val="402947248"/>
      </c:barChart>
      <c:catAx>
        <c:axId val="40294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2947248"/>
        <c:crosses val="autoZero"/>
        <c:auto val="1"/>
        <c:lblAlgn val="ctr"/>
        <c:lblOffset val="100"/>
        <c:noMultiLvlLbl val="0"/>
      </c:catAx>
      <c:valAx>
        <c:axId val="40294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C6BDB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294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83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08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3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0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4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7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90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15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61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4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0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모서리가 둥근 직사각형 67"/>
          <p:cNvSpPr/>
          <p:nvPr/>
        </p:nvSpPr>
        <p:spPr>
          <a:xfrm>
            <a:off x="3556863" y="3124200"/>
            <a:ext cx="5209286" cy="81452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772F9C"/>
            </a:solidFill>
          </a:ln>
          <a:effectLst>
            <a:outerShdw dist="381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kern="0" dirty="0" err="1">
                <a:ln w="3175">
                  <a:noFill/>
                </a:ln>
                <a:solidFill>
                  <a:srgbClr val="772F9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Bitacademy</a:t>
            </a:r>
            <a:r>
              <a:rPr lang="en-US" altLang="ko-KR" sz="2400" kern="0" dirty="0">
                <a:ln w="3175">
                  <a:noFill/>
                </a:ln>
                <a:solidFill>
                  <a:srgbClr val="772F9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kern="0" dirty="0" err="1">
                <a:ln w="3175">
                  <a:noFill/>
                </a:ln>
                <a:solidFill>
                  <a:srgbClr val="772F9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Bigdata</a:t>
            </a:r>
            <a:r>
              <a:rPr lang="en-US" altLang="ko-KR" sz="2400" kern="0" dirty="0">
                <a:ln w="3175">
                  <a:noFill/>
                </a:ln>
                <a:solidFill>
                  <a:srgbClr val="772F9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Marketing Team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89" name="타원형 설명선 88"/>
          <p:cNvSpPr/>
          <p:nvPr/>
        </p:nvSpPr>
        <p:spPr>
          <a:xfrm>
            <a:off x="3201872" y="2827817"/>
            <a:ext cx="709982" cy="592766"/>
          </a:xfrm>
          <a:prstGeom prst="wedgeEllipseCallout">
            <a:avLst>
              <a:gd name="adj1" fmla="val 34891"/>
              <a:gd name="adj2" fmla="val 61482"/>
            </a:avLst>
          </a:prstGeom>
          <a:solidFill>
            <a:srgbClr val="FFC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dirty="0">
                <a:solidFill>
                  <a:srgbClr val="772F9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2400" dirty="0">
                <a:solidFill>
                  <a:srgbClr val="772F9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11708" y="1815678"/>
            <a:ext cx="96995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kern="0" dirty="0">
                <a:ln w="3175">
                  <a:noFill/>
                </a:ln>
                <a:solidFill>
                  <a:srgbClr val="772F9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영화 추천 시스템 플랫폼 구축 </a:t>
            </a:r>
            <a:endParaRPr lang="en-US" altLang="ko-KR" sz="5400" kern="0" dirty="0">
              <a:ln w="3175">
                <a:noFill/>
              </a:ln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3265" y="4084320"/>
            <a:ext cx="2316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        민 병혁  최 현수</a:t>
            </a:r>
            <a:endParaRPr lang="en-US" altLang="ko-KR" sz="2400" dirty="0">
              <a:solidFill>
                <a:srgbClr val="7030A0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en-US" altLang="ko-KR" sz="2400" dirty="0">
                <a:solidFill>
                  <a:srgbClr val="7030A0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        </a:t>
            </a:r>
            <a:r>
              <a:rPr lang="ko-KR" altLang="en-US" sz="2400" dirty="0">
                <a:solidFill>
                  <a:srgbClr val="7030A0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박 의근  권 태양</a:t>
            </a:r>
            <a:endParaRPr lang="en-US" altLang="ko-KR" sz="2400" dirty="0">
              <a:solidFill>
                <a:srgbClr val="7030A0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58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645389" y="6274893"/>
            <a:ext cx="4002068" cy="278866"/>
          </a:xfrm>
          <a:prstGeom prst="rect">
            <a:avLst/>
          </a:prstGeom>
          <a:solidFill>
            <a:srgbClr val="772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Bit Academy Big data Marketing Team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455" y="36268"/>
            <a:ext cx="297989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3. </a:t>
            </a:r>
            <a:r>
              <a:rPr kumimoji="0" lang="ko-KR" altLang="en-US" sz="50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구현 과정</a:t>
            </a:r>
            <a:endParaRPr kumimoji="0" lang="en-US" altLang="ko-KR" sz="5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26752" y="240119"/>
            <a:ext cx="78081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(4)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분석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-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모델 별 최적 파라미터 찾기 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57B247-5CEE-4174-BEA5-B0CB4CB2EA1C}"/>
              </a:ext>
            </a:extLst>
          </p:cNvPr>
          <p:cNvSpPr/>
          <p:nvPr/>
        </p:nvSpPr>
        <p:spPr>
          <a:xfrm>
            <a:off x="536570" y="1178379"/>
            <a:ext cx="26880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Tx/>
              <a:buChar char="-"/>
              <a:defRPr/>
            </a:pPr>
            <a:r>
              <a:rPr lang="en-US" altLang="ko-KR" sz="22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BaselineOnly</a:t>
            </a:r>
            <a:endParaRPr lang="en-US" altLang="ko-KR" sz="22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F13E5A-1FA9-414E-96C9-C508E6A1D37E}"/>
              </a:ext>
            </a:extLst>
          </p:cNvPr>
          <p:cNvSpPr/>
          <p:nvPr/>
        </p:nvSpPr>
        <p:spPr>
          <a:xfrm>
            <a:off x="2626752" y="1178379"/>
            <a:ext cx="312629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Default model RMSE : 3.048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A8787E-C5DA-49FE-9E97-41FBAD24CBD0}"/>
              </a:ext>
            </a:extLst>
          </p:cNvPr>
          <p:cNvSpPr/>
          <p:nvPr/>
        </p:nvSpPr>
        <p:spPr>
          <a:xfrm>
            <a:off x="536570" y="3342542"/>
            <a:ext cx="26880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Tx/>
              <a:buChar char="-"/>
              <a:defRPr/>
            </a:pPr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SVD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AB2A4B-56FD-496F-AFE6-E76393C28DB9}"/>
              </a:ext>
            </a:extLst>
          </p:cNvPr>
          <p:cNvSpPr/>
          <p:nvPr/>
        </p:nvSpPr>
        <p:spPr>
          <a:xfrm>
            <a:off x="2626752" y="3342542"/>
            <a:ext cx="312629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Default model RMSE : 3.076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F5C1EFE-A1E3-4F6B-9D61-57C617129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30" t="55033" r="35662" b="22848"/>
          <a:stretch/>
        </p:blipFill>
        <p:spPr>
          <a:xfrm>
            <a:off x="5753043" y="3443306"/>
            <a:ext cx="4170979" cy="1023612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84F658A-8306-4895-B0F7-7E722FD857D6}"/>
              </a:ext>
            </a:extLst>
          </p:cNvPr>
          <p:cNvSpPr/>
          <p:nvPr/>
        </p:nvSpPr>
        <p:spPr>
          <a:xfrm>
            <a:off x="1944260" y="2770094"/>
            <a:ext cx="647436" cy="430887"/>
          </a:xfrm>
          <a:prstGeom prst="rightArrow">
            <a:avLst>
              <a:gd name="adj1" fmla="val 50000"/>
              <a:gd name="adj2" fmla="val 31275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A3461D-37B1-4A36-86D3-7EFF7A679288}"/>
              </a:ext>
            </a:extLst>
          </p:cNvPr>
          <p:cNvSpPr/>
          <p:nvPr/>
        </p:nvSpPr>
        <p:spPr>
          <a:xfrm>
            <a:off x="1131852" y="2770093"/>
            <a:ext cx="8370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After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228C1FF-F16B-4888-B52C-BBF9522E942D}"/>
              </a:ext>
            </a:extLst>
          </p:cNvPr>
          <p:cNvSpPr/>
          <p:nvPr/>
        </p:nvSpPr>
        <p:spPr>
          <a:xfrm>
            <a:off x="1944260" y="5002305"/>
            <a:ext cx="647436" cy="430887"/>
          </a:xfrm>
          <a:prstGeom prst="rightArrow">
            <a:avLst>
              <a:gd name="adj1" fmla="val 50000"/>
              <a:gd name="adj2" fmla="val 31275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0FC70C-0DB9-4E5D-8415-748F5754F11D}"/>
              </a:ext>
            </a:extLst>
          </p:cNvPr>
          <p:cNvSpPr/>
          <p:nvPr/>
        </p:nvSpPr>
        <p:spPr>
          <a:xfrm>
            <a:off x="1131852" y="5002304"/>
            <a:ext cx="8370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After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47936F3-84A2-49D2-9931-12F1655DC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56" t="50000" r="25515" b="31587"/>
          <a:stretch/>
        </p:blipFill>
        <p:spPr>
          <a:xfrm>
            <a:off x="2626752" y="4638463"/>
            <a:ext cx="7297270" cy="86464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67DCA6D-06DB-428E-AB16-83FADFDCF9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29" t="48235" r="19117" b="33987"/>
          <a:stretch/>
        </p:blipFill>
        <p:spPr>
          <a:xfrm>
            <a:off x="2626752" y="2426433"/>
            <a:ext cx="7297270" cy="84532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E0F6C2-8591-4DA0-9B3C-72F68C1BFBA9}"/>
              </a:ext>
            </a:extLst>
          </p:cNvPr>
          <p:cNvSpPr/>
          <p:nvPr/>
        </p:nvSpPr>
        <p:spPr>
          <a:xfrm>
            <a:off x="526200" y="5674650"/>
            <a:ext cx="10579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=&gt; </a:t>
            </a:r>
            <a:r>
              <a:rPr lang="ko-KR" altLang="en-US" sz="2800" b="1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최종 모델은 </a:t>
            </a:r>
            <a:r>
              <a:rPr lang="en-US" altLang="ko-KR" sz="2800" b="1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RMSE</a:t>
            </a:r>
            <a:r>
              <a:rPr lang="ko-KR" altLang="en-US" sz="2800" b="1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가장 낮은 값 </a:t>
            </a:r>
            <a:r>
              <a:rPr lang="en-US" altLang="ko-KR" sz="2800" b="1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3.041</a:t>
            </a:r>
            <a:r>
              <a:rPr lang="ko-KR" altLang="en-US" sz="2800" b="1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 </a:t>
            </a:r>
            <a:r>
              <a:rPr lang="en-US" altLang="ko-KR" sz="2800" b="1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BaselineOnly</a:t>
            </a:r>
            <a:r>
              <a:rPr lang="en-US" altLang="ko-KR" sz="2800" b="1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b="1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선택</a:t>
            </a:r>
            <a:r>
              <a:rPr lang="en-US" altLang="ko-KR" sz="2800" b="1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800" b="1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파라미터는 위와 동일</a:t>
            </a:r>
            <a:r>
              <a:rPr lang="en-US" altLang="ko-KR" sz="2800" b="1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BE41600-3EB3-45AC-B0C8-6E50A2512D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545" t="50407" r="24632" b="25098"/>
          <a:stretch/>
        </p:blipFill>
        <p:spPr>
          <a:xfrm>
            <a:off x="5753042" y="1178379"/>
            <a:ext cx="4170979" cy="107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2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645389" y="6274893"/>
            <a:ext cx="4002068" cy="278866"/>
          </a:xfrm>
          <a:prstGeom prst="rect">
            <a:avLst/>
          </a:prstGeom>
          <a:solidFill>
            <a:srgbClr val="772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Bit Academy Big data Marketing Team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455" y="36268"/>
            <a:ext cx="297989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3. </a:t>
            </a:r>
            <a:r>
              <a:rPr kumimoji="0" lang="ko-KR" altLang="en-US" sz="50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구현 과정</a:t>
            </a:r>
            <a:endParaRPr kumimoji="0" lang="en-US" altLang="ko-KR" sz="5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26752" y="240119"/>
            <a:ext cx="57911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(4)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분석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- </a:t>
            </a:r>
            <a:r>
              <a:rPr lang="ko-KR" altLang="en-US" sz="3600" dirty="0">
                <a:solidFill>
                  <a:srgbClr val="7030A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모델 학습 및 산출 결과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8AC0A4-D5EF-41D3-9E3F-93A7576D3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00" y="898042"/>
            <a:ext cx="8580651" cy="5269676"/>
          </a:xfrm>
          <a:prstGeom prst="rect">
            <a:avLst/>
          </a:prstGeom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35B721F-B7B9-4DE1-9752-88C54E70A4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867583" y="2982322"/>
            <a:ext cx="5269677" cy="1101113"/>
          </a:xfrm>
          <a:prstGeom prst="bentConnector3">
            <a:avLst>
              <a:gd name="adj1" fmla="val 99505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F7578A9-78C1-42C9-A342-95EB4057FF53}"/>
              </a:ext>
            </a:extLst>
          </p:cNvPr>
          <p:cNvCxnSpPr/>
          <p:nvPr/>
        </p:nvCxnSpPr>
        <p:spPr>
          <a:xfrm>
            <a:off x="216700" y="909634"/>
            <a:ext cx="2176876" cy="1295684"/>
          </a:xfrm>
          <a:prstGeom prst="bentConnector3">
            <a:avLst>
              <a:gd name="adj1" fmla="val 100241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EE7DB1DB-9086-451D-857C-5B842F8DC89E}"/>
              </a:ext>
            </a:extLst>
          </p:cNvPr>
          <p:cNvCxnSpPr/>
          <p:nvPr/>
        </p:nvCxnSpPr>
        <p:spPr>
          <a:xfrm rot="5400000">
            <a:off x="-125504" y="3648636"/>
            <a:ext cx="3962399" cy="1075763"/>
          </a:xfrm>
          <a:prstGeom prst="bentConnector3">
            <a:avLst>
              <a:gd name="adj1" fmla="val 226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1D9019-3643-48EE-989D-AAB5F6D6F3FC}"/>
              </a:ext>
            </a:extLst>
          </p:cNvPr>
          <p:cNvSpPr/>
          <p:nvPr/>
        </p:nvSpPr>
        <p:spPr>
          <a:xfrm>
            <a:off x="8797351" y="2062859"/>
            <a:ext cx="339973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Tx/>
              <a:buChar char="-"/>
            </a:pPr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모델 학습 후 현재 </a:t>
            </a:r>
            <a:r>
              <a:rPr lang="ko-KR" altLang="en-US" sz="22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상영작들에</a:t>
            </a:r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대한 </a:t>
            </a:r>
            <a:endParaRPr lang="en-US" altLang="ko-KR" sz="22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lvl="0"/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     </a:t>
            </a:r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예측 평점</a:t>
            </a:r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 </a:t>
            </a:r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 ‘</a:t>
            </a:r>
            <a:r>
              <a:rPr lang="en-US" altLang="ko-KR" sz="22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aaa</a:t>
            </a:r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’)</a:t>
            </a:r>
          </a:p>
          <a:p>
            <a:pPr marL="342900" lvl="0" indent="-342900">
              <a:buFontTx/>
              <a:buChar char="-"/>
            </a:pPr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가장 높은 평점인 왼쪽 위에서부터 가장 낮은 평점인 오른쪽 아래까지 내림차순 정렬</a:t>
            </a:r>
            <a:endParaRPr lang="en-US" altLang="ko-KR" sz="22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342900" lvl="0" indent="-342900">
              <a:buFontTx/>
              <a:buChar char="-"/>
            </a:pPr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왼쪽 위에서부터 상위 </a:t>
            </a:r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10</a:t>
            </a:r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개를 추천</a:t>
            </a:r>
            <a:endParaRPr lang="en-US" altLang="ko-KR" sz="22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2530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094966" y="6384806"/>
            <a:ext cx="4002068" cy="278866"/>
          </a:xfrm>
          <a:prstGeom prst="rect">
            <a:avLst/>
          </a:prstGeom>
          <a:solidFill>
            <a:srgbClr val="772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Bit Academy Big data Marketing Team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33" y="1301033"/>
            <a:ext cx="4995863" cy="357870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F3C037A-2F39-4802-900E-134AC7994238}"/>
              </a:ext>
            </a:extLst>
          </p:cNvPr>
          <p:cNvSpPr/>
          <p:nvPr/>
        </p:nvSpPr>
        <p:spPr>
          <a:xfrm>
            <a:off x="60455" y="36268"/>
            <a:ext cx="297989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3. </a:t>
            </a: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구현 과정</a:t>
            </a:r>
            <a:endParaRPr kumimoji="0" lang="en-US" altLang="ko-KR" sz="5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6EFE85-4E86-4141-8ED5-94A2B46861FB}"/>
              </a:ext>
            </a:extLst>
          </p:cNvPr>
          <p:cNvSpPr/>
          <p:nvPr/>
        </p:nvSpPr>
        <p:spPr>
          <a:xfrm>
            <a:off x="2626752" y="240119"/>
            <a:ext cx="3182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(5) Web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화면 출력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57A345-8C85-4B64-AF0B-BE3E5F902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406" y="1292197"/>
            <a:ext cx="4995863" cy="357870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8DE7DDD-9CB5-4BD1-817F-6BCDA0A49559}"/>
              </a:ext>
            </a:extLst>
          </p:cNvPr>
          <p:cNvSpPr/>
          <p:nvPr/>
        </p:nvSpPr>
        <p:spPr>
          <a:xfrm>
            <a:off x="1214359" y="5057630"/>
            <a:ext cx="2824786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Main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화면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 입력 화면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5F4CC4-805A-4A7A-949C-1464E728527C}"/>
              </a:ext>
            </a:extLst>
          </p:cNvPr>
          <p:cNvSpPr/>
          <p:nvPr/>
        </p:nvSpPr>
        <p:spPr>
          <a:xfrm>
            <a:off x="7078591" y="5057630"/>
            <a:ext cx="4307491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사용자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‘</a:t>
            </a:r>
            <a:r>
              <a:rPr lang="en-US" altLang="ko-KR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aaa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위한 현재 </a:t>
            </a:r>
            <a:r>
              <a:rPr lang="ko-KR" altLang="en-US" sz="24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상영작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10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 추천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5027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3399865" y="148574"/>
            <a:ext cx="54684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POWER POINT </a:t>
            </a:r>
            <a:r>
              <a:rPr lang="en-US" altLang="ko-KR" sz="32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PRESENTATION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5018100" y="979571"/>
            <a:ext cx="2232000" cy="252000"/>
          </a:xfrm>
          <a:prstGeom prst="rect">
            <a:avLst/>
          </a:prstGeom>
          <a:solidFill>
            <a:srgbClr val="772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www.pptbizcam.co.kr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848867" y="2126588"/>
            <a:ext cx="1614004" cy="161400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B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내용을 적어요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576381" y="2843289"/>
            <a:ext cx="252000" cy="252000"/>
          </a:xfrm>
          <a:prstGeom prst="ellipse">
            <a:avLst/>
          </a:prstGeom>
          <a:solidFill>
            <a:srgbClr val="772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▶</a:t>
            </a:r>
            <a:endParaRPr lang="ko-KR" altLang="en-US" sz="400" dirty="0">
              <a:solidFill>
                <a:prstClr val="white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543144" y="5546939"/>
            <a:ext cx="388964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B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543144" y="4167711"/>
            <a:ext cx="388964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1" name="Freeform 6"/>
          <p:cNvSpPr>
            <a:spLocks noEditPoints="1"/>
          </p:cNvSpPr>
          <p:nvPr/>
        </p:nvSpPr>
        <p:spPr bwMode="auto">
          <a:xfrm>
            <a:off x="746768" y="4225767"/>
            <a:ext cx="368075" cy="367078"/>
          </a:xfrm>
          <a:custGeom>
            <a:avLst/>
            <a:gdLst>
              <a:gd name="T0" fmla="*/ 1494 w 3321"/>
              <a:gd name="T1" fmla="*/ 2318 h 3312"/>
              <a:gd name="T2" fmla="*/ 1494 w 3321"/>
              <a:gd name="T3" fmla="*/ 1855 h 3312"/>
              <a:gd name="T4" fmla="*/ 1753 w 3321"/>
              <a:gd name="T5" fmla="*/ 3 h 3312"/>
              <a:gd name="T6" fmla="*/ 2027 w 3321"/>
              <a:gd name="T7" fmla="*/ 42 h 3312"/>
              <a:gd name="T8" fmla="*/ 2291 w 3321"/>
              <a:gd name="T9" fmla="*/ 115 h 3312"/>
              <a:gd name="T10" fmla="*/ 1885 w 3321"/>
              <a:gd name="T11" fmla="*/ 349 h 3312"/>
              <a:gd name="T12" fmla="*/ 1661 w 3321"/>
              <a:gd name="T13" fmla="*/ 331 h 3312"/>
              <a:gd name="T14" fmla="*/ 1394 w 3321"/>
              <a:gd name="T15" fmla="*/ 358 h 3312"/>
              <a:gd name="T16" fmla="*/ 1145 w 3321"/>
              <a:gd name="T17" fmla="*/ 437 h 3312"/>
              <a:gd name="T18" fmla="*/ 919 w 3321"/>
              <a:gd name="T19" fmla="*/ 559 h 3312"/>
              <a:gd name="T20" fmla="*/ 723 w 3321"/>
              <a:gd name="T21" fmla="*/ 721 h 3312"/>
              <a:gd name="T22" fmla="*/ 561 w 3321"/>
              <a:gd name="T23" fmla="*/ 916 h 3312"/>
              <a:gd name="T24" fmla="*/ 438 w 3321"/>
              <a:gd name="T25" fmla="*/ 1142 h 3312"/>
              <a:gd name="T26" fmla="*/ 359 w 3321"/>
              <a:gd name="T27" fmla="*/ 1390 h 3312"/>
              <a:gd name="T28" fmla="*/ 332 w 3321"/>
              <a:gd name="T29" fmla="*/ 1656 h 3312"/>
              <a:gd name="T30" fmla="*/ 359 w 3321"/>
              <a:gd name="T31" fmla="*/ 1922 h 3312"/>
              <a:gd name="T32" fmla="*/ 438 w 3321"/>
              <a:gd name="T33" fmla="*/ 2170 h 3312"/>
              <a:gd name="T34" fmla="*/ 561 w 3321"/>
              <a:gd name="T35" fmla="*/ 2396 h 3312"/>
              <a:gd name="T36" fmla="*/ 723 w 3321"/>
              <a:gd name="T37" fmla="*/ 2591 h 3312"/>
              <a:gd name="T38" fmla="*/ 919 w 3321"/>
              <a:gd name="T39" fmla="*/ 2753 h 3312"/>
              <a:gd name="T40" fmla="*/ 1145 w 3321"/>
              <a:gd name="T41" fmla="*/ 2875 h 3312"/>
              <a:gd name="T42" fmla="*/ 1394 w 3321"/>
              <a:gd name="T43" fmla="*/ 2954 h 3312"/>
              <a:gd name="T44" fmla="*/ 1661 w 3321"/>
              <a:gd name="T45" fmla="*/ 2981 h 3312"/>
              <a:gd name="T46" fmla="*/ 1927 w 3321"/>
              <a:gd name="T47" fmla="*/ 2954 h 3312"/>
              <a:gd name="T48" fmla="*/ 2176 w 3321"/>
              <a:gd name="T49" fmla="*/ 2875 h 3312"/>
              <a:gd name="T50" fmla="*/ 2402 w 3321"/>
              <a:gd name="T51" fmla="*/ 2753 h 3312"/>
              <a:gd name="T52" fmla="*/ 2598 w 3321"/>
              <a:gd name="T53" fmla="*/ 2591 h 3312"/>
              <a:gd name="T54" fmla="*/ 2760 w 3321"/>
              <a:gd name="T55" fmla="*/ 2396 h 3312"/>
              <a:gd name="T56" fmla="*/ 2883 w 3321"/>
              <a:gd name="T57" fmla="*/ 2170 h 3312"/>
              <a:gd name="T58" fmla="*/ 2962 w 3321"/>
              <a:gd name="T59" fmla="*/ 1922 h 3312"/>
              <a:gd name="T60" fmla="*/ 2989 w 3321"/>
              <a:gd name="T61" fmla="*/ 1656 h 3312"/>
              <a:gd name="T62" fmla="*/ 3309 w 3321"/>
              <a:gd name="T63" fmla="*/ 1856 h 3312"/>
              <a:gd name="T64" fmla="*/ 3248 w 3321"/>
              <a:gd name="T65" fmla="*/ 2141 h 3312"/>
              <a:gd name="T66" fmla="*/ 3139 w 3321"/>
              <a:gd name="T67" fmla="*/ 2407 h 3312"/>
              <a:gd name="T68" fmla="*/ 2988 w 3321"/>
              <a:gd name="T69" fmla="*/ 2648 h 3312"/>
              <a:gd name="T70" fmla="*/ 2799 w 3321"/>
              <a:gd name="T71" fmla="*/ 2858 h 3312"/>
              <a:gd name="T72" fmla="*/ 2577 w 3321"/>
              <a:gd name="T73" fmla="*/ 3035 h 3312"/>
              <a:gd name="T74" fmla="*/ 2327 w 3321"/>
              <a:gd name="T75" fmla="*/ 3171 h 3312"/>
              <a:gd name="T76" fmla="*/ 2053 w 3321"/>
              <a:gd name="T77" fmla="*/ 3265 h 3312"/>
              <a:gd name="T78" fmla="*/ 1761 w 3321"/>
              <a:gd name="T79" fmla="*/ 3309 h 3312"/>
              <a:gd name="T80" fmla="*/ 1460 w 3321"/>
              <a:gd name="T81" fmla="*/ 3300 h 3312"/>
              <a:gd name="T82" fmla="*/ 1174 w 3321"/>
              <a:gd name="T83" fmla="*/ 3239 h 3312"/>
              <a:gd name="T84" fmla="*/ 908 w 3321"/>
              <a:gd name="T85" fmla="*/ 3130 h 3312"/>
              <a:gd name="T86" fmla="*/ 666 w 3321"/>
              <a:gd name="T87" fmla="*/ 2980 h 3312"/>
              <a:gd name="T88" fmla="*/ 455 w 3321"/>
              <a:gd name="T89" fmla="*/ 2791 h 3312"/>
              <a:gd name="T90" fmla="*/ 278 w 3321"/>
              <a:gd name="T91" fmla="*/ 2570 h 3312"/>
              <a:gd name="T92" fmla="*/ 141 w 3321"/>
              <a:gd name="T93" fmla="*/ 2320 h 3312"/>
              <a:gd name="T94" fmla="*/ 47 w 3321"/>
              <a:gd name="T95" fmla="*/ 2047 h 3312"/>
              <a:gd name="T96" fmla="*/ 3 w 3321"/>
              <a:gd name="T97" fmla="*/ 1756 h 3312"/>
              <a:gd name="T98" fmla="*/ 12 w 3321"/>
              <a:gd name="T99" fmla="*/ 1456 h 3312"/>
              <a:gd name="T100" fmla="*/ 73 w 3321"/>
              <a:gd name="T101" fmla="*/ 1171 h 3312"/>
              <a:gd name="T102" fmla="*/ 182 w 3321"/>
              <a:gd name="T103" fmla="*/ 905 h 3312"/>
              <a:gd name="T104" fmla="*/ 333 w 3321"/>
              <a:gd name="T105" fmla="*/ 664 h 3312"/>
              <a:gd name="T106" fmla="*/ 522 w 3321"/>
              <a:gd name="T107" fmla="*/ 454 h 3312"/>
              <a:gd name="T108" fmla="*/ 744 w 3321"/>
              <a:gd name="T109" fmla="*/ 277 h 3312"/>
              <a:gd name="T110" fmla="*/ 994 w 3321"/>
              <a:gd name="T111" fmla="*/ 141 h 3312"/>
              <a:gd name="T112" fmla="*/ 1268 w 3321"/>
              <a:gd name="T113" fmla="*/ 47 h 3312"/>
              <a:gd name="T114" fmla="*/ 1560 w 3321"/>
              <a:gd name="T115" fmla="*/ 3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21" h="3312">
                <a:moveTo>
                  <a:pt x="2922" y="431"/>
                </a:moveTo>
                <a:lnTo>
                  <a:pt x="3155" y="662"/>
                </a:lnTo>
                <a:lnTo>
                  <a:pt x="1494" y="2318"/>
                </a:lnTo>
                <a:lnTo>
                  <a:pt x="748" y="1574"/>
                </a:lnTo>
                <a:lnTo>
                  <a:pt x="979" y="1341"/>
                </a:lnTo>
                <a:lnTo>
                  <a:pt x="1494" y="1855"/>
                </a:lnTo>
                <a:lnTo>
                  <a:pt x="2922" y="431"/>
                </a:lnTo>
                <a:close/>
                <a:moveTo>
                  <a:pt x="1661" y="0"/>
                </a:moveTo>
                <a:lnTo>
                  <a:pt x="1753" y="3"/>
                </a:lnTo>
                <a:lnTo>
                  <a:pt x="1845" y="11"/>
                </a:lnTo>
                <a:lnTo>
                  <a:pt x="1936" y="25"/>
                </a:lnTo>
                <a:lnTo>
                  <a:pt x="2027" y="42"/>
                </a:lnTo>
                <a:lnTo>
                  <a:pt x="2116" y="63"/>
                </a:lnTo>
                <a:lnTo>
                  <a:pt x="2205" y="88"/>
                </a:lnTo>
                <a:lnTo>
                  <a:pt x="2291" y="115"/>
                </a:lnTo>
                <a:lnTo>
                  <a:pt x="2026" y="380"/>
                </a:lnTo>
                <a:lnTo>
                  <a:pt x="1956" y="363"/>
                </a:lnTo>
                <a:lnTo>
                  <a:pt x="1885" y="349"/>
                </a:lnTo>
                <a:lnTo>
                  <a:pt x="1813" y="339"/>
                </a:lnTo>
                <a:lnTo>
                  <a:pt x="1738" y="333"/>
                </a:lnTo>
                <a:lnTo>
                  <a:pt x="1661" y="331"/>
                </a:lnTo>
                <a:lnTo>
                  <a:pt x="1570" y="334"/>
                </a:lnTo>
                <a:lnTo>
                  <a:pt x="1481" y="344"/>
                </a:lnTo>
                <a:lnTo>
                  <a:pt x="1394" y="358"/>
                </a:lnTo>
                <a:lnTo>
                  <a:pt x="1308" y="379"/>
                </a:lnTo>
                <a:lnTo>
                  <a:pt x="1226" y="405"/>
                </a:lnTo>
                <a:lnTo>
                  <a:pt x="1145" y="437"/>
                </a:lnTo>
                <a:lnTo>
                  <a:pt x="1067" y="472"/>
                </a:lnTo>
                <a:lnTo>
                  <a:pt x="991" y="513"/>
                </a:lnTo>
                <a:lnTo>
                  <a:pt x="919" y="559"/>
                </a:lnTo>
                <a:lnTo>
                  <a:pt x="850" y="608"/>
                </a:lnTo>
                <a:lnTo>
                  <a:pt x="785" y="662"/>
                </a:lnTo>
                <a:lnTo>
                  <a:pt x="723" y="721"/>
                </a:lnTo>
                <a:lnTo>
                  <a:pt x="664" y="783"/>
                </a:lnTo>
                <a:lnTo>
                  <a:pt x="610" y="848"/>
                </a:lnTo>
                <a:lnTo>
                  <a:pt x="561" y="916"/>
                </a:lnTo>
                <a:lnTo>
                  <a:pt x="514" y="989"/>
                </a:lnTo>
                <a:lnTo>
                  <a:pt x="473" y="1064"/>
                </a:lnTo>
                <a:lnTo>
                  <a:pt x="438" y="1142"/>
                </a:lnTo>
                <a:lnTo>
                  <a:pt x="407" y="1222"/>
                </a:lnTo>
                <a:lnTo>
                  <a:pt x="380" y="1305"/>
                </a:lnTo>
                <a:lnTo>
                  <a:pt x="359" y="1390"/>
                </a:lnTo>
                <a:lnTo>
                  <a:pt x="345" y="1477"/>
                </a:lnTo>
                <a:lnTo>
                  <a:pt x="335" y="1566"/>
                </a:lnTo>
                <a:lnTo>
                  <a:pt x="332" y="1656"/>
                </a:lnTo>
                <a:lnTo>
                  <a:pt x="335" y="1746"/>
                </a:lnTo>
                <a:lnTo>
                  <a:pt x="345" y="1835"/>
                </a:lnTo>
                <a:lnTo>
                  <a:pt x="359" y="1922"/>
                </a:lnTo>
                <a:lnTo>
                  <a:pt x="380" y="2007"/>
                </a:lnTo>
                <a:lnTo>
                  <a:pt x="407" y="2090"/>
                </a:lnTo>
                <a:lnTo>
                  <a:pt x="438" y="2170"/>
                </a:lnTo>
                <a:lnTo>
                  <a:pt x="473" y="2248"/>
                </a:lnTo>
                <a:lnTo>
                  <a:pt x="514" y="2323"/>
                </a:lnTo>
                <a:lnTo>
                  <a:pt x="561" y="2396"/>
                </a:lnTo>
                <a:lnTo>
                  <a:pt x="610" y="2464"/>
                </a:lnTo>
                <a:lnTo>
                  <a:pt x="664" y="2529"/>
                </a:lnTo>
                <a:lnTo>
                  <a:pt x="723" y="2591"/>
                </a:lnTo>
                <a:lnTo>
                  <a:pt x="785" y="2650"/>
                </a:lnTo>
                <a:lnTo>
                  <a:pt x="850" y="2704"/>
                </a:lnTo>
                <a:lnTo>
                  <a:pt x="919" y="2753"/>
                </a:lnTo>
                <a:lnTo>
                  <a:pt x="991" y="2799"/>
                </a:lnTo>
                <a:lnTo>
                  <a:pt x="1067" y="2840"/>
                </a:lnTo>
                <a:lnTo>
                  <a:pt x="1145" y="2875"/>
                </a:lnTo>
                <a:lnTo>
                  <a:pt x="1226" y="2907"/>
                </a:lnTo>
                <a:lnTo>
                  <a:pt x="1308" y="2933"/>
                </a:lnTo>
                <a:lnTo>
                  <a:pt x="1394" y="2954"/>
                </a:lnTo>
                <a:lnTo>
                  <a:pt x="1481" y="2968"/>
                </a:lnTo>
                <a:lnTo>
                  <a:pt x="1570" y="2978"/>
                </a:lnTo>
                <a:lnTo>
                  <a:pt x="1661" y="2981"/>
                </a:lnTo>
                <a:lnTo>
                  <a:pt x="1751" y="2978"/>
                </a:lnTo>
                <a:lnTo>
                  <a:pt x="1840" y="2968"/>
                </a:lnTo>
                <a:lnTo>
                  <a:pt x="1927" y="2954"/>
                </a:lnTo>
                <a:lnTo>
                  <a:pt x="2013" y="2933"/>
                </a:lnTo>
                <a:lnTo>
                  <a:pt x="2095" y="2907"/>
                </a:lnTo>
                <a:lnTo>
                  <a:pt x="2176" y="2875"/>
                </a:lnTo>
                <a:lnTo>
                  <a:pt x="2254" y="2840"/>
                </a:lnTo>
                <a:lnTo>
                  <a:pt x="2330" y="2799"/>
                </a:lnTo>
                <a:lnTo>
                  <a:pt x="2402" y="2753"/>
                </a:lnTo>
                <a:lnTo>
                  <a:pt x="2471" y="2704"/>
                </a:lnTo>
                <a:lnTo>
                  <a:pt x="2536" y="2650"/>
                </a:lnTo>
                <a:lnTo>
                  <a:pt x="2598" y="2591"/>
                </a:lnTo>
                <a:lnTo>
                  <a:pt x="2657" y="2529"/>
                </a:lnTo>
                <a:lnTo>
                  <a:pt x="2711" y="2464"/>
                </a:lnTo>
                <a:lnTo>
                  <a:pt x="2760" y="2396"/>
                </a:lnTo>
                <a:lnTo>
                  <a:pt x="2807" y="2323"/>
                </a:lnTo>
                <a:lnTo>
                  <a:pt x="2848" y="2248"/>
                </a:lnTo>
                <a:lnTo>
                  <a:pt x="2883" y="2170"/>
                </a:lnTo>
                <a:lnTo>
                  <a:pt x="2914" y="2090"/>
                </a:lnTo>
                <a:lnTo>
                  <a:pt x="2941" y="2007"/>
                </a:lnTo>
                <a:lnTo>
                  <a:pt x="2962" y="1922"/>
                </a:lnTo>
                <a:lnTo>
                  <a:pt x="2976" y="1835"/>
                </a:lnTo>
                <a:lnTo>
                  <a:pt x="2986" y="1746"/>
                </a:lnTo>
                <a:lnTo>
                  <a:pt x="2989" y="1656"/>
                </a:lnTo>
                <a:lnTo>
                  <a:pt x="3321" y="1656"/>
                </a:lnTo>
                <a:lnTo>
                  <a:pt x="3318" y="1756"/>
                </a:lnTo>
                <a:lnTo>
                  <a:pt x="3309" y="1856"/>
                </a:lnTo>
                <a:lnTo>
                  <a:pt x="3294" y="1952"/>
                </a:lnTo>
                <a:lnTo>
                  <a:pt x="3274" y="2047"/>
                </a:lnTo>
                <a:lnTo>
                  <a:pt x="3248" y="2141"/>
                </a:lnTo>
                <a:lnTo>
                  <a:pt x="3216" y="2232"/>
                </a:lnTo>
                <a:lnTo>
                  <a:pt x="3180" y="2320"/>
                </a:lnTo>
                <a:lnTo>
                  <a:pt x="3139" y="2407"/>
                </a:lnTo>
                <a:lnTo>
                  <a:pt x="3094" y="2490"/>
                </a:lnTo>
                <a:lnTo>
                  <a:pt x="3043" y="2570"/>
                </a:lnTo>
                <a:lnTo>
                  <a:pt x="2988" y="2648"/>
                </a:lnTo>
                <a:lnTo>
                  <a:pt x="2930" y="2721"/>
                </a:lnTo>
                <a:lnTo>
                  <a:pt x="2866" y="2791"/>
                </a:lnTo>
                <a:lnTo>
                  <a:pt x="2799" y="2858"/>
                </a:lnTo>
                <a:lnTo>
                  <a:pt x="2728" y="2922"/>
                </a:lnTo>
                <a:lnTo>
                  <a:pt x="2655" y="2980"/>
                </a:lnTo>
                <a:lnTo>
                  <a:pt x="2577" y="3035"/>
                </a:lnTo>
                <a:lnTo>
                  <a:pt x="2497" y="3085"/>
                </a:lnTo>
                <a:lnTo>
                  <a:pt x="2413" y="3130"/>
                </a:lnTo>
                <a:lnTo>
                  <a:pt x="2327" y="3171"/>
                </a:lnTo>
                <a:lnTo>
                  <a:pt x="2238" y="3208"/>
                </a:lnTo>
                <a:lnTo>
                  <a:pt x="2147" y="3239"/>
                </a:lnTo>
                <a:lnTo>
                  <a:pt x="2053" y="3265"/>
                </a:lnTo>
                <a:lnTo>
                  <a:pt x="1957" y="3285"/>
                </a:lnTo>
                <a:lnTo>
                  <a:pt x="1861" y="3300"/>
                </a:lnTo>
                <a:lnTo>
                  <a:pt x="1761" y="3309"/>
                </a:lnTo>
                <a:lnTo>
                  <a:pt x="1661" y="3312"/>
                </a:lnTo>
                <a:lnTo>
                  <a:pt x="1560" y="3309"/>
                </a:lnTo>
                <a:lnTo>
                  <a:pt x="1460" y="3300"/>
                </a:lnTo>
                <a:lnTo>
                  <a:pt x="1364" y="3285"/>
                </a:lnTo>
                <a:lnTo>
                  <a:pt x="1268" y="3265"/>
                </a:lnTo>
                <a:lnTo>
                  <a:pt x="1174" y="3239"/>
                </a:lnTo>
                <a:lnTo>
                  <a:pt x="1083" y="3208"/>
                </a:lnTo>
                <a:lnTo>
                  <a:pt x="994" y="3171"/>
                </a:lnTo>
                <a:lnTo>
                  <a:pt x="908" y="3130"/>
                </a:lnTo>
                <a:lnTo>
                  <a:pt x="824" y="3085"/>
                </a:lnTo>
                <a:lnTo>
                  <a:pt x="744" y="3035"/>
                </a:lnTo>
                <a:lnTo>
                  <a:pt x="666" y="2980"/>
                </a:lnTo>
                <a:lnTo>
                  <a:pt x="593" y="2922"/>
                </a:lnTo>
                <a:lnTo>
                  <a:pt x="522" y="2858"/>
                </a:lnTo>
                <a:lnTo>
                  <a:pt x="455" y="2791"/>
                </a:lnTo>
                <a:lnTo>
                  <a:pt x="391" y="2721"/>
                </a:lnTo>
                <a:lnTo>
                  <a:pt x="333" y="2648"/>
                </a:lnTo>
                <a:lnTo>
                  <a:pt x="278" y="2570"/>
                </a:lnTo>
                <a:lnTo>
                  <a:pt x="227" y="2490"/>
                </a:lnTo>
                <a:lnTo>
                  <a:pt x="182" y="2407"/>
                </a:lnTo>
                <a:lnTo>
                  <a:pt x="141" y="2320"/>
                </a:lnTo>
                <a:lnTo>
                  <a:pt x="105" y="2232"/>
                </a:lnTo>
                <a:lnTo>
                  <a:pt x="73" y="2141"/>
                </a:lnTo>
                <a:lnTo>
                  <a:pt x="47" y="2047"/>
                </a:lnTo>
                <a:lnTo>
                  <a:pt x="27" y="1952"/>
                </a:lnTo>
                <a:lnTo>
                  <a:pt x="12" y="1856"/>
                </a:lnTo>
                <a:lnTo>
                  <a:pt x="3" y="1756"/>
                </a:lnTo>
                <a:lnTo>
                  <a:pt x="0" y="1656"/>
                </a:lnTo>
                <a:lnTo>
                  <a:pt x="3" y="1556"/>
                </a:lnTo>
                <a:lnTo>
                  <a:pt x="12" y="1456"/>
                </a:lnTo>
                <a:lnTo>
                  <a:pt x="27" y="1360"/>
                </a:lnTo>
                <a:lnTo>
                  <a:pt x="47" y="1265"/>
                </a:lnTo>
                <a:lnTo>
                  <a:pt x="73" y="1171"/>
                </a:lnTo>
                <a:lnTo>
                  <a:pt x="105" y="1080"/>
                </a:lnTo>
                <a:lnTo>
                  <a:pt x="141" y="992"/>
                </a:lnTo>
                <a:lnTo>
                  <a:pt x="182" y="905"/>
                </a:lnTo>
                <a:lnTo>
                  <a:pt x="227" y="822"/>
                </a:lnTo>
                <a:lnTo>
                  <a:pt x="278" y="742"/>
                </a:lnTo>
                <a:lnTo>
                  <a:pt x="333" y="664"/>
                </a:lnTo>
                <a:lnTo>
                  <a:pt x="391" y="591"/>
                </a:lnTo>
                <a:lnTo>
                  <a:pt x="455" y="521"/>
                </a:lnTo>
                <a:lnTo>
                  <a:pt x="522" y="454"/>
                </a:lnTo>
                <a:lnTo>
                  <a:pt x="593" y="390"/>
                </a:lnTo>
                <a:lnTo>
                  <a:pt x="666" y="332"/>
                </a:lnTo>
                <a:lnTo>
                  <a:pt x="744" y="277"/>
                </a:lnTo>
                <a:lnTo>
                  <a:pt x="824" y="227"/>
                </a:lnTo>
                <a:lnTo>
                  <a:pt x="908" y="182"/>
                </a:lnTo>
                <a:lnTo>
                  <a:pt x="994" y="141"/>
                </a:lnTo>
                <a:lnTo>
                  <a:pt x="1083" y="104"/>
                </a:lnTo>
                <a:lnTo>
                  <a:pt x="1174" y="73"/>
                </a:lnTo>
                <a:lnTo>
                  <a:pt x="1268" y="47"/>
                </a:lnTo>
                <a:lnTo>
                  <a:pt x="1364" y="27"/>
                </a:lnTo>
                <a:lnTo>
                  <a:pt x="1460" y="12"/>
                </a:lnTo>
                <a:lnTo>
                  <a:pt x="1560" y="3"/>
                </a:lnTo>
                <a:lnTo>
                  <a:pt x="1661" y="0"/>
                </a:lnTo>
                <a:close/>
              </a:path>
            </a:pathLst>
          </a:custGeom>
          <a:solidFill>
            <a:srgbClr val="772F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160111" y="4207925"/>
            <a:ext cx="2002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Check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point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7726053" y="5553015"/>
            <a:ext cx="388964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D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7726053" y="4173787"/>
            <a:ext cx="388964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C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05" name="직선 연결선 104"/>
          <p:cNvCxnSpPr/>
          <p:nvPr/>
        </p:nvCxnSpPr>
        <p:spPr>
          <a:xfrm>
            <a:off x="3385873" y="4414379"/>
            <a:ext cx="0" cy="21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7545696" y="4407980"/>
            <a:ext cx="0" cy="21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3134867" y="2126588"/>
            <a:ext cx="1614004" cy="161400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B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내용을 적어요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4862381" y="2843289"/>
            <a:ext cx="252000" cy="252000"/>
          </a:xfrm>
          <a:prstGeom prst="ellipse">
            <a:avLst/>
          </a:prstGeom>
          <a:solidFill>
            <a:srgbClr val="772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▶</a:t>
            </a:r>
            <a:endParaRPr lang="ko-KR" altLang="en-US" sz="400" dirty="0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5420867" y="2126588"/>
            <a:ext cx="1614004" cy="161400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B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내용을 적어요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7148381" y="2843289"/>
            <a:ext cx="252000" cy="252000"/>
          </a:xfrm>
          <a:prstGeom prst="ellipse">
            <a:avLst/>
          </a:prstGeom>
          <a:solidFill>
            <a:srgbClr val="772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▶</a:t>
            </a:r>
            <a:endParaRPr lang="ko-KR" altLang="en-US" sz="400" dirty="0">
              <a:solidFill>
                <a:prstClr val="white"/>
              </a:solidFill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7706867" y="2126588"/>
            <a:ext cx="1614004" cy="161400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B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내용을 적어요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9434381" y="2843289"/>
            <a:ext cx="252000" cy="252000"/>
          </a:xfrm>
          <a:prstGeom prst="ellipse">
            <a:avLst/>
          </a:prstGeom>
          <a:solidFill>
            <a:srgbClr val="772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▶</a:t>
            </a:r>
            <a:endParaRPr lang="ko-KR" altLang="en-US" sz="400" dirty="0">
              <a:solidFill>
                <a:prstClr val="white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9992867" y="2126588"/>
            <a:ext cx="1614004" cy="161400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B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내용을 적어요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9" name="타원형 설명선 108"/>
          <p:cNvSpPr/>
          <p:nvPr/>
        </p:nvSpPr>
        <p:spPr>
          <a:xfrm>
            <a:off x="8600871" y="1613775"/>
            <a:ext cx="720000" cy="720000"/>
          </a:xfrm>
          <a:prstGeom prst="wedgeEllipseCallout">
            <a:avLst>
              <a:gd name="adj1" fmla="val -29653"/>
              <a:gd name="adj2" fmla="val 60736"/>
            </a:avLst>
          </a:prstGeom>
          <a:solidFill>
            <a:srgbClr val="772F9C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Check</a:t>
            </a:r>
          </a:p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point</a:t>
            </a:r>
            <a:endParaRPr lang="ko-KR" altLang="en-US" sz="7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45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3399865" y="148574"/>
            <a:ext cx="54684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POWER POINT </a:t>
            </a:r>
            <a:r>
              <a:rPr lang="en-US" altLang="ko-KR" sz="32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PRESENTATION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5018100" y="979571"/>
            <a:ext cx="2232000" cy="252000"/>
          </a:xfrm>
          <a:prstGeom prst="rect">
            <a:avLst/>
          </a:prstGeom>
          <a:solidFill>
            <a:srgbClr val="772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www.pptbizcam.co.kr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1141" y="2996497"/>
            <a:ext cx="1858833" cy="1463539"/>
          </a:xfrm>
          <a:prstGeom prst="rect">
            <a:avLst/>
          </a:prstGeom>
          <a:solidFill>
            <a:schemeClr val="bg1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59440" y="4636140"/>
            <a:ext cx="404169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772F9C"/>
                </a:solidFill>
              </a:rPr>
              <a:t>CONTENTS</a:t>
            </a:r>
            <a:r>
              <a:rPr lang="en-US" altLang="ko-KR" sz="1600" dirty="0">
                <a:solidFill>
                  <a:srgbClr val="772F9C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Microsoft Office PowerPoint is the presentation program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used the most in the world.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7959440" y="2996497"/>
            <a:ext cx="3885903" cy="1225621"/>
            <a:chOff x="6095718" y="4693667"/>
            <a:chExt cx="5016485" cy="1582209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6095719" y="4693667"/>
              <a:ext cx="4423497" cy="362980"/>
            </a:xfrm>
            <a:prstGeom prst="roundRect">
              <a:avLst>
                <a:gd name="adj" fmla="val 1501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08000" bIns="0" rtlCol="0" anchor="ctr"/>
            <a:lstStyle/>
            <a:p>
              <a:pPr algn="r"/>
              <a:endParaRPr lang="ko-KR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095719" y="4693667"/>
              <a:ext cx="3636000" cy="362980"/>
            </a:xfrm>
            <a:prstGeom prst="roundRect">
              <a:avLst>
                <a:gd name="adj" fmla="val 18511"/>
              </a:avLst>
            </a:prstGeom>
            <a:solidFill>
              <a:srgbClr val="772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0522014" y="4744352"/>
              <a:ext cx="590189" cy="337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86%</a:t>
              </a:r>
              <a:endPara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095719" y="5290567"/>
              <a:ext cx="4423497" cy="362980"/>
            </a:xfrm>
            <a:prstGeom prst="roundRect">
              <a:avLst>
                <a:gd name="adj" fmla="val 1501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08000" bIns="0" rtlCol="0" anchor="ctr"/>
            <a:lstStyle/>
            <a:p>
              <a:pPr algn="r"/>
              <a:endParaRPr lang="ko-KR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095719" y="5290567"/>
              <a:ext cx="2340697" cy="362980"/>
            </a:xfrm>
            <a:prstGeom prst="roundRect">
              <a:avLst>
                <a:gd name="adj" fmla="val 18511"/>
              </a:avLst>
            </a:prstGeom>
            <a:solidFill>
              <a:srgbClr val="772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522014" y="5341251"/>
              <a:ext cx="590189" cy="337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63%</a:t>
              </a:r>
              <a:endPara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095719" y="5887467"/>
              <a:ext cx="4423497" cy="362980"/>
            </a:xfrm>
            <a:prstGeom prst="roundRect">
              <a:avLst>
                <a:gd name="adj" fmla="val 1501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08000" bIns="0" rtlCol="0" anchor="ctr"/>
            <a:lstStyle/>
            <a:p>
              <a:pPr algn="r"/>
              <a:endParaRPr lang="ko-KR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095718" y="5887467"/>
              <a:ext cx="4067897" cy="362980"/>
            </a:xfrm>
            <a:prstGeom prst="roundRect">
              <a:avLst>
                <a:gd name="adj" fmla="val 18511"/>
              </a:avLst>
            </a:prstGeom>
            <a:solidFill>
              <a:srgbClr val="772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522014" y="5938152"/>
              <a:ext cx="590189" cy="337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91%</a:t>
              </a:r>
              <a:endPara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11141" y="1589993"/>
            <a:ext cx="11305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772F9C"/>
                </a:solidFill>
              </a:rPr>
              <a:t>CONTENTS</a:t>
            </a:r>
            <a:r>
              <a:rPr lang="en-US" altLang="ko-KR" sz="1600" dirty="0">
                <a:solidFill>
                  <a:srgbClr val="FD57A3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PowerPoint is a computer program created by Microsoft Office. Microsoft Office PowerPoint is the presentation program used the most in the world.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11141" y="4120242"/>
            <a:ext cx="1858833" cy="339794"/>
          </a:xfrm>
          <a:prstGeom prst="rect">
            <a:avLst/>
          </a:prstGeom>
          <a:solidFill>
            <a:srgbClr val="772F9C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CONTENTS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11141" y="4788540"/>
            <a:ext cx="18588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Microsoft Office PowerPoint is the presentation program 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used the most in the world.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809841" y="2996497"/>
            <a:ext cx="1858833" cy="1463539"/>
          </a:xfrm>
          <a:prstGeom prst="rect">
            <a:avLst/>
          </a:prstGeom>
          <a:solidFill>
            <a:schemeClr val="bg1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09841" y="4120242"/>
            <a:ext cx="1858833" cy="339794"/>
          </a:xfrm>
          <a:prstGeom prst="rect">
            <a:avLst/>
          </a:prstGeom>
          <a:solidFill>
            <a:srgbClr val="772F9C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prstClr val="white"/>
                </a:solidFill>
              </a:rPr>
              <a:t>CONTENTS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809841" y="4788540"/>
            <a:ext cx="18588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Microsoft Office PowerPoint is the presentation program 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used the most in the world.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108541" y="2996497"/>
            <a:ext cx="1858833" cy="1463539"/>
          </a:xfrm>
          <a:prstGeom prst="rect">
            <a:avLst/>
          </a:prstGeom>
          <a:solidFill>
            <a:schemeClr val="bg1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108541" y="4120242"/>
            <a:ext cx="1858833" cy="339794"/>
          </a:xfrm>
          <a:prstGeom prst="rect">
            <a:avLst/>
          </a:prstGeom>
          <a:solidFill>
            <a:srgbClr val="772F9C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prstClr val="white"/>
                </a:solidFill>
              </a:rPr>
              <a:t>CONTENTS 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108541" y="4788540"/>
            <a:ext cx="18588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Microsoft Office PowerPoint is the presentation program 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used the most in the world.</a:t>
            </a:r>
          </a:p>
        </p:txBody>
      </p:sp>
    </p:spTree>
    <p:extLst>
      <p:ext uri="{BB962C8B-B14F-4D97-AF65-F5344CB8AC3E}">
        <p14:creationId xmlns:p14="http://schemas.microsoft.com/office/powerpoint/2010/main" val="2456135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3399865" y="148574"/>
            <a:ext cx="54684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POWER POINT </a:t>
            </a:r>
            <a:r>
              <a:rPr lang="en-US" altLang="ko-KR" sz="32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PRESENTATION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5018100" y="979571"/>
            <a:ext cx="2232000" cy="252000"/>
          </a:xfrm>
          <a:prstGeom prst="rect">
            <a:avLst/>
          </a:prstGeom>
          <a:solidFill>
            <a:srgbClr val="772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www.pptbizcam.co.kr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aphicFrame>
        <p:nvGraphicFramePr>
          <p:cNvPr id="25" name="차트 24"/>
          <p:cNvGraphicFramePr/>
          <p:nvPr/>
        </p:nvGraphicFramePr>
        <p:xfrm>
          <a:off x="1060451" y="2259487"/>
          <a:ext cx="6553200" cy="4255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타원형 설명선 28"/>
          <p:cNvSpPr/>
          <p:nvPr/>
        </p:nvSpPr>
        <p:spPr>
          <a:xfrm>
            <a:off x="1729815" y="2339475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FC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srgbClr val="772F9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01</a:t>
            </a:r>
            <a:endParaRPr lang="ko-KR" altLang="en-US" sz="2000" dirty="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4" name="타원형 설명선 43"/>
          <p:cNvSpPr/>
          <p:nvPr/>
        </p:nvSpPr>
        <p:spPr>
          <a:xfrm>
            <a:off x="4739715" y="3279275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chemeClr val="accent6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srgbClr val="772F9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01</a:t>
            </a:r>
            <a:endParaRPr lang="ko-KR" altLang="en-US" sz="2000" dirty="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296751" y="2727228"/>
            <a:ext cx="187885" cy="187885"/>
          </a:xfrm>
          <a:prstGeom prst="ellipse">
            <a:avLst/>
          </a:prstGeom>
          <a:solidFill>
            <a:srgbClr val="FFC000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 dirty="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8296751" y="4713258"/>
            <a:ext cx="187885" cy="187885"/>
          </a:xfrm>
          <a:prstGeom prst="ellipse">
            <a:avLst/>
          </a:prstGeom>
          <a:solidFill>
            <a:schemeClr val="accent6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 dirty="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720976" y="2514223"/>
            <a:ext cx="289944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20976" y="4523721"/>
            <a:ext cx="289944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468587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3399865" y="148574"/>
            <a:ext cx="54684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POWER POINT </a:t>
            </a:r>
            <a:r>
              <a:rPr lang="en-US" altLang="ko-KR" sz="32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PRESENTATION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5018100" y="979571"/>
            <a:ext cx="2232000" cy="252000"/>
          </a:xfrm>
          <a:prstGeom prst="rect">
            <a:avLst/>
          </a:prstGeom>
          <a:solidFill>
            <a:srgbClr val="772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www.pptbizcam.co.kr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121727" y="1650748"/>
          <a:ext cx="9948545" cy="410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6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1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72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72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72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72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Strength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강점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72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2F9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72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2F9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72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2F9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>
                          <a:solidFill>
                            <a:srgbClr val="772F9C"/>
                          </a:solidFill>
                        </a:rPr>
                        <a:t>ⓥ</a:t>
                      </a:r>
                      <a:endParaRPr lang="en-US" altLang="ko-KR" sz="2400" dirty="0">
                        <a:solidFill>
                          <a:srgbClr val="772F9C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72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2F9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Weakness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약점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2F9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2F9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2F9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2F9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2F9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2F9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>
                          <a:solidFill>
                            <a:srgbClr val="772F9C"/>
                          </a:solidFill>
                        </a:rPr>
                        <a:t>ⓥ</a:t>
                      </a:r>
                      <a:endParaRPr lang="en-US" altLang="ko-KR" sz="2400" dirty="0">
                        <a:solidFill>
                          <a:srgbClr val="772F9C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2F9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2F9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Opportunity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기회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2F9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2F9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2F9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2F9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2F9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2F9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>
                          <a:solidFill>
                            <a:srgbClr val="772F9C"/>
                          </a:solidFill>
                        </a:rPr>
                        <a:t>ⓥ</a:t>
                      </a:r>
                      <a:endParaRPr lang="en-US" altLang="ko-KR" sz="2400" dirty="0">
                        <a:solidFill>
                          <a:srgbClr val="772F9C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2F9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2F9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Threat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위협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2F9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72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2F9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72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2F9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72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>
                          <a:solidFill>
                            <a:srgbClr val="772F9C"/>
                          </a:solidFill>
                        </a:rPr>
                        <a:t>ⓥ</a:t>
                      </a:r>
                      <a:endParaRPr lang="en-US" altLang="ko-KR" sz="2400" dirty="0">
                        <a:solidFill>
                          <a:srgbClr val="772F9C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2F9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72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75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모서리가 둥근 직사각형 67"/>
          <p:cNvSpPr/>
          <p:nvPr/>
        </p:nvSpPr>
        <p:spPr>
          <a:xfrm>
            <a:off x="2932792" y="1960813"/>
            <a:ext cx="6402614" cy="90757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기획 단계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9" name="타원형 설명선 68"/>
          <p:cNvSpPr/>
          <p:nvPr/>
        </p:nvSpPr>
        <p:spPr>
          <a:xfrm>
            <a:off x="2471857" y="1554531"/>
            <a:ext cx="720000" cy="720000"/>
          </a:xfrm>
          <a:prstGeom prst="wedgeEllipseCallout">
            <a:avLst>
              <a:gd name="adj1" fmla="val 35611"/>
              <a:gd name="adj2" fmla="val 55444"/>
            </a:avLst>
          </a:prstGeom>
          <a:solidFill>
            <a:schemeClr val="bg1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772F9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01</a:t>
            </a:r>
            <a:endParaRPr lang="ko-KR" altLang="en-US" sz="2800" dirty="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7848599" y="1962598"/>
            <a:ext cx="0" cy="907574"/>
          </a:xfrm>
          <a:prstGeom prst="line">
            <a:avLst/>
          </a:prstGeom>
          <a:ln w="19050">
            <a:solidFill>
              <a:srgbClr val="772F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8163842" y="2120273"/>
            <a:ext cx="856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772F9C"/>
                </a:solidFill>
              </a:rPr>
              <a:t>5%</a:t>
            </a:r>
            <a:endParaRPr lang="en-US" altLang="ko-KR" sz="1600" b="1" dirty="0">
              <a:solidFill>
                <a:srgbClr val="772F9C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932792" y="3665419"/>
            <a:ext cx="6402614" cy="90757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SYSTEM </a:t>
            </a:r>
            <a:r>
              <a:rPr lang="ko-KR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구성</a:t>
            </a:r>
            <a:endParaRPr lang="en-US" altLang="ko-KR" sz="3200" dirty="0">
              <a:solidFill>
                <a:prstClr val="black">
                  <a:lumMod val="85000"/>
                  <a:lumOff val="1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8" name="타원형 설명선 77"/>
          <p:cNvSpPr/>
          <p:nvPr/>
        </p:nvSpPr>
        <p:spPr>
          <a:xfrm>
            <a:off x="2471857" y="3211632"/>
            <a:ext cx="720000" cy="720000"/>
          </a:xfrm>
          <a:prstGeom prst="wedgeEllipseCallout">
            <a:avLst>
              <a:gd name="adj1" fmla="val 35611"/>
              <a:gd name="adj2" fmla="val 55444"/>
            </a:avLst>
          </a:prstGeom>
          <a:solidFill>
            <a:schemeClr val="bg1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772F9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02</a:t>
            </a:r>
            <a:endParaRPr lang="ko-KR" altLang="en-US" sz="2800" dirty="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>
            <a:off x="7848599" y="3665419"/>
            <a:ext cx="0" cy="907574"/>
          </a:xfrm>
          <a:prstGeom prst="line">
            <a:avLst/>
          </a:prstGeom>
          <a:ln w="19050">
            <a:solidFill>
              <a:srgbClr val="772F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8142201" y="377737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772F9C"/>
                </a:solidFill>
              </a:rPr>
              <a:t>30</a:t>
            </a:r>
            <a:r>
              <a:rPr lang="en-US" altLang="ko-KR" sz="1600" b="1" dirty="0">
                <a:solidFill>
                  <a:srgbClr val="772F9C"/>
                </a:solidFill>
              </a:rPr>
              <a:t>%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32792" y="5322520"/>
            <a:ext cx="6402614" cy="90757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분석 및 구현 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83" name="타원형 설명선 82"/>
          <p:cNvSpPr/>
          <p:nvPr/>
        </p:nvSpPr>
        <p:spPr>
          <a:xfrm>
            <a:off x="2471857" y="4868733"/>
            <a:ext cx="720000" cy="720000"/>
          </a:xfrm>
          <a:prstGeom prst="wedgeEllipseCallout">
            <a:avLst>
              <a:gd name="adj1" fmla="val 35611"/>
              <a:gd name="adj2" fmla="val 55444"/>
            </a:avLst>
          </a:prstGeom>
          <a:solidFill>
            <a:schemeClr val="bg1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772F9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03</a:t>
            </a:r>
            <a:endParaRPr lang="ko-KR" altLang="en-US" sz="2800" dirty="0"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7848599" y="5322520"/>
            <a:ext cx="0" cy="907574"/>
          </a:xfrm>
          <a:prstGeom prst="line">
            <a:avLst/>
          </a:prstGeom>
          <a:ln w="19050">
            <a:solidFill>
              <a:srgbClr val="772F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8142201" y="5434475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772F9C"/>
                </a:solidFill>
              </a:rPr>
              <a:t>65</a:t>
            </a:r>
            <a:r>
              <a:rPr lang="en-US" altLang="ko-KR" sz="1600" b="1" dirty="0">
                <a:solidFill>
                  <a:srgbClr val="772F9C"/>
                </a:solidFill>
              </a:rPr>
              <a:t>%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7622" y="45607"/>
            <a:ext cx="180737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0" kern="0" dirty="0">
                <a:ln w="3175">
                  <a:noFill/>
                </a:ln>
                <a:solidFill>
                  <a:srgbClr val="772F9C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 </a:t>
            </a:r>
            <a:endParaRPr lang="en-US" altLang="ko-KR" sz="5000" kern="0" dirty="0">
              <a:ln w="3175">
                <a:noFill/>
              </a:ln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07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모서리가 둥근 직사각형 82"/>
          <p:cNvSpPr/>
          <p:nvPr/>
        </p:nvSpPr>
        <p:spPr>
          <a:xfrm>
            <a:off x="1678975" y="4448853"/>
            <a:ext cx="1630543" cy="5996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네이버 영화 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네티즌 평점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857779" y="4448851"/>
            <a:ext cx="1555147" cy="5996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영화 추천 시스템 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948263" y="3000636"/>
            <a:ext cx="553677" cy="59490"/>
          </a:xfrm>
          <a:prstGeom prst="roundRect">
            <a:avLst>
              <a:gd name="adj" fmla="val 50000"/>
            </a:avLst>
          </a:prstGeom>
          <a:solidFill>
            <a:srgbClr val="772F9C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 rot="5400000">
            <a:off x="3966692" y="3005147"/>
            <a:ext cx="553677" cy="59490"/>
          </a:xfrm>
          <a:prstGeom prst="roundRect">
            <a:avLst>
              <a:gd name="adj" fmla="val 50000"/>
            </a:avLst>
          </a:prstGeom>
          <a:solidFill>
            <a:srgbClr val="772F9C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529588" y="3126154"/>
            <a:ext cx="553677" cy="59490"/>
          </a:xfrm>
          <a:prstGeom prst="roundRect">
            <a:avLst>
              <a:gd name="adj" fmla="val 50000"/>
            </a:avLst>
          </a:prstGeom>
          <a:solidFill>
            <a:srgbClr val="772F9C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529587" y="2958692"/>
            <a:ext cx="553677" cy="59490"/>
          </a:xfrm>
          <a:prstGeom prst="roundRect">
            <a:avLst>
              <a:gd name="adj" fmla="val 50000"/>
            </a:avLst>
          </a:prstGeom>
          <a:solidFill>
            <a:srgbClr val="772F9C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227" y="10799"/>
            <a:ext cx="27917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dirty="0">
                <a:solidFill>
                  <a:srgbClr val="7030A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</a:t>
            </a:r>
            <a:r>
              <a:rPr lang="ko-KR" altLang="en-US" sz="5000" dirty="0">
                <a:solidFill>
                  <a:srgbClr val="7030A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기획 단계</a:t>
            </a:r>
            <a:endParaRPr lang="en-US" altLang="ko-KR" sz="5000" kern="0" dirty="0">
              <a:ln w="3175">
                <a:noFill/>
              </a:ln>
              <a:solidFill>
                <a:srgbClr val="772F9C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94" y="1812886"/>
            <a:ext cx="2160000" cy="2520000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5336438" y="4448852"/>
            <a:ext cx="1630543" cy="5996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네이버 영화 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현재 상 영작 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74980" y="1847811"/>
            <a:ext cx="2129007" cy="2520000"/>
          </a:xfrm>
          <a:prstGeom prst="rect">
            <a:avLst/>
          </a:prstGeom>
        </p:spPr>
      </p:pic>
      <p:pic>
        <p:nvPicPr>
          <p:cNvPr id="5" name="그림 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508866" y="1832571"/>
            <a:ext cx="2160000" cy="2520000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1456113" y="5159102"/>
            <a:ext cx="9555479" cy="5996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네티즌  평점에 의한 현재 상영 작 사용자</a:t>
            </a:r>
            <a:r>
              <a:rPr lang="en-US" altLang="ko-KR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별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추천 시스템 구현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5389" y="6274893"/>
            <a:ext cx="4002068" cy="278866"/>
          </a:xfrm>
          <a:prstGeom prst="rect">
            <a:avLst/>
          </a:prstGeom>
          <a:solidFill>
            <a:srgbClr val="772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Bit Academy Big data Marketing Team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91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0455" y="36268"/>
            <a:ext cx="344751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dirty="0">
                <a:solidFill>
                  <a:srgbClr val="7030A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SYSTEM</a:t>
            </a:r>
            <a:r>
              <a:rPr lang="ko-KR" altLang="en-US" sz="5000" dirty="0">
                <a:solidFill>
                  <a:srgbClr val="7030A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구성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319520" y="5292105"/>
            <a:ext cx="9555479" cy="5996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772F9C"/>
            </a:solidFill>
          </a:ln>
          <a:effectLst>
            <a:outerShdw dist="25400" dir="2700000" algn="tl" rotWithShape="0">
              <a:srgbClr val="772F9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작업 별 조원 간 역할 분담제 진행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91180" y="1875999"/>
            <a:ext cx="2160000" cy="252000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487160" y="4395999"/>
            <a:ext cx="2160000" cy="575796"/>
          </a:xfrm>
          <a:prstGeom prst="rect">
            <a:avLst/>
          </a:prstGeom>
          <a:solidFill>
            <a:srgbClr val="772F9C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Web Crawling , Analysis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791180" y="4395999"/>
            <a:ext cx="2160000" cy="575795"/>
          </a:xfrm>
          <a:prstGeom prst="rect">
            <a:avLst/>
          </a:prstGeom>
          <a:solidFill>
            <a:srgbClr val="772F9C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Operation Data </a:t>
            </a:r>
            <a:r>
              <a:rPr lang="ko-KR" altLang="en-US" sz="1600" b="1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적재 </a:t>
            </a:r>
            <a:endParaRPr lang="en-US" altLang="ko-KR" sz="1600" b="1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100513" y="4395999"/>
            <a:ext cx="2160000" cy="575795"/>
          </a:xfrm>
          <a:prstGeom prst="rect">
            <a:avLst/>
          </a:prstGeom>
          <a:solidFill>
            <a:srgbClr val="772F9C"/>
          </a:solidFill>
          <a:ln>
            <a:solidFill>
              <a:srgbClr val="772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Web Service View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85389" y="1886140"/>
            <a:ext cx="2160000" cy="25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20" y="2292744"/>
            <a:ext cx="2028825" cy="194310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8098742" y="1886140"/>
            <a:ext cx="2160000" cy="25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43" y="2504466"/>
            <a:ext cx="2160000" cy="139571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645389" y="6274893"/>
            <a:ext cx="4002068" cy="278866"/>
          </a:xfrm>
          <a:prstGeom prst="rect">
            <a:avLst/>
          </a:prstGeom>
          <a:solidFill>
            <a:srgbClr val="772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Bit Academy Big data Marketing Team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973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0455" y="36268"/>
            <a:ext cx="297989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0" dirty="0">
                <a:solidFill>
                  <a:srgbClr val="7030A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sz="5000" dirty="0">
                <a:solidFill>
                  <a:srgbClr val="7030A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구현 과정</a:t>
            </a:r>
            <a:endParaRPr lang="en-US" altLang="ko-KR" sz="5000" dirty="0">
              <a:solidFill>
                <a:srgbClr val="7030A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81515" y="4348976"/>
            <a:ext cx="436584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영화 제목 </a:t>
            </a:r>
            <a:r>
              <a:rPr lang="en-US" altLang="ko-KR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평점 </a:t>
            </a:r>
            <a:r>
              <a:rPr lang="en-US" altLang="ko-KR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 이름에 대한 </a:t>
            </a:r>
            <a:r>
              <a:rPr lang="en-US" altLang="ko-KR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Crawling Code </a:t>
            </a:r>
            <a:r>
              <a:rPr lang="ko-KR" altLang="en-US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작성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15861"/>
          <a:stretch/>
        </p:blipFill>
        <p:spPr>
          <a:xfrm>
            <a:off x="6278880" y="1318492"/>
            <a:ext cx="4269971" cy="272348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911" y="2716987"/>
            <a:ext cx="4004649" cy="132498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911" y="1318492"/>
            <a:ext cx="4004649" cy="1194660"/>
          </a:xfrm>
          <a:prstGeom prst="rect">
            <a:avLst/>
          </a:prstGeom>
        </p:spPr>
      </p:pic>
      <p:sp>
        <p:nvSpPr>
          <p:cNvPr id="27" name="오른쪽 화살표 26"/>
          <p:cNvSpPr/>
          <p:nvPr/>
        </p:nvSpPr>
        <p:spPr>
          <a:xfrm>
            <a:off x="5412501" y="2255975"/>
            <a:ext cx="696438" cy="848515"/>
          </a:xfrm>
          <a:prstGeom prst="rightArrow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102136" y="245703"/>
            <a:ext cx="2785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3600" dirty="0">
              <a:solidFill>
                <a:srgbClr val="7030A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78880" y="4165463"/>
            <a:ext cx="5410200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댓글 등록 순서를 </a:t>
            </a:r>
            <a:r>
              <a:rPr lang="en-US" altLang="ko-KR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Primary Key</a:t>
            </a:r>
            <a:r>
              <a:rPr lang="ko-KR" altLang="en-US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설정 후</a:t>
            </a:r>
            <a:endParaRPr lang="en-US" altLang="ko-KR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영화</a:t>
            </a:r>
            <a:r>
              <a:rPr lang="en-US" altLang="ko-KR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평점</a:t>
            </a:r>
            <a:r>
              <a:rPr lang="en-US" altLang="ko-KR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유저 순으로 </a:t>
            </a:r>
            <a:r>
              <a:rPr lang="en-US" altLang="ko-KR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DB </a:t>
            </a:r>
            <a:r>
              <a:rPr lang="ko-KR" altLang="en-US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적재</a:t>
            </a:r>
            <a:endParaRPr lang="en-US" altLang="ko-KR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26753" y="240119"/>
            <a:ext cx="3150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(1)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데이터 수집 단계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45389" y="6274893"/>
            <a:ext cx="4002068" cy="278866"/>
          </a:xfrm>
          <a:prstGeom prst="rect">
            <a:avLst/>
          </a:prstGeom>
          <a:solidFill>
            <a:srgbClr val="772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Bit Academy Big data Marketing Team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9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645389" y="6274893"/>
            <a:ext cx="4002068" cy="278866"/>
          </a:xfrm>
          <a:prstGeom prst="rect">
            <a:avLst/>
          </a:prstGeom>
          <a:solidFill>
            <a:srgbClr val="772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Bit Academy Big data Marketing Team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7301" t="39383" r="58016" b="26190"/>
          <a:stretch/>
        </p:blipFill>
        <p:spPr>
          <a:xfrm>
            <a:off x="1897558" y="1101469"/>
            <a:ext cx="2285580" cy="30313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7361" t="42470" r="57361" b="23209"/>
          <a:stretch/>
        </p:blipFill>
        <p:spPr>
          <a:xfrm>
            <a:off x="6559206" y="1101469"/>
            <a:ext cx="2285580" cy="3031308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5022953" y="2192865"/>
            <a:ext cx="696438" cy="848515"/>
          </a:xfrm>
          <a:prstGeom prst="rightArrow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921931" y="4423529"/>
            <a:ext cx="54489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 명이 일부 암호화되어</a:t>
            </a:r>
            <a:r>
              <a:rPr lang="en-US" altLang="ko-KR" sz="20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0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앞 </a:t>
            </a:r>
            <a:r>
              <a:rPr lang="en-US" altLang="ko-KR" sz="20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</a:t>
            </a:r>
            <a:r>
              <a:rPr lang="ko-KR" altLang="en-US" sz="20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글자 가 동일시 한 사용자로 칭함</a:t>
            </a:r>
            <a:r>
              <a:rPr lang="en-US" altLang="ko-KR" sz="20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ko-KR" altLang="en-US" sz="20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이때 </a:t>
            </a:r>
            <a:r>
              <a:rPr lang="ko-KR" altLang="en-US" sz="20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중복값이</a:t>
            </a:r>
            <a:r>
              <a:rPr lang="ko-KR" altLang="en-US" sz="20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생기므로 처음 값을 제외한 나머지 값 제거</a:t>
            </a:r>
            <a:r>
              <a:rPr lang="en-US" altLang="ko-KR" sz="20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r>
              <a:rPr lang="en-US" altLang="ko-KR" sz="20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Ex) pig*** / pig**** =&gt; pig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0455" y="36268"/>
            <a:ext cx="297989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0" dirty="0">
                <a:solidFill>
                  <a:srgbClr val="7030A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sz="5000" dirty="0">
                <a:solidFill>
                  <a:srgbClr val="7030A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구현 과정</a:t>
            </a:r>
            <a:endParaRPr lang="en-US" altLang="ko-KR" sz="5000" dirty="0">
              <a:solidFill>
                <a:srgbClr val="7030A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26753" y="240119"/>
            <a:ext cx="3150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(2)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데이터 전처리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13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645389" y="6274893"/>
            <a:ext cx="4002068" cy="278866"/>
          </a:xfrm>
          <a:prstGeom prst="rect">
            <a:avLst/>
          </a:prstGeom>
          <a:solidFill>
            <a:srgbClr val="772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Bit Academy Big data Marketing Team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455" y="36268"/>
            <a:ext cx="297989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3. </a:t>
            </a: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구현 과정</a:t>
            </a:r>
            <a:endParaRPr kumimoji="0" lang="en-US" altLang="ko-KR" sz="5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26753" y="240119"/>
            <a:ext cx="3150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(3)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데이터 탐색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7540" t="41218" r="51587" b="34701"/>
          <a:stretch/>
        </p:blipFill>
        <p:spPr>
          <a:xfrm>
            <a:off x="992280" y="1968392"/>
            <a:ext cx="3817258" cy="247727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92280" y="4640057"/>
            <a:ext cx="31971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주로 </a:t>
            </a:r>
            <a:r>
              <a:rPr lang="en-US" altLang="ko-KR" sz="20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10</a:t>
            </a:r>
            <a:r>
              <a:rPr lang="ko-KR" altLang="en-US" sz="20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점을 준 사용자가 대부분</a:t>
            </a:r>
            <a:endParaRPr lang="en-US" altLang="ko-KR" sz="20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다음으로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점을 준 사용자가 많다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368664" y="2655806"/>
            <a:ext cx="18482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영화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: 2608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8333" t="47654" r="64039" b="30520"/>
          <a:stretch/>
        </p:blipFill>
        <p:spPr>
          <a:xfrm>
            <a:off x="6167846" y="1968392"/>
            <a:ext cx="1818727" cy="126665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227348" y="1968392"/>
            <a:ext cx="18482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사용자의 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: 6224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18333" t="71003" r="38264" b="18767"/>
          <a:stretch/>
        </p:blipFill>
        <p:spPr>
          <a:xfrm>
            <a:off x="6129684" y="3498102"/>
            <a:ext cx="4477960" cy="59372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129683" y="4331724"/>
            <a:ext cx="57744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비율 </a:t>
            </a:r>
            <a:r>
              <a:rPr lang="en-US" altLang="ko-KR" sz="20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 </a:t>
            </a:r>
            <a:r>
              <a:rPr lang="ko-KR" altLang="en-US" sz="20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수 </a:t>
            </a:r>
            <a:r>
              <a:rPr lang="en-US" altLang="ko-KR" sz="20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 (</a:t>
            </a:r>
            <a:r>
              <a:rPr lang="ko-KR" altLang="en-US" sz="20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유저 수 </a:t>
            </a:r>
            <a:r>
              <a:rPr lang="en-US" altLang="ko-KR" sz="20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* </a:t>
            </a:r>
            <a:r>
              <a:rPr lang="ko-KR" altLang="en-US" sz="20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영화 수</a:t>
            </a:r>
            <a:r>
              <a:rPr lang="en-US" altLang="ko-KR" sz="20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-  0.001</a:t>
            </a:r>
            <a:r>
              <a:rPr lang="ko-KR" altLang="en-US" sz="20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이므로 희소행렬임을 알 수 있다</a:t>
            </a:r>
            <a:r>
              <a:rPr lang="en-US" altLang="ko-KR" sz="20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03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645389" y="6274893"/>
            <a:ext cx="4002068" cy="278866"/>
          </a:xfrm>
          <a:prstGeom prst="rect">
            <a:avLst/>
          </a:prstGeom>
          <a:solidFill>
            <a:srgbClr val="772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Bit Academy Big data Marketing Team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455" y="36268"/>
            <a:ext cx="297989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3. </a:t>
            </a: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구현 과정</a:t>
            </a:r>
            <a:endParaRPr kumimoji="0" lang="en-US" altLang="ko-KR" sz="5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26753" y="240119"/>
            <a:ext cx="4195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(4) </a:t>
            </a:r>
            <a:r>
              <a:rPr lang="ko-KR" altLang="en-US" sz="3600" dirty="0">
                <a:solidFill>
                  <a:srgbClr val="7030A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분석</a:t>
            </a:r>
            <a:r>
              <a:rPr lang="en-US" altLang="ko-KR" sz="3600" dirty="0">
                <a:solidFill>
                  <a:srgbClr val="7030A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- </a:t>
            </a:r>
            <a:r>
              <a:rPr lang="ko-KR" altLang="en-US" sz="3600" dirty="0">
                <a:solidFill>
                  <a:srgbClr val="7030A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모델 선택</a:t>
            </a:r>
            <a:endParaRPr lang="en-US" altLang="ko-KR" sz="3600" dirty="0">
              <a:solidFill>
                <a:srgbClr val="7030A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760DB3-8947-4C36-A01D-52ADD6DEFC0F}"/>
              </a:ext>
            </a:extLst>
          </p:cNvPr>
          <p:cNvSpPr/>
          <p:nvPr/>
        </p:nvSpPr>
        <p:spPr>
          <a:xfrm>
            <a:off x="243377" y="1101893"/>
            <a:ext cx="346801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1)   SVD</a:t>
            </a:r>
          </a:p>
          <a:p>
            <a:pPr marL="342900" indent="-342900">
              <a:buFontTx/>
              <a:buChar char="-"/>
            </a:pPr>
            <a:r>
              <a:rPr lang="ko-KR" altLang="en-US" sz="22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특이값</a:t>
            </a:r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분해 알고리즘</a:t>
            </a:r>
            <a:endParaRPr lang="en-US" altLang="ko-KR" sz="22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희소 행렬에 적합</a:t>
            </a:r>
            <a:endParaRPr lang="en-US" altLang="ko-KR" sz="22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</a:t>
            </a:r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영화의 중요 특징을 이용해 </a:t>
            </a:r>
            <a:endParaRPr lang="en-US" altLang="ko-KR" sz="22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     </a:t>
            </a:r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예측하는 알고리즘</a:t>
            </a:r>
            <a:endParaRPr lang="en-US" altLang="ko-KR" sz="22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6A4CB3-CEA0-4871-81EB-02617221A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74" t="12925" r="36617" b="8503"/>
          <a:stretch/>
        </p:blipFill>
        <p:spPr>
          <a:xfrm>
            <a:off x="243377" y="2909409"/>
            <a:ext cx="3468014" cy="301668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587C61-2F2C-48C7-80A4-447E66523045}"/>
              </a:ext>
            </a:extLst>
          </p:cNvPr>
          <p:cNvSpPr/>
          <p:nvPr/>
        </p:nvSpPr>
        <p:spPr>
          <a:xfrm>
            <a:off x="4022001" y="1101893"/>
            <a:ext cx="38355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2)  </a:t>
            </a:r>
            <a:r>
              <a:rPr lang="en-US" altLang="ko-KR" sz="22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BaselineOnly</a:t>
            </a:r>
            <a:endParaRPr lang="en-US" altLang="ko-KR" sz="22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User</a:t>
            </a:r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Item</a:t>
            </a:r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</a:t>
            </a:r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Baseline</a:t>
            </a:r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이용한 평점 예측 알고리즘</a:t>
            </a:r>
            <a:endParaRPr lang="en-US" altLang="ko-KR" sz="22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D3373D-D8AD-4AB4-8076-64C6F44A45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37" t="47467" r="58308" b="43268"/>
          <a:stretch/>
        </p:blipFill>
        <p:spPr>
          <a:xfrm>
            <a:off x="4022001" y="2754789"/>
            <a:ext cx="935481" cy="55058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5CF8188-66FD-41F5-A7FB-2432A7713A7C}"/>
              </a:ext>
            </a:extLst>
          </p:cNvPr>
          <p:cNvSpPr/>
          <p:nvPr/>
        </p:nvSpPr>
        <p:spPr>
          <a:xfrm>
            <a:off x="4022001" y="3504904"/>
            <a:ext cx="31049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 </a:t>
            </a:r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</a:t>
            </a:r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</a:t>
            </a:r>
            <a:r>
              <a:rPr lang="en-US" altLang="ko-KR" sz="22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</a:t>
            </a:r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라는 영화의 </a:t>
            </a:r>
            <a:r>
              <a:rPr lang="ko-KR" altLang="en-US" sz="22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예측값</a:t>
            </a:r>
            <a:endParaRPr lang="en-US" altLang="ko-KR" sz="22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= </a:t>
            </a:r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평점 데이터 전체 평균</a:t>
            </a:r>
            <a:endParaRPr lang="en-US" altLang="ko-KR" sz="22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+ u</a:t>
            </a:r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라는 유저의 편향</a:t>
            </a:r>
            <a:endParaRPr lang="en-US" altLang="ko-KR" sz="22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+ </a:t>
            </a:r>
            <a:r>
              <a:rPr lang="en-US" altLang="ko-KR" sz="22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</a:t>
            </a:r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라는 영화의 편향</a:t>
            </a:r>
            <a:endParaRPr lang="en-US" altLang="ko-KR" sz="22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9EA0B63-2458-4A0E-8BF1-961C7F129D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498" t="48627" r="34338" b="43268"/>
          <a:stretch/>
        </p:blipFill>
        <p:spPr>
          <a:xfrm>
            <a:off x="4957482" y="2754789"/>
            <a:ext cx="1707780" cy="55058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7C4FE8-E2ED-49E2-BD56-6128FC4BCC18}"/>
              </a:ext>
            </a:extLst>
          </p:cNvPr>
          <p:cNvSpPr/>
          <p:nvPr/>
        </p:nvSpPr>
        <p:spPr>
          <a:xfrm>
            <a:off x="8168177" y="1087681"/>
            <a:ext cx="38355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3)  </a:t>
            </a:r>
            <a:r>
              <a:rPr lang="en-US" altLang="ko-KR" sz="22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KNNBasic</a:t>
            </a:r>
            <a:endParaRPr lang="en-US" altLang="ko-KR" sz="22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사용자와 유사한 </a:t>
            </a:r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k</a:t>
            </a:r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명의 평점 데이터를 이용한 평점 예측 알고리즘</a:t>
            </a:r>
            <a:endParaRPr lang="en-US" altLang="ko-KR" sz="22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822A4BA-51DF-41CA-8E26-C41F255D04EF}"/>
              </a:ext>
            </a:extLst>
          </p:cNvPr>
          <p:cNvSpPr/>
          <p:nvPr/>
        </p:nvSpPr>
        <p:spPr>
          <a:xfrm>
            <a:off x="8179059" y="2754789"/>
            <a:ext cx="3835566" cy="1785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사용자와 유사한 </a:t>
            </a:r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k</a:t>
            </a:r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명을 찾는다</a:t>
            </a:r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사용자별 유사도 비교 </a:t>
            </a:r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– default : </a:t>
            </a:r>
            <a:r>
              <a:rPr lang="en-US" altLang="ko-KR" sz="22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msd</a:t>
            </a:r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</a:p>
          <a:p>
            <a:pPr marL="457200" indent="-457200">
              <a:buAutoNum type="arabicPeriod"/>
            </a:pPr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K</a:t>
            </a:r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명의 유사 사용자들의 영화 평점의 가중합을 하고 정규화</a:t>
            </a:r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유사도가 높을수록 가중치 증가</a:t>
            </a:r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666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645389" y="6274893"/>
            <a:ext cx="4002068" cy="278866"/>
          </a:xfrm>
          <a:prstGeom prst="rect">
            <a:avLst/>
          </a:prstGeom>
          <a:solidFill>
            <a:srgbClr val="772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Bit Academy Big data Marketing Team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455" y="36268"/>
            <a:ext cx="297989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3. </a:t>
            </a:r>
            <a:r>
              <a:rPr kumimoji="0" lang="ko-KR" altLang="en-US" sz="50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구현 과정</a:t>
            </a:r>
            <a:endParaRPr kumimoji="0" lang="en-US" altLang="ko-KR" sz="5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26752" y="240119"/>
            <a:ext cx="4688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(4)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분석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-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모델 성능 평가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AEBA9AC-0C02-4649-A64E-1462BF57D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38" y="1090300"/>
            <a:ext cx="9030368" cy="508302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83EA067C-8B1F-46ED-866B-A6FFC9197FAB}"/>
              </a:ext>
            </a:extLst>
          </p:cNvPr>
          <p:cNvSpPr/>
          <p:nvPr/>
        </p:nvSpPr>
        <p:spPr>
          <a:xfrm>
            <a:off x="9503918" y="1090300"/>
            <a:ext cx="268808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모델성능평가 </a:t>
            </a:r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</a:t>
            </a:r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RMSE</a:t>
            </a:r>
          </a:p>
          <a:p>
            <a:pPr marL="342900" indent="-342900">
              <a:buFontTx/>
              <a:buChar char="-"/>
            </a:pPr>
            <a:endParaRPr lang="en-US" altLang="ko-KR" sz="22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2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2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Sum((</a:t>
            </a:r>
            <a:r>
              <a:rPr lang="ko-KR" altLang="en-US" sz="22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예측값</a:t>
            </a:r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– </a:t>
            </a:r>
            <a:r>
              <a:rPr lang="ko-KR" altLang="en-US" sz="22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실제값</a:t>
            </a:r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)^ 2)</a:t>
            </a:r>
          </a:p>
          <a:p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</a:t>
            </a:r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값을 데이터 수로 나누고</a:t>
            </a:r>
            <a:endParaRPr lang="en-US" altLang="ko-KR" sz="22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루트를 씌운 값</a:t>
            </a:r>
            <a:endParaRPr lang="en-US" altLang="ko-KR" sz="22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052" name="Picture 4" descr="rmse 이미지 검색결과">
            <a:extLst>
              <a:ext uri="{FF2B5EF4-FFF2-40B4-BE49-F238E27FC236}">
                <a16:creationId xmlns:a16="http://schemas.microsoft.com/office/drawing/2014/main" id="{F2AE9A10-9D8A-41FA-B84B-BD994F65F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768" y="1521186"/>
            <a:ext cx="2092138" cy="94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8405284-58DF-48AE-BE07-963D3252EC92}"/>
              </a:ext>
            </a:extLst>
          </p:cNvPr>
          <p:cNvSpPr/>
          <p:nvPr/>
        </p:nvSpPr>
        <p:spPr>
          <a:xfrm>
            <a:off x="9503918" y="4133835"/>
            <a:ext cx="268808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RMSE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기준으로 값이 낮은 두개의 모델 선택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  <a:p>
            <a:pPr marL="342900" lvl="0" indent="-342900">
              <a:buFontTx/>
              <a:buChar char="-"/>
              <a:defRPr/>
            </a:pPr>
            <a:r>
              <a:rPr lang="en-US" altLang="ko-KR" sz="22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BaselineOnly</a:t>
            </a:r>
            <a:endParaRPr lang="en-US" altLang="ko-KR" sz="22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342900" lvl="0" indent="-342900">
              <a:buFontTx/>
              <a:buChar char="-"/>
              <a:defRPr/>
            </a:pPr>
            <a:r>
              <a:rPr lang="en-US" altLang="ko-KR" sz="22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SVD</a:t>
            </a:r>
          </a:p>
        </p:txBody>
      </p:sp>
    </p:spTree>
    <p:extLst>
      <p:ext uri="{BB962C8B-B14F-4D97-AF65-F5344CB8AC3E}">
        <p14:creationId xmlns:p14="http://schemas.microsoft.com/office/powerpoint/2010/main" val="18029032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905</Words>
  <Application>Microsoft Office PowerPoint</Application>
  <PresentationFormat>와이드스크린</PresentationFormat>
  <Paragraphs>195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야놀자 야체 R</vt:lpstr>
      <vt:lpstr>Arial</vt:lpstr>
      <vt:lpstr>야놀자 야체 B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user</cp:lastModifiedBy>
  <cp:revision>57</cp:revision>
  <dcterms:created xsi:type="dcterms:W3CDTF">2019-11-19T04:34:19Z</dcterms:created>
  <dcterms:modified xsi:type="dcterms:W3CDTF">2020-02-11T15:28:40Z</dcterms:modified>
</cp:coreProperties>
</file>