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63" r:id="rId2"/>
    <p:sldId id="267" r:id="rId3"/>
    <p:sldId id="265" r:id="rId4"/>
    <p:sldId id="290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300" r:id="rId13"/>
    <p:sldId id="281" r:id="rId14"/>
    <p:sldId id="282" r:id="rId15"/>
    <p:sldId id="308" r:id="rId16"/>
    <p:sldId id="293" r:id="rId17"/>
    <p:sldId id="309" r:id="rId18"/>
    <p:sldId id="294" r:id="rId19"/>
    <p:sldId id="310" r:id="rId20"/>
    <p:sldId id="283" r:id="rId21"/>
    <p:sldId id="306" r:id="rId22"/>
    <p:sldId id="295" r:id="rId23"/>
    <p:sldId id="299" r:id="rId24"/>
    <p:sldId id="287" r:id="rId25"/>
    <p:sldId id="301" r:id="rId26"/>
    <p:sldId id="307" r:id="rId27"/>
    <p:sldId id="305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30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표지">
  <p:cSld name="1_표지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24592" y="6304236"/>
            <a:ext cx="438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#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87970" y="1400860"/>
            <a:ext cx="108000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4F4FFC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587970" y="555541"/>
            <a:ext cx="108000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F4FFC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587971" y="3501008"/>
            <a:ext cx="501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591850" y="3933057"/>
            <a:ext cx="108000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>
  <p:cSld name="2_목차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96000" y="548680"/>
            <a:ext cx="10800000" cy="49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rgbClr val="4F4FFC"/>
              </a:buClr>
              <a:buSzPts val="2500"/>
              <a:buFont typeface="Arial"/>
              <a:buChar char="•"/>
              <a:defRPr sz="2500" b="1" i="0" u="none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Malgun Gothic"/>
              <a:buAutoNum type="arabicParenR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챕터 타이틀">
  <p:cSld name="3_챕터 타이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96000" y="620688"/>
            <a:ext cx="10800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4F4FFC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696000" y="3429000"/>
            <a:ext cx="108000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4">
  <p:cSld name="7_본문4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424592" y="6304236"/>
            <a:ext cx="438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#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77795" y="376521"/>
            <a:ext cx="8640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4F4FFC"/>
              </a:buClr>
              <a:buSzPts val="1600"/>
              <a:buFont typeface="Arial"/>
              <a:buNone/>
              <a:defRPr sz="1600" b="1" i="0" u="sng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77795" y="1388598"/>
            <a:ext cx="10800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4F4FFC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677795" y="3147610"/>
            <a:ext cx="108000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5284079" y="6453336"/>
            <a:ext cx="16239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ⓒ  NAVER Connect Foundation</a:t>
            </a:r>
            <a:endParaRPr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376" y="6185918"/>
            <a:ext cx="1292845" cy="3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24592" y="6304236"/>
            <a:ext cx="438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#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>
                <a:ea typeface="A041헤드라인M" pitchFamily="2" charset="-127"/>
              </a:rPr>
              <a:t>문장 내 개체간 관계 추출 </a:t>
            </a:r>
            <a:r>
              <a:rPr lang="en-US" altLang="ko-KR" sz="4400" dirty="0">
                <a:ea typeface="A041헤드라인M" pitchFamily="2" charset="-127"/>
              </a:rPr>
              <a:t>Solution</a:t>
            </a:r>
            <a:endParaRPr lang="ko-KR" altLang="en-US" sz="4400" dirty="0">
              <a:ea typeface="A041헤드라인M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A041헤드라인M" pitchFamily="2" charset="-127"/>
              </a:rPr>
              <a:t>P – Stage 2</a:t>
            </a:r>
            <a:endParaRPr lang="ko-KR" altLang="en-US" dirty="0">
              <a:ea typeface="A041헤드라인M" pitchFamily="2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발표자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</a:t>
            </a:r>
          </a:p>
        </p:txBody>
      </p:sp>
    </p:spTree>
    <p:extLst>
      <p:ext uri="{BB962C8B-B14F-4D97-AF65-F5344CB8AC3E}">
        <p14:creationId xmlns:p14="http://schemas.microsoft.com/office/powerpoint/2010/main" val="133335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Truncation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83;p14"/>
          <p:cNvSpPr txBox="1"/>
          <p:nvPr/>
        </p:nvSpPr>
        <p:spPr>
          <a:xfrm>
            <a:off x="981075" y="2781875"/>
            <a:ext cx="533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Ex)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Google Shape;103;p16"/>
          <p:cNvSpPr txBox="1"/>
          <p:nvPr/>
        </p:nvSpPr>
        <p:spPr>
          <a:xfrm>
            <a:off x="1376550" y="2819425"/>
            <a:ext cx="974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1990년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미국 알래스카주가 처음으로 출마 권리를 획득하였지만, 정치적 정당으로 초점이 맞춰지면서 어떻게 미국의 정치 시스템에 맞춰야 하는지, 녹색 통신 연락 위원회가 정치적 정당인지, 정치적 정당이 어떻게 녹색 운동에 관련이 되는지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등의 문제에 직면하였고, 이러한 문제를 해결하기 위해 1991년 투표를 통하여 녹색 통신 연락 위원회에서 ""녹색/</a:t>
            </a:r>
            <a:r>
              <a:rPr 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녹색당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USA"" 으로 개명하였다.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Google Shape;104;p16"/>
          <p:cNvSpPr txBox="1"/>
          <p:nvPr/>
        </p:nvSpPr>
        <p:spPr>
          <a:xfrm>
            <a:off x="1376550" y="4330300"/>
            <a:ext cx="974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1990년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미국 알래스카주가 처음으로 출마 권리를 획득하였지만, 정치적 정당으로 초점이 </a:t>
            </a:r>
            <a:r>
              <a:rPr lang="ko-KR" dirty="0" err="1">
                <a:latin typeface="나눔바른고딕" pitchFamily="50" charset="-127"/>
                <a:ea typeface="나눔바른고딕" pitchFamily="50" charset="-127"/>
              </a:rPr>
              <a:t>맞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&lt;/s&gt; 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나눔바른고딕" pitchFamily="50" charset="-127"/>
                <a:ea typeface="나눔바른고딕" pitchFamily="50" charset="-127"/>
              </a:rPr>
              <a:t>러한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문제를 해결하기 위해 1991년 투표를 통하여 녹색 통신 연락 위원회에서 ""녹색/</a:t>
            </a:r>
            <a:r>
              <a:rPr lang="ko-KR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녹색당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USA"" </a:t>
            </a:r>
            <a:r>
              <a:rPr lang="ko-KR" dirty="0" err="1">
                <a:latin typeface="나눔바른고딕" pitchFamily="50" charset="-127"/>
                <a:ea typeface="나눔바른고딕" pitchFamily="50" charset="-127"/>
              </a:rPr>
              <a:t>으로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개명하였다.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Google Shape;105;p16"/>
          <p:cNvSpPr/>
          <p:nvPr/>
        </p:nvSpPr>
        <p:spPr>
          <a:xfrm>
            <a:off x="6095400" y="3681675"/>
            <a:ext cx="306000" cy="538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Google Shape;106;p16"/>
          <p:cNvSpPr txBox="1"/>
          <p:nvPr/>
        </p:nvSpPr>
        <p:spPr>
          <a:xfrm>
            <a:off x="1031250" y="5512750"/>
            <a:ext cx="1012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entity_01 과 entity_02 주변 사이의 문자들에 집중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6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Add Weight to 0 Class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Google Shape;112;p17"/>
          <p:cNvSpPr txBox="1"/>
          <p:nvPr/>
        </p:nvSpPr>
        <p:spPr>
          <a:xfrm>
            <a:off x="912000" y="2410375"/>
            <a:ext cx="103680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주어진 데이터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셋의 분포는 관계없음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라벨 (0)이 약 50%정도로 높게 분포 + validation set의 틀린 비율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중 0이 매우 높았다.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=&gt; 0에 가중치를 주면 어떨까?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최종 모델 출력결과물 (softmax) 0번째 라벨에 0.1 정도의 가중치를 더하여 최종 submission 생성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위험한 방법이지만 해당 competition에서는 대부분의 모델에서 효과를 보았다.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8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&amp;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’s 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96000" y="1809750"/>
            <a:ext cx="10800000" cy="7974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개요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Back Translation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22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01930"/>
              </p:ext>
            </p:extLst>
          </p:nvPr>
        </p:nvGraphicFramePr>
        <p:xfrm>
          <a:off x="2032000" y="2138891"/>
          <a:ext cx="8128000" cy="43891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Models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XLM-</a:t>
                      </a:r>
                      <a:r>
                        <a:rPr lang="en-US" altLang="ko-KR" b="0" dirty="0" err="1"/>
                        <a:t>RoBERTa</a:t>
                      </a:r>
                      <a:r>
                        <a:rPr lang="en-US" altLang="ko-KR" b="0" dirty="0"/>
                        <a:t>-large,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XLM-</a:t>
                      </a:r>
                      <a:r>
                        <a:rPr lang="en-US" altLang="ko-KR" b="0" dirty="0" err="1"/>
                        <a:t>RoBERTa</a:t>
                      </a:r>
                      <a:r>
                        <a:rPr lang="en-US" altLang="ko-KR" b="0" dirty="0"/>
                        <a:t>-large</a:t>
                      </a:r>
                      <a:r>
                        <a:rPr lang="en-US" altLang="ko-KR" b="0" baseline="0" dirty="0"/>
                        <a:t> + LSTM Classifier,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R-BERT (backbone = XLM-</a:t>
                      </a:r>
                      <a:r>
                        <a:rPr lang="en-US" altLang="ko-KR" b="1" baseline="0" dirty="0" err="1"/>
                        <a:t>RoBERTa</a:t>
                      </a:r>
                      <a:r>
                        <a:rPr lang="en-US" altLang="ko-KR" b="1" baseline="0" dirty="0"/>
                        <a:t>-large)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Loss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Function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Focal Loss (gamma</a:t>
                      </a:r>
                      <a:r>
                        <a:rPr lang="en-US" altLang="ko-KR" b="0" baseline="0" dirty="0"/>
                        <a:t> = 0.5)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Optimizer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err="1"/>
                        <a:t>AdamP</a:t>
                      </a:r>
                      <a:r>
                        <a:rPr lang="en-US" altLang="ko-KR" b="0" dirty="0"/>
                        <a:t> (</a:t>
                      </a:r>
                      <a:r>
                        <a:rPr lang="en-US" altLang="ko-KR" b="0" dirty="0" err="1"/>
                        <a:t>lr</a:t>
                      </a:r>
                      <a:r>
                        <a:rPr lang="en-US" altLang="ko-KR" b="0" baseline="0" dirty="0"/>
                        <a:t> = 3e-5)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Scheduler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/>
                        <a:t>Cosine Annealing LR Scheduler</a:t>
                      </a:r>
                      <a:r>
                        <a:rPr lang="en-US" altLang="ko-KR" sz="1400" b="0" baseline="0" dirty="0"/>
                        <a:t> (</a:t>
                      </a:r>
                      <a:r>
                        <a:rPr lang="en-US" altLang="ko-KR" sz="1400" b="0" baseline="0" dirty="0" err="1"/>
                        <a:t>T_max</a:t>
                      </a:r>
                      <a:r>
                        <a:rPr lang="en-US" altLang="ko-KR" sz="1400" b="0" baseline="0" dirty="0"/>
                        <a:t>=10, </a:t>
                      </a:r>
                      <a:r>
                        <a:rPr lang="en-US" altLang="ko-KR" sz="1400" b="0" baseline="0" dirty="0" err="1"/>
                        <a:t>eta_min</a:t>
                      </a:r>
                      <a:r>
                        <a:rPr lang="en-US" altLang="ko-KR" sz="1400" b="0" baseline="0" dirty="0"/>
                        <a:t>=1e-6),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/>
                        <a:t>Warm-up (Step = 500)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Ensemble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Hard</a:t>
                      </a:r>
                      <a:r>
                        <a:rPr lang="en-US" altLang="ko-KR" b="0" baseline="0" dirty="0"/>
                        <a:t> Voting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Core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Ideas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Back</a:t>
                      </a:r>
                      <a:r>
                        <a:rPr lang="en-US" altLang="ko-KR" b="1" baseline="0" dirty="0"/>
                        <a:t> Translation,</a:t>
                      </a:r>
                      <a:endParaRPr lang="en-US" altLang="ko-KR" b="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Random</a:t>
                      </a:r>
                      <a:r>
                        <a:rPr lang="en-US" altLang="ko-KR" b="0" baseline="0" dirty="0"/>
                        <a:t> Masking,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baseline="0" dirty="0"/>
                        <a:t>Truncation,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baseline="0" dirty="0"/>
                        <a:t>Add Weight to 0 Class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12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6" y="2301876"/>
            <a:ext cx="11960225" cy="333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15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/>
              <a:t>R-BERT Architecture Image</a:t>
            </a:r>
          </a:p>
          <a:p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R-BERT Codes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1. Model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2. Entity Mask</a:t>
            </a:r>
          </a:p>
        </p:txBody>
      </p:sp>
      <p:pic>
        <p:nvPicPr>
          <p:cNvPr id="1026" name="Picture 2" descr="https://user-images.githubusercontent.com/28896432/68673458-1b090d00-0597-11ea-96b1-7c1453e6ed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806576"/>
            <a:ext cx="6753226" cy="41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5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R-BERT Architecture Image</a:t>
            </a:r>
          </a:p>
          <a:p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R-BERT Codes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1. Model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2. Entity Mask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21482"/>
            <a:ext cx="7088286" cy="427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8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/>
              <a:t>R-BERT Architecture Image</a:t>
            </a:r>
          </a:p>
          <a:p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R-BERT Codes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1. Model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2. Entity Mask</a:t>
            </a:r>
          </a:p>
        </p:txBody>
      </p:sp>
      <p:pic>
        <p:nvPicPr>
          <p:cNvPr id="1026" name="Picture 2" descr="https://user-images.githubusercontent.com/28896432/68673458-1b090d00-0597-11ea-96b1-7c1453e6ed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806576"/>
            <a:ext cx="6753226" cy="41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96075" y="4343400"/>
            <a:ext cx="1952626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none" lIns="0" tIns="0" rIns="0" bIns="0" rtlCol="0" anchor="t" anchorCtr="0">
            <a:noAutofit/>
          </a:bodyPr>
          <a:lstStyle/>
          <a:p>
            <a:pPr marL="69850" indent="0"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XLM-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RoBERTa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-large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1" y="5181600"/>
            <a:ext cx="7648574" cy="80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none" lIns="0" tIns="0" rIns="0" bIns="0" rtlCol="0" anchor="t" anchorCtr="0">
            <a:noAutofit/>
          </a:bodyPr>
          <a:lstStyle/>
          <a:p>
            <a:pPr marL="69850" indent="0" algn="ctr"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&lt;s&gt;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이순신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RELATION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조선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&lt;/s&gt; &lt;/s&gt;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이순신은 조선 중기의 무신이다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&lt;/s&gt;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838950" y="1033462"/>
            <a:ext cx="4876800" cy="2328862"/>
            <a:chOff x="6838950" y="1033462"/>
            <a:chExt cx="4876800" cy="2328862"/>
          </a:xfrm>
        </p:grpSpPr>
        <p:sp>
          <p:nvSpPr>
            <p:cNvPr id="11" name="직사각형 10"/>
            <p:cNvSpPr/>
            <p:nvPr/>
          </p:nvSpPr>
          <p:spPr>
            <a:xfrm>
              <a:off x="6838950" y="2762249"/>
              <a:ext cx="2400300" cy="600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9239250" y="1276350"/>
              <a:ext cx="771525" cy="148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01250" y="1033462"/>
              <a:ext cx="1714500" cy="252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/>
            <a:p>
              <a:pPr marL="69850" indent="0">
                <a:buNone/>
              </a:pPr>
              <a:r>
                <a:rPr lang="en-US" altLang="ko-KR" dirty="0" err="1">
                  <a:latin typeface="나눔바른고딕" pitchFamily="50" charset="-127"/>
                  <a:ea typeface="나눔바른고딕" pitchFamily="50" charset="-127"/>
                </a:rPr>
                <a:t>Self.entity_average</a:t>
              </a:r>
              <a:endParaRPr lang="ko-KR" altLang="en-US" dirty="0" err="1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24575" y="433387"/>
            <a:ext cx="5276850" cy="2328862"/>
            <a:chOff x="6438900" y="1033462"/>
            <a:chExt cx="5276850" cy="2328862"/>
          </a:xfrm>
        </p:grpSpPr>
        <p:sp>
          <p:nvSpPr>
            <p:cNvPr id="23" name="직사각형 22"/>
            <p:cNvSpPr/>
            <p:nvPr/>
          </p:nvSpPr>
          <p:spPr>
            <a:xfrm>
              <a:off x="6438900" y="2762249"/>
              <a:ext cx="2800350" cy="600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9239250" y="1276350"/>
              <a:ext cx="771525" cy="14858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01250" y="1033462"/>
              <a:ext cx="1714500" cy="252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/>
            <a:p>
              <a:pPr marL="69850" indent="0">
                <a:buNone/>
              </a:pPr>
              <a:r>
                <a:rPr lang="en-US" altLang="ko-KR" dirty="0" err="1">
                  <a:latin typeface="나눔바른고딕" pitchFamily="50" charset="-127"/>
                  <a:ea typeface="나눔바른고딕" pitchFamily="50" charset="-127"/>
                </a:rPr>
                <a:t>Self.entity_fc_layer</a:t>
              </a:r>
              <a:endParaRPr lang="ko-KR" altLang="en-US" dirty="0" err="1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R-BERT Architecture Image</a:t>
            </a:r>
          </a:p>
          <a:p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R-BERT Codes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1. Model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2. Entity Mask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/>
          <a:stretch/>
        </p:blipFill>
        <p:spPr bwMode="auto">
          <a:xfrm>
            <a:off x="4648201" y="1921482"/>
            <a:ext cx="7010400" cy="4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51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/>
              <a:t>R-BERT Architecture Image</a:t>
            </a:r>
          </a:p>
          <a:p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R-BERT Codes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1. Model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2. Entity Mask</a:t>
            </a:r>
          </a:p>
        </p:txBody>
      </p:sp>
      <p:pic>
        <p:nvPicPr>
          <p:cNvPr id="1026" name="Picture 2" descr="https://user-images.githubusercontent.com/28896432/68673458-1b090d00-0597-11ea-96b1-7c1453e6ed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806576"/>
            <a:ext cx="6753226" cy="41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96075" y="4343400"/>
            <a:ext cx="1952626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none" lIns="0" tIns="0" rIns="0" bIns="0" rtlCol="0" anchor="t" anchorCtr="0">
            <a:noAutofit/>
          </a:bodyPr>
          <a:lstStyle/>
          <a:p>
            <a:pPr marL="69850" indent="0"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XLM-</a:t>
            </a:r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RoBERTa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-large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1" y="5181600"/>
            <a:ext cx="7648574" cy="80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none" lIns="0" tIns="0" rIns="0" bIns="0" rtlCol="0" anchor="t" anchorCtr="0">
            <a:noAutofit/>
          </a:bodyPr>
          <a:lstStyle/>
          <a:p>
            <a:pPr marL="69850" indent="0" algn="ctr">
              <a:buNone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&lt;s&gt;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이순신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RELATION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조선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&lt;/s&gt; &lt;/s&gt;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이순신은 조선 중기의 무신이다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&lt;/s&gt; </a:t>
            </a:r>
          </a:p>
        </p:txBody>
      </p:sp>
      <p:sp>
        <p:nvSpPr>
          <p:cNvPr id="12" name="타원 11"/>
          <p:cNvSpPr/>
          <p:nvPr/>
        </p:nvSpPr>
        <p:spPr>
          <a:xfrm>
            <a:off x="5276849" y="5143500"/>
            <a:ext cx="504825" cy="285750"/>
          </a:xfrm>
          <a:prstGeom prst="ellipse">
            <a:avLst/>
          </a:prstGeom>
          <a:noFill/>
          <a:ln w="1905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77025" y="5143500"/>
            <a:ext cx="304800" cy="285750"/>
          </a:xfrm>
          <a:prstGeom prst="ellipse">
            <a:avLst/>
          </a:prstGeom>
          <a:noFill/>
          <a:ln w="190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81812" y="3133725"/>
            <a:ext cx="842963" cy="1095375"/>
          </a:xfrm>
          <a:prstGeom prst="ellipse">
            <a:avLst/>
          </a:prstGeom>
          <a:noFill/>
          <a:ln w="19050">
            <a:solidFill>
              <a:srgbClr val="00B05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81962" y="3105151"/>
            <a:ext cx="919163" cy="1152524"/>
          </a:xfrm>
          <a:prstGeom prst="ellipse">
            <a:avLst/>
          </a:prstGeom>
          <a:noFill/>
          <a:ln w="1905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시작에 앞서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96000" y="3429000"/>
            <a:ext cx="10800000" cy="1400176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최종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Submit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(81.9)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(81.7)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(81.5)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(81.4)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Ensemble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결과입니다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개인보다는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Team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으로 이해해주시면 감사하겠습니다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16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Google Shape;112;p17"/>
          <p:cNvSpPr txBox="1"/>
          <p:nvPr/>
        </p:nvSpPr>
        <p:spPr>
          <a:xfrm>
            <a:off x="912000" y="2410375"/>
            <a:ext cx="10368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Plain Text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Multi Sentence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를 고정으로 사용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3048000"/>
            <a:ext cx="9355137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61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Google Shape;112;p17"/>
          <p:cNvSpPr txBox="1"/>
          <p:nvPr/>
        </p:nvSpPr>
        <p:spPr>
          <a:xfrm>
            <a:off x="912000" y="2410375"/>
            <a:ext cx="10368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기존 문장 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이순신은 임진왜란에서 큰 활약을 한 장수로서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조선을 큰 위기로부터 지켜낸 영웅이다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Entity1    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Entity2    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112;p17"/>
          <p:cNvSpPr txBox="1"/>
          <p:nvPr/>
        </p:nvSpPr>
        <p:spPr>
          <a:xfrm>
            <a:off x="912000" y="4505875"/>
            <a:ext cx="10368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>
                <a:latin typeface="나눔바른고딕" pitchFamily="50" charset="-127"/>
                <a:ea typeface="나눔바른고딕" pitchFamily="50" charset="-127"/>
              </a:rPr>
              <a:t>Ex1) &lt;s&gt;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이순신은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&lt;/s&gt; …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조선을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&lt;/s&gt; &lt;/s&gt;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이순신과 조선의 관계는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? &lt;/s&gt;</a:t>
            </a:r>
          </a:p>
        </p:txBody>
      </p:sp>
    </p:spTree>
    <p:extLst>
      <p:ext uri="{BB962C8B-B14F-4D97-AF65-F5344CB8AC3E}">
        <p14:creationId xmlns:p14="http://schemas.microsoft.com/office/powerpoint/2010/main" val="372583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Google Shape;112;p17"/>
          <p:cNvSpPr txBox="1"/>
          <p:nvPr/>
        </p:nvSpPr>
        <p:spPr>
          <a:xfrm>
            <a:off x="912000" y="2410375"/>
            <a:ext cx="10368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기존 문장 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이순신은 임진왜란에서 큰 활약을 한 장수로서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조선을 큰 위기로부터 지켜낸 영웅이다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Entity1    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Entity2    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112;p17"/>
          <p:cNvSpPr txBox="1"/>
          <p:nvPr/>
        </p:nvSpPr>
        <p:spPr>
          <a:xfrm>
            <a:off x="912000" y="4505875"/>
            <a:ext cx="10368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>
                <a:latin typeface="나눔바른고딕" pitchFamily="50" charset="-127"/>
                <a:ea typeface="나눔바른고딕" pitchFamily="50" charset="-127"/>
              </a:rPr>
              <a:t>Ex2) &lt;s&gt; </a:t>
            </a:r>
            <a:r>
              <a:rPr lang="en-US" sz="1800" b="1" dirty="0">
                <a:latin typeface="나눔바른고딕" pitchFamily="50" charset="-127"/>
                <a:ea typeface="나눔바른고딕" pitchFamily="50" charset="-127"/>
              </a:rPr>
              <a:t>&lt;e1&gt;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&lt;e1&gt;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&lt;/s&gt; … 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&lt;e2&gt;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&lt;e2&gt;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&lt;/s&gt; &lt;/s&gt;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이순신과 조선의 관계는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? &lt;/s&gt;</a:t>
            </a:r>
          </a:p>
        </p:txBody>
      </p:sp>
    </p:spTree>
    <p:extLst>
      <p:ext uri="{BB962C8B-B14F-4D97-AF65-F5344CB8AC3E}">
        <p14:creationId xmlns:p14="http://schemas.microsoft.com/office/powerpoint/2010/main" val="14748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권태양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Google Shape;112;p17"/>
          <p:cNvSpPr txBox="1"/>
          <p:nvPr/>
        </p:nvSpPr>
        <p:spPr>
          <a:xfrm>
            <a:off x="912000" y="2410375"/>
            <a:ext cx="10368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기존 문장 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이순신은 임진왜란에서 큰 활약을 한 장수로서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조선을 큰 위기로부터 지켜낸 영웅이다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Entity1    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Entity2    : 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</a:t>
            </a:r>
            <a:endParaRPr lang="en-US" altLang="ko-KR" sz="1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112;p17"/>
          <p:cNvSpPr txBox="1"/>
          <p:nvPr/>
        </p:nvSpPr>
        <p:spPr>
          <a:xfrm>
            <a:off x="912000" y="4505875"/>
            <a:ext cx="10368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>
                <a:latin typeface="나눔바른고딕" pitchFamily="50" charset="-127"/>
                <a:ea typeface="나눔바른고딕" pitchFamily="50" charset="-127"/>
              </a:rPr>
              <a:t>Ex3) &lt;s&gt;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 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RELATION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</a:t>
            </a:r>
            <a:r>
              <a:rPr lang="en-US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&lt;/s&gt; &lt;/s&gt;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이순신은 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&lt;mask&gt;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에서 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조선을 </a:t>
            </a:r>
            <a:r>
              <a:rPr lang="en-US" altLang="ko-KR" sz="1800" b="1" dirty="0">
                <a:latin typeface="나눔바른고딕" pitchFamily="50" charset="-127"/>
                <a:ea typeface="나눔바른고딕" pitchFamily="50" charset="-127"/>
              </a:rPr>
              <a:t>&lt;mask&gt;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800" dirty="0">
                <a:latin typeface="나눔바른고딕" pitchFamily="50" charset="-127"/>
                <a:ea typeface="나눔바른고딕" pitchFamily="50" charset="-127"/>
              </a:rPr>
              <a:t>위기로부터</a:t>
            </a: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… &lt;/s&gt;</a:t>
            </a:r>
          </a:p>
        </p:txBody>
      </p:sp>
    </p:spTree>
    <p:extLst>
      <p:ext uri="{BB962C8B-B14F-4D97-AF65-F5344CB8AC3E}">
        <p14:creationId xmlns:p14="http://schemas.microsoft.com/office/powerpoint/2010/main" val="366138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Back Translation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Back Translation </a:t>
            </a:r>
            <a:r>
              <a:rPr lang="en-US" altLang="ko-KR" dirty="0" err="1">
                <a:solidFill>
                  <a:schemeClr val="tx1"/>
                </a:solidFill>
              </a:rPr>
              <a:t>Datas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1. </a:t>
            </a:r>
            <a:r>
              <a:rPr lang="en-US" altLang="ko-KR" dirty="0" err="1">
                <a:solidFill>
                  <a:schemeClr val="tx1"/>
                </a:solidFill>
              </a:rPr>
              <a:t>DataFrame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2. Dataset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"/>
          <a:stretch/>
        </p:blipFill>
        <p:spPr bwMode="auto">
          <a:xfrm>
            <a:off x="3971925" y="2535248"/>
            <a:ext cx="8143876" cy="340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514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이현규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Back Translation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706370" y="2399438"/>
            <a:ext cx="5359467" cy="232496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Back Translation </a:t>
            </a:r>
            <a:r>
              <a:rPr lang="en-US" altLang="ko-KR" dirty="0" err="1">
                <a:solidFill>
                  <a:schemeClr val="tx1"/>
                </a:solidFill>
              </a:rPr>
              <a:t>Datas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1.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DataFrame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2. Dataset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1" y="1230324"/>
            <a:ext cx="6086474" cy="470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99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96000" y="620688"/>
            <a:ext cx="10800000" cy="779487"/>
          </a:xfrm>
        </p:spPr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FAQ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(by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영웅님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96001" y="2324100"/>
            <a:ext cx="6562050" cy="2819400"/>
          </a:xfrm>
        </p:spPr>
        <p:txBody>
          <a:bodyPr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앙상블을 하게 된 계기는 무엇이었나요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대회 중 이렇게 하면 큰 일 나겠다 싶었던 순간이 있나요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-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이를 위해 어떤 시도를 했고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결과는 어땠나요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학습에 도움이 될만한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Tip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이 있을까요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987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END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96000" y="2943225"/>
            <a:ext cx="10800000" cy="1400176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5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96000" y="1110655"/>
            <a:ext cx="10800000" cy="482342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ko-KR" altLang="en-US" b="0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b="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0" dirty="0">
                <a:latin typeface="나눔바른고딕" pitchFamily="50" charset="-127"/>
                <a:ea typeface="나눔바른고딕" pitchFamily="50" charset="-127"/>
              </a:rPr>
              <a:t>Solution</a:t>
            </a:r>
          </a:p>
          <a:p>
            <a:pPr lvl="1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개요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Random Masking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Random Switching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Truncation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Add Weight</a:t>
            </a:r>
          </a:p>
          <a:p>
            <a:pPr lvl="1"/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b="0" dirty="0">
                <a:latin typeface="나눔바른고딕" pitchFamily="50" charset="-127"/>
                <a:ea typeface="나눔바른고딕" pitchFamily="50" charset="-127"/>
              </a:rPr>
              <a:t>이현규</a:t>
            </a:r>
            <a:r>
              <a:rPr lang="en-US" altLang="ko-KR" b="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0" dirty="0">
                <a:latin typeface="나눔바른고딕" pitchFamily="50" charset="-127"/>
                <a:ea typeface="나눔바른고딕" pitchFamily="50" charset="-127"/>
              </a:rPr>
              <a:t>권태양 </a:t>
            </a:r>
            <a:r>
              <a:rPr lang="en-US" altLang="ko-KR" b="0" dirty="0">
                <a:latin typeface="나눔바른고딕" pitchFamily="50" charset="-127"/>
                <a:ea typeface="나눔바른고딕" pitchFamily="50" charset="-127"/>
              </a:rPr>
              <a:t>Solution</a:t>
            </a:r>
          </a:p>
          <a:p>
            <a:pPr lvl="1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개요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</a:p>
          <a:p>
            <a:pPr lvl="1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Back Translation</a:t>
            </a:r>
          </a:p>
        </p:txBody>
      </p:sp>
      <p:sp>
        <p:nvSpPr>
          <p:cNvPr id="6" name="텍스트 개체 틀 1"/>
          <p:cNvSpPr txBox="1">
            <a:spLocks/>
          </p:cNvSpPr>
          <p:nvPr/>
        </p:nvSpPr>
        <p:spPr>
          <a:xfrm>
            <a:off x="696000" y="353988"/>
            <a:ext cx="10800000" cy="4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F4FFC"/>
              </a:buClr>
              <a:buSzPts val="2500"/>
              <a:buFont typeface="Arial"/>
              <a:buChar char="•"/>
              <a:defRPr sz="2500" b="1" i="0" u="none" strike="noStrike" cap="none">
                <a:solidFill>
                  <a:srgbClr val="4F4FF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Malgun Gothic"/>
              <a:buAutoNum type="arabicParenR"/>
              <a:defRPr sz="1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69850" indent="0">
              <a:buNone/>
            </a:pPr>
            <a:r>
              <a:rPr lang="ko-KR" altLang="en-US" sz="3200" b="0" dirty="0">
                <a:latin typeface="나눔바른고딕" pitchFamily="50" charset="-127"/>
                <a:ea typeface="나눔바른고딕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48713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’s 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96000" y="1809750"/>
            <a:ext cx="10800000" cy="7974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개요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Random Masking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Random Switching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Truncation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Add Weight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57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개요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65553"/>
              </p:ext>
            </p:extLst>
          </p:nvPr>
        </p:nvGraphicFramePr>
        <p:xfrm>
          <a:off x="2032000" y="2348441"/>
          <a:ext cx="8128000" cy="40690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Models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XLM-</a:t>
                      </a:r>
                      <a:r>
                        <a:rPr lang="en-US" altLang="ko-KR" b="1" dirty="0" err="1"/>
                        <a:t>RoBERTa</a:t>
                      </a:r>
                      <a:r>
                        <a:rPr lang="en-US" altLang="ko-KR" b="1" dirty="0"/>
                        <a:t>-large,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XLM-</a:t>
                      </a:r>
                      <a:r>
                        <a:rPr lang="en-US" altLang="ko-KR" b="1" dirty="0" err="1"/>
                        <a:t>RoBERTa</a:t>
                      </a:r>
                      <a:r>
                        <a:rPr lang="en-US" altLang="ko-KR" b="1" dirty="0"/>
                        <a:t>-large</a:t>
                      </a:r>
                      <a:r>
                        <a:rPr lang="en-US" altLang="ko-KR" b="1" baseline="0" dirty="0"/>
                        <a:t> + LSTM Classifier,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 err="1"/>
                        <a:t>KoElectra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Loss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Function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Focal Loss (gamma</a:t>
                      </a:r>
                      <a:r>
                        <a:rPr lang="en-US" altLang="ko-KR" b="0" baseline="0" dirty="0"/>
                        <a:t> = 0.5)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Optimizer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 err="1"/>
                        <a:t>AdamW</a:t>
                      </a:r>
                      <a:r>
                        <a:rPr lang="en-US" altLang="ko-KR" b="0" dirty="0"/>
                        <a:t> (</a:t>
                      </a:r>
                      <a:r>
                        <a:rPr lang="en-US" altLang="ko-KR" b="0" dirty="0" err="1"/>
                        <a:t>lr</a:t>
                      </a:r>
                      <a:r>
                        <a:rPr lang="en-US" altLang="ko-KR" b="0" baseline="0" dirty="0"/>
                        <a:t> = 1e-5)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Scheduler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dirty="0"/>
                        <a:t>Cosine Annealing LR Scheduler</a:t>
                      </a:r>
                      <a:r>
                        <a:rPr lang="en-US" altLang="ko-KR" sz="1400" b="0" baseline="0" dirty="0"/>
                        <a:t> (</a:t>
                      </a:r>
                      <a:r>
                        <a:rPr lang="en-US" altLang="ko-KR" sz="1400" b="0" baseline="0" dirty="0" err="1"/>
                        <a:t>T_max</a:t>
                      </a:r>
                      <a:r>
                        <a:rPr lang="en-US" altLang="ko-KR" sz="1400" b="0" baseline="0" dirty="0"/>
                        <a:t>=10, </a:t>
                      </a:r>
                      <a:r>
                        <a:rPr lang="en-US" altLang="ko-KR" sz="1400" b="0" baseline="0" dirty="0" err="1"/>
                        <a:t>eta_min</a:t>
                      </a:r>
                      <a:r>
                        <a:rPr lang="en-US" altLang="ko-KR" sz="1400" b="0" baseline="0" dirty="0"/>
                        <a:t>=1e-6)</a:t>
                      </a:r>
                      <a:endParaRPr lang="en-US" altLang="ko-KR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Ensemble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/>
                        <a:t>Hard</a:t>
                      </a:r>
                      <a:r>
                        <a:rPr lang="en-US" altLang="ko-KR" b="0" baseline="0" dirty="0"/>
                        <a:t> Voting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Core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Ideas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Random</a:t>
                      </a:r>
                      <a:r>
                        <a:rPr lang="en-US" altLang="ko-KR" b="1" baseline="0" dirty="0"/>
                        <a:t> Masking,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Random Switching,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Truncation,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Add Weight to 0 Class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14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Models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6825" y="2804246"/>
            <a:ext cx="96583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5" y="5078608"/>
            <a:ext cx="11887200" cy="9229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8;p11"/>
          <p:cNvSpPr/>
          <p:nvPr/>
        </p:nvSpPr>
        <p:spPr>
          <a:xfrm>
            <a:off x="5657100" y="4390350"/>
            <a:ext cx="438900" cy="579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텍스트 개체 틀 4"/>
          <p:cNvSpPr>
            <a:spLocks noGrp="1"/>
          </p:cNvSpPr>
          <p:nvPr>
            <p:ph type="body" idx="3"/>
          </p:nvPr>
        </p:nvSpPr>
        <p:spPr>
          <a:xfrm>
            <a:off x="696845" y="2223685"/>
            <a:ext cx="10800000" cy="1326900"/>
          </a:xfrm>
        </p:spPr>
        <p:txBody>
          <a:bodyPr/>
          <a:lstStyle/>
          <a:p>
            <a:r>
              <a:rPr lang="en-US" altLang="ko-KR" dirty="0"/>
              <a:t>LSTM Classifier</a:t>
            </a:r>
          </a:p>
        </p:txBody>
      </p:sp>
    </p:spTree>
    <p:extLst>
      <p:ext uri="{BB962C8B-B14F-4D97-AF65-F5344CB8AC3E}">
        <p14:creationId xmlns:p14="http://schemas.microsoft.com/office/powerpoint/2010/main" val="186175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Preprocessing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idx="3"/>
          </p:nvPr>
        </p:nvSpPr>
        <p:spPr>
          <a:xfrm>
            <a:off x="677795" y="3147610"/>
            <a:ext cx="10800000" cy="252929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기존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base line code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에서는 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sep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토큰으로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entity_01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enity_02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를 이어 붙여줌</a:t>
            </a:r>
          </a:p>
          <a:p>
            <a:pPr marL="0" lvl="0" indent="0">
              <a:spcBef>
                <a:spcPts val="0"/>
              </a:spcBef>
            </a:pP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sep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토큰은 이곳뿐만 아니라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entity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와 문장 사이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문장과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padding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사이에도 들어간다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=&gt; entity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들의 관계를 의미 한다기보다 분리하는 기능</a:t>
            </a:r>
          </a:p>
          <a:p>
            <a:pPr marL="0" lvl="0" indent="0">
              <a:spcBef>
                <a:spcPts val="0"/>
              </a:spcBef>
            </a:pP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sep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토큰 이외의 다른 단어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문장 사용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Ex1)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이순신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SEPARATE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조선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Ex2)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이순신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RELATION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조선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Ex3)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이순신과 조선의 관계는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6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Random Masking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3"/>
          </p:nvPr>
        </p:nvSpPr>
        <p:spPr>
          <a:xfrm>
            <a:off x="677795" y="3890560"/>
            <a:ext cx="10800000" cy="1326900"/>
          </a:xfrm>
        </p:spPr>
        <p:txBody>
          <a:bodyPr/>
          <a:lstStyle/>
          <a:p>
            <a:pPr marL="0" lvl="0" indent="0" algn="ctr">
              <a:spcBef>
                <a:spcPts val="0"/>
              </a:spcBef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train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하는 쪽 코드 부분에 추가하여 배치마다 확률 값을 가지게 하여  랜덤으로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mask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생성</a:t>
            </a:r>
          </a:p>
        </p:txBody>
      </p:sp>
      <p:sp>
        <p:nvSpPr>
          <p:cNvPr id="8" name="Google Shape;83;p14"/>
          <p:cNvSpPr txBox="1"/>
          <p:nvPr/>
        </p:nvSpPr>
        <p:spPr>
          <a:xfrm>
            <a:off x="981075" y="2781875"/>
            <a:ext cx="435292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Ex)        </a:t>
            </a: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이순신은 조선 중기의 무신이다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Google Shape;84;p14"/>
          <p:cNvSpPr/>
          <p:nvPr/>
        </p:nvSpPr>
        <p:spPr>
          <a:xfrm>
            <a:off x="5719225" y="2916575"/>
            <a:ext cx="367200" cy="18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Google Shape;85;p14"/>
          <p:cNvSpPr txBox="1"/>
          <p:nvPr/>
        </p:nvSpPr>
        <p:spPr>
          <a:xfrm>
            <a:off x="6551575" y="2772350"/>
            <a:ext cx="399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이순신은 &lt;mask&gt; 중기의 무신이다.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2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바른고딕" pitchFamily="50" charset="-127"/>
                <a:ea typeface="나눔바른고딕" pitchFamily="50" charset="-127"/>
              </a:rPr>
              <a:t>#</a:t>
            </a:r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정익효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Solution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Random Switching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83;p14"/>
          <p:cNvSpPr txBox="1"/>
          <p:nvPr/>
        </p:nvSpPr>
        <p:spPr>
          <a:xfrm>
            <a:off x="981075" y="2781875"/>
            <a:ext cx="435292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Ex1)       </a:t>
            </a: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이순신은 조선 중기의 무신이다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Google Shape;84;p14"/>
          <p:cNvSpPr/>
          <p:nvPr/>
        </p:nvSpPr>
        <p:spPr>
          <a:xfrm>
            <a:off x="5719225" y="2916575"/>
            <a:ext cx="367200" cy="18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Google Shape;85;p14"/>
          <p:cNvSpPr txBox="1"/>
          <p:nvPr/>
        </p:nvSpPr>
        <p:spPr>
          <a:xfrm>
            <a:off x="6551575" y="2772350"/>
            <a:ext cx="399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무신이다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이순신은 조선 중기의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Google Shape;83;p14"/>
          <p:cNvSpPr txBox="1"/>
          <p:nvPr/>
        </p:nvSpPr>
        <p:spPr>
          <a:xfrm>
            <a:off x="981075" y="3753425"/>
            <a:ext cx="435292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Ex2)       </a:t>
            </a:r>
            <a:r>
              <a:rPr lang="ko-KR" sz="2000" dirty="0">
                <a:latin typeface="나눔바른고딕" pitchFamily="50" charset="-127"/>
                <a:ea typeface="나눔바른고딕" pitchFamily="50" charset="-127"/>
              </a:rPr>
              <a:t>이순신은 조선 중기의 무신이다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endParaRPr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Google Shape;84;p14"/>
          <p:cNvSpPr/>
          <p:nvPr/>
        </p:nvSpPr>
        <p:spPr>
          <a:xfrm>
            <a:off x="5719225" y="3888125"/>
            <a:ext cx="367200" cy="18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Google Shape;85;p14"/>
          <p:cNvSpPr txBox="1"/>
          <p:nvPr/>
        </p:nvSpPr>
        <p:spPr>
          <a:xfrm>
            <a:off x="6551575" y="3743900"/>
            <a:ext cx="399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중기의 무신이다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이순신은 조선</a:t>
            </a:r>
            <a:endParaRPr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353307"/>
      </p:ext>
    </p:extLst>
  </p:cSld>
  <p:clrMapOvr>
    <a:masterClrMapping/>
  </p:clrMapOvr>
</p:sld>
</file>

<file path=ppt/theme/theme1.xml><?xml version="1.0" encoding="utf-8"?>
<a:theme xmlns:a="http://schemas.openxmlformats.org/drawingml/2006/main" name="챕터">
  <a:themeElements>
    <a:clrScheme name="SEF2020">
      <a:dk1>
        <a:srgbClr val="000000"/>
      </a:dk1>
      <a:lt1>
        <a:srgbClr val="FFFFFF"/>
      </a:lt1>
      <a:dk2>
        <a:srgbClr val="3C3C3C"/>
      </a:dk2>
      <a:lt2>
        <a:srgbClr val="02D4BB"/>
      </a:lt2>
      <a:accent1>
        <a:srgbClr val="16C2FE"/>
      </a:accent1>
      <a:accent2>
        <a:srgbClr val="5C8AFE"/>
      </a:accent2>
      <a:accent3>
        <a:srgbClr val="6655D8"/>
      </a:accent3>
      <a:accent4>
        <a:srgbClr val="FEFE00"/>
      </a:accent4>
      <a:accent5>
        <a:srgbClr val="A501E9"/>
      </a:accent5>
      <a:accent6>
        <a:srgbClr val="FF7D7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0" tIns="0" rIns="0" bIns="0" anchor="t" anchorCtr="0">
        <a:noAutofit/>
      </a:bodyPr>
      <a:lstStyle>
        <a:defPPr marL="69850" indent="0">
          <a:buNone/>
          <a:defRPr dirty="0" err="1" smtClean="0">
            <a:latin typeface="나눔바른고딕" pitchFamily="50" charset="-127"/>
            <a:ea typeface="나눔바른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969</Words>
  <Application>Microsoft Office PowerPoint</Application>
  <PresentationFormat>와이드스크린</PresentationFormat>
  <Paragraphs>229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나눔바른고딕</vt:lpstr>
      <vt:lpstr>Malgun Gothic</vt:lpstr>
      <vt:lpstr>Arial</vt:lpstr>
      <vt:lpstr>챕터</vt:lpstr>
      <vt:lpstr>P – Stage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– Stage 2</dc:title>
  <cp:lastModifiedBy>user</cp:lastModifiedBy>
  <cp:revision>26</cp:revision>
  <dcterms:modified xsi:type="dcterms:W3CDTF">2021-04-23T10:42:12Z</dcterms:modified>
</cp:coreProperties>
</file>