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3" r:id="rId2"/>
  </p:sldMasterIdLst>
  <p:sldIdLst>
    <p:sldId id="256" r:id="rId3"/>
    <p:sldId id="258" r:id="rId4"/>
    <p:sldId id="259" r:id="rId5"/>
    <p:sldId id="260" r:id="rId6"/>
    <p:sldId id="267" r:id="rId7"/>
    <p:sldId id="272" r:id="rId8"/>
    <p:sldId id="27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7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3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6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6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53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92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91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21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56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44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4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2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0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ata.si.re.kr/2015br10-population-by-distri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ata.si.re.kr/node/19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0E1059D3-C65E-490E-BDE9-FF3AD403E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7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74909-1E74-44AC-8D73-7BA01CA2C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1968080"/>
            <a:ext cx="3659246" cy="148455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400" dirty="0">
                <a:solidFill>
                  <a:srgbClr val="FFFFFF"/>
                </a:solidFill>
              </a:rPr>
              <a:t>교통사고 데이터 분석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4">
            <a:extLst>
              <a:ext uri="{FF2B5EF4-FFF2-40B4-BE49-F238E27FC236}">
                <a16:creationId xmlns:a16="http://schemas.microsoft.com/office/drawing/2014/main" id="{FF52AB73-4DCD-4276-86BD-5DEDCA880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1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816773" y="0"/>
            <a:ext cx="3744421" cy="6858000"/>
          </a:xfrm>
          <a:prstGeom prst="rect">
            <a:avLst/>
          </a:prstGeom>
          <a:solidFill>
            <a:srgbClr val="32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80" y="425184"/>
            <a:ext cx="2016224" cy="9130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5333" spc="-200" dirty="0">
                <a:solidFill>
                  <a:prstClr val="white"/>
                </a:solidFill>
                <a:latin typeface="한컴 윤고딕 240" pitchFamily="18" charset="-127"/>
                <a:ea typeface="한컴 윤고딕 240" pitchFamily="18" charset="-127"/>
              </a:rPr>
              <a:t>목차</a:t>
            </a:r>
            <a:endParaRPr lang="ko-KR" altLang="en-US" sz="4267" spc="-200" dirty="0">
              <a:solidFill>
                <a:prstClr val="white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7897" y="589301"/>
            <a:ext cx="362095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001 </a:t>
            </a:r>
            <a:endParaRPr lang="ko-KR" altLang="en-US" sz="3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497" y="1160429"/>
            <a:ext cx="4416491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133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데이터 확인 및 </a:t>
            </a:r>
            <a:r>
              <a:rPr lang="ko-KR" altLang="en-US" sz="2133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전처리</a:t>
            </a:r>
            <a:endParaRPr lang="ko-KR" altLang="en-US" sz="2133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2921" y="1774441"/>
            <a:ext cx="124813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002</a:t>
            </a:r>
            <a:endParaRPr lang="ko-KR" altLang="en-US" sz="3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2521" y="2407976"/>
            <a:ext cx="4416491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133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확인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3229" y="2969475"/>
            <a:ext cx="4800533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목록</a:t>
            </a:r>
            <a:endParaRPr lang="en-US" altLang="ko-KR" sz="1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171450" indent="-171450" defTabSz="1219170">
              <a:buFontTx/>
              <a:buChar char="-"/>
            </a:pP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각 구별 인원 수와 사상자수는 상관성이 있을 것이다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marL="171450" indent="-171450" defTabSz="1219170">
              <a:buFontTx/>
              <a:buChar char="-"/>
            </a:pP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사상자수가 많은 사고는 주로 고속도로에서 일어났을 것이다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97897" y="3748641"/>
            <a:ext cx="124813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003</a:t>
            </a:r>
            <a:endParaRPr lang="ko-KR" altLang="en-US" sz="3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2521" y="4294535"/>
            <a:ext cx="4416491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133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2653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144" y="419772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1.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데이터 확인 및 </a:t>
            </a:r>
            <a:r>
              <a:rPr lang="ko-KR" altLang="en-US" sz="1867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전처리</a:t>
            </a:r>
            <a:endParaRPr lang="ko-KR" altLang="en-US" sz="1867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E3A7B-5B54-4A6D-A644-EE42554A860F}"/>
              </a:ext>
            </a:extLst>
          </p:cNvPr>
          <p:cNvSpPr txBox="1"/>
          <p:nvPr/>
        </p:nvSpPr>
        <p:spPr>
          <a:xfrm>
            <a:off x="428418" y="2671850"/>
            <a:ext cx="4382006" cy="22159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400" b="1" dirty="0"/>
              <a:t>도로교통공단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교통사고 정보</a:t>
            </a:r>
            <a:endParaRPr lang="en-US" altLang="ko-KR" sz="2400" b="1" dirty="0"/>
          </a:p>
          <a:p>
            <a:pPr defTabSz="1219170"/>
            <a:endParaRPr lang="en-US" altLang="ko-KR" sz="1600" b="1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2015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2016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2017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2018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endParaRPr lang="en-US" altLang="ko-KR" sz="1600" dirty="0"/>
          </a:p>
          <a:p>
            <a:pPr defTabSz="1219170"/>
            <a:r>
              <a:rPr lang="en-US" altLang="ko-KR" b="1" dirty="0"/>
              <a:t>4</a:t>
            </a:r>
            <a:r>
              <a:rPr lang="ko-KR" altLang="en-US" b="1" dirty="0"/>
              <a:t>개 데이터 이용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B7B1C-152B-4890-B7F2-50D4A04F8FDA}"/>
              </a:ext>
            </a:extLst>
          </p:cNvPr>
          <p:cNvSpPr txBox="1"/>
          <p:nvPr/>
        </p:nvSpPr>
        <p:spPr>
          <a:xfrm>
            <a:off x="6096000" y="2671850"/>
            <a:ext cx="5760640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dirty="0"/>
              <a:t>각 연도별 특징의 개수가 다르기 때문에</a:t>
            </a:r>
            <a:endParaRPr lang="en-US" altLang="ko-KR" sz="1600" dirty="0"/>
          </a:p>
          <a:p>
            <a:pPr defTabSz="1219170"/>
            <a:r>
              <a:rPr lang="ko-KR" altLang="en-US" sz="1600" dirty="0"/>
              <a:t>분석에 필요한 특징만 선택 후 병합</a:t>
            </a:r>
            <a:endParaRPr lang="en-US" altLang="ko-KR" sz="1600" dirty="0"/>
          </a:p>
          <a:p>
            <a:pPr defTabSz="1219170"/>
            <a:endParaRPr lang="en-US" altLang="ko-KR" sz="1600" dirty="0"/>
          </a:p>
          <a:p>
            <a:pPr defTabSz="1219170"/>
            <a:r>
              <a:rPr lang="ko-KR" altLang="en-US" sz="1600" dirty="0"/>
              <a:t>사용한 변수</a:t>
            </a:r>
            <a:endParaRPr lang="en-US" altLang="ko-KR" sz="1600" dirty="0"/>
          </a:p>
          <a:p>
            <a:pPr defTabSz="1219170"/>
            <a:r>
              <a:rPr lang="en-US" altLang="ko-KR" sz="1600" dirty="0"/>
              <a:t>- '</a:t>
            </a:r>
            <a:r>
              <a:rPr lang="ko-KR" altLang="en-US" sz="1600" dirty="0"/>
              <a:t>사상자수</a:t>
            </a:r>
            <a:r>
              <a:rPr lang="en-US" altLang="ko-KR" sz="1600" dirty="0"/>
              <a:t>’, ‘</a:t>
            </a:r>
            <a:r>
              <a:rPr lang="ko-KR" altLang="en-US" sz="1600" dirty="0"/>
              <a:t>위도</a:t>
            </a:r>
            <a:r>
              <a:rPr lang="en-US" altLang="ko-KR" sz="1600" dirty="0"/>
              <a:t>’, ’</a:t>
            </a:r>
            <a:r>
              <a:rPr lang="ko-KR" altLang="en-US" sz="1600" dirty="0"/>
              <a:t>경도</a:t>
            </a:r>
            <a:r>
              <a:rPr lang="en-US" altLang="ko-KR" sz="1600" dirty="0"/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11AED-C814-498C-A308-6E5702D0D36A}"/>
              </a:ext>
            </a:extLst>
          </p:cNvPr>
          <p:cNvSpPr txBox="1"/>
          <p:nvPr/>
        </p:nvSpPr>
        <p:spPr>
          <a:xfrm>
            <a:off x="6096000" y="1446360"/>
            <a:ext cx="438200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2000" b="1" dirty="0"/>
              <a:t>-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과정</a:t>
            </a:r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DBB54-5D1B-4496-A66F-8D6933FA49BB}"/>
              </a:ext>
            </a:extLst>
          </p:cNvPr>
          <p:cNvSpPr txBox="1"/>
          <p:nvPr/>
        </p:nvSpPr>
        <p:spPr>
          <a:xfrm>
            <a:off x="352602" y="1446360"/>
            <a:ext cx="438200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2000" b="1" dirty="0"/>
              <a:t>- </a:t>
            </a:r>
            <a:r>
              <a:rPr lang="ko-KR" altLang="en-US" sz="2000" b="1" dirty="0"/>
              <a:t>사용한 데이터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3241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2.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0" y="962480"/>
            <a:ext cx="720135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defTabSz="1219170">
              <a:buAutoNum type="arabicParenBoth"/>
            </a:pP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각 구별 인원 수와 사상자수는 상관성이 있을 것이다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949F7-5CAD-43D4-9261-D74510243B91}"/>
              </a:ext>
            </a:extLst>
          </p:cNvPr>
          <p:cNvSpPr txBox="1"/>
          <p:nvPr/>
        </p:nvSpPr>
        <p:spPr>
          <a:xfrm>
            <a:off x="123144" y="5747072"/>
            <a:ext cx="11091703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왼쪽의 구별 사상자수 분포와 구별 인구 분포를 비교해 보았을 때</a:t>
            </a: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algn="ctr" defTabSz="1219170"/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인구 분포가  많은 지역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송파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강남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서초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영등포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강서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은 사상자수가 대체로 많은 것을 알 수 있다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algn="ctr" defTabSz="1219170"/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인구 분포가 적은 지역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종로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중구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용산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금천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은 사상자수가 대체로 적음을 알 수 있다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algn="ctr" defTabSz="1219170"/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사상자수와 인구 수는 상관관계가 있다고 볼 수 있다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539219-313F-478A-AC46-5EC1BF34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0" t="18432" r="47132" b="16084"/>
          <a:stretch/>
        </p:blipFill>
        <p:spPr>
          <a:xfrm>
            <a:off x="290170" y="1855694"/>
            <a:ext cx="4828677" cy="389137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2BC057-686B-4736-A3A4-AFCF9B8FC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52" t="16003" r="9649" b="17320"/>
          <a:stretch/>
        </p:blipFill>
        <p:spPr>
          <a:xfrm>
            <a:off x="5118847" y="1470224"/>
            <a:ext cx="4561197" cy="42768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06DCF5-CDF3-4FF5-9B80-28A729902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1" t="16003" r="63050" b="53459"/>
          <a:stretch/>
        </p:blipFill>
        <p:spPr>
          <a:xfrm>
            <a:off x="8982635" y="1095630"/>
            <a:ext cx="3209365" cy="19587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3A7338-E07D-4E65-9BF4-1F149229FB6B}"/>
              </a:ext>
            </a:extLst>
          </p:cNvPr>
          <p:cNvSpPr txBox="1"/>
          <p:nvPr/>
        </p:nvSpPr>
        <p:spPr>
          <a:xfrm>
            <a:off x="8982635" y="5367109"/>
            <a:ext cx="320936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출처 </a:t>
            </a:r>
            <a:r>
              <a:rPr lang="en-US" altLang="ko-KR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: </a:t>
            </a:r>
            <a:r>
              <a:rPr lang="ko-KR" altLang="en-US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서울연구데이터서비스 </a:t>
            </a:r>
            <a:r>
              <a:rPr lang="en-US" altLang="ko-KR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– </a:t>
            </a:r>
            <a:r>
              <a:rPr lang="ko-KR" altLang="en-US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구별 인구분포</a:t>
            </a:r>
            <a:r>
              <a:rPr lang="en-US" altLang="ko-KR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en-US" altLang="ko-KR" sz="900" dirty="0">
                <a:hlinkClick r:id="rId4"/>
              </a:rPr>
              <a:t>http://data.si.re.kr/2015br10-population-by-district</a:t>
            </a:r>
            <a:r>
              <a:rPr lang="en-US" altLang="ko-KR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96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2.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(2)  </a:t>
            </a: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사상자수가 많은 사고는 주로 고속도로에서 일어났을 것이다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en-US" altLang="ko-KR" sz="20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6C092F-E318-4E86-ABFD-DD337A464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7" t="18562" r="46912" b="16863"/>
          <a:stretch/>
        </p:blipFill>
        <p:spPr>
          <a:xfrm>
            <a:off x="0" y="1372627"/>
            <a:ext cx="5688556" cy="46757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648F3D-EC93-40FC-B4EB-12A1A036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1618" t="14425" r="13603" b="7060"/>
          <a:stretch/>
        </p:blipFill>
        <p:spPr>
          <a:xfrm>
            <a:off x="6392539" y="1372628"/>
            <a:ext cx="5799461" cy="4675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79BC1D-5BF4-4C73-8E43-9D949FDB7F83}"/>
              </a:ext>
            </a:extLst>
          </p:cNvPr>
          <p:cNvSpPr txBox="1"/>
          <p:nvPr/>
        </p:nvSpPr>
        <p:spPr>
          <a:xfrm>
            <a:off x="1176002" y="6139343"/>
            <a:ext cx="9839996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왼쪽의 사상자수가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명 이상인 사고의 분포도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/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오른쪽은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도시고속도로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노랑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),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00FFFF"/>
                </a:highlight>
                <a:latin typeface="돋움" panose="020B0600000101010101" pitchFamily="50" charset="-127"/>
                <a:ea typeface="돋움" panose="020B0600000101010101" pitchFamily="50" charset="-127"/>
              </a:rPr>
              <a:t>주간선도로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나타나 있는 지도</a:t>
            </a: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 defTabSz="1219170"/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둘을 합쳐서 고속도로 위에 점이 </a:t>
            </a:r>
            <a:r>
              <a:rPr lang="ko-KR" altLang="en-US" sz="1600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많은지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확인하려고 한다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5D530-2A41-47C2-8EB2-A9B9304EA97E}"/>
              </a:ext>
            </a:extLst>
          </p:cNvPr>
          <p:cNvSpPr txBox="1"/>
          <p:nvPr/>
        </p:nvSpPr>
        <p:spPr>
          <a:xfrm>
            <a:off x="8495846" y="819979"/>
            <a:ext cx="320936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출처 </a:t>
            </a:r>
            <a:r>
              <a:rPr lang="en-US" altLang="ko-KR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: </a:t>
            </a:r>
            <a:r>
              <a:rPr lang="ko-KR" altLang="en-US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서울연구데이터서비스 </a:t>
            </a:r>
            <a:r>
              <a:rPr lang="en-US" altLang="ko-KR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– </a:t>
            </a:r>
            <a:r>
              <a:rPr lang="ko-KR" altLang="en-US" sz="9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도로시설</a:t>
            </a:r>
            <a:endParaRPr lang="en-US" altLang="ko-KR" sz="9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algn="ctr" defTabSz="1219170"/>
            <a:r>
              <a:rPr lang="en-US" altLang="ko-KR" sz="900" dirty="0">
                <a:hlinkClick r:id="rId4"/>
              </a:rPr>
              <a:t>(http://data.si.re.kr/node/195</a:t>
            </a:r>
            <a:r>
              <a:rPr lang="en-US" altLang="ko-KR" sz="900" dirty="0"/>
              <a:t>)</a:t>
            </a:r>
            <a:endParaRPr lang="en-US" altLang="ko-KR" sz="9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0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D48CC9-FB7B-41C6-9723-2BAABAE69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7" t="18395" r="47612" b="16863"/>
          <a:stretch/>
        </p:blipFill>
        <p:spPr>
          <a:xfrm>
            <a:off x="0" y="1515740"/>
            <a:ext cx="6195514" cy="5187878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2.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(2)  </a:t>
            </a: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사상자수가 많은 사고는 주로 고속도로에서 일어났을 것이다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en-US" altLang="ko-KR" sz="20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4715-F659-453E-8A68-947EF018A0EF}"/>
              </a:ext>
            </a:extLst>
          </p:cNvPr>
          <p:cNvSpPr txBox="1"/>
          <p:nvPr/>
        </p:nvSpPr>
        <p:spPr>
          <a:xfrm>
            <a:off x="6333130" y="3082951"/>
            <a:ext cx="308622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빨간 점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도시고속도로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위에서 사고</a:t>
            </a: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defTabSz="1219170"/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파란 점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주간선도로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위에서 사고</a:t>
            </a:r>
            <a:endParaRPr lang="en-US" altLang="ko-KR" sz="1600" b="1" spc="-200" dirty="0">
              <a:solidFill>
                <a:prstClr val="black">
                  <a:lumMod val="75000"/>
                  <a:lumOff val="2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29D4F-C6E4-46CA-A00C-D95CE02C54C8}"/>
              </a:ext>
            </a:extLst>
          </p:cNvPr>
          <p:cNvSpPr txBox="1"/>
          <p:nvPr/>
        </p:nvSpPr>
        <p:spPr>
          <a:xfrm>
            <a:off x="5396275" y="4629696"/>
            <a:ext cx="6656828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사상자수가 많은 사고는 고속도로 위에서도 많지만  </a:t>
            </a: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240"/>
              <a:ea typeface="돋움" panose="020B0600000101010101" pitchFamily="50" charset="-127"/>
            </a:endParaRPr>
          </a:p>
          <a:p>
            <a:pPr algn="ctr" defTabSz="1219170"/>
            <a:r>
              <a:rPr lang="ko-KR" altLang="en-US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주간선도로 에서도 많이 발생하는 것을 볼 수 있다</a:t>
            </a:r>
            <a:r>
              <a:rPr lang="en-US" altLang="ko-KR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.</a:t>
            </a:r>
          </a:p>
          <a:p>
            <a:pPr algn="ctr" defTabSz="1219170"/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240"/>
              <a:ea typeface="돋움" panose="020B0600000101010101" pitchFamily="50" charset="-127"/>
            </a:endParaRPr>
          </a:p>
          <a:p>
            <a:pPr marL="285750" indent="-285750" algn="ctr" defTabSz="1219170">
              <a:buFont typeface="Symbol" panose="05050102010706020507" pitchFamily="18" charset="2"/>
              <a:buChar char="Þ"/>
            </a:pPr>
            <a:r>
              <a:rPr lang="ko-KR" altLang="en-US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주로 큰 도로에서 대형사고가 많이 발생한다</a:t>
            </a:r>
            <a:r>
              <a:rPr lang="en-US" altLang="ko-KR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648F3D-EC93-40FC-B4EB-12A1A036E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7000"/>
          </a:blip>
          <a:srcRect l="31618" t="14425" r="13603" b="7060"/>
          <a:stretch/>
        </p:blipFill>
        <p:spPr>
          <a:xfrm>
            <a:off x="0" y="1568124"/>
            <a:ext cx="6195514" cy="499504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0B72346-A55A-4C2A-8BD9-70A9A64D34D5}"/>
              </a:ext>
            </a:extLst>
          </p:cNvPr>
          <p:cNvSpPr/>
          <p:nvPr/>
        </p:nvSpPr>
        <p:spPr>
          <a:xfrm>
            <a:off x="4266262" y="2491927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DBD5B5-14F5-4170-8251-B8EA3C21C127}"/>
              </a:ext>
            </a:extLst>
          </p:cNvPr>
          <p:cNvSpPr/>
          <p:nvPr/>
        </p:nvSpPr>
        <p:spPr>
          <a:xfrm>
            <a:off x="4433449" y="3938228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DFBF1C-C679-462F-8EFD-77C7D3DC3A90}"/>
              </a:ext>
            </a:extLst>
          </p:cNvPr>
          <p:cNvSpPr/>
          <p:nvPr/>
        </p:nvSpPr>
        <p:spPr>
          <a:xfrm>
            <a:off x="5071624" y="4385903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AC3A58D-BF53-4A27-979A-693F85B04593}"/>
              </a:ext>
            </a:extLst>
          </p:cNvPr>
          <p:cNvSpPr/>
          <p:nvPr/>
        </p:nvSpPr>
        <p:spPr>
          <a:xfrm>
            <a:off x="5895975" y="4114082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924959-7BE2-497F-96BA-08F1394979AD}"/>
              </a:ext>
            </a:extLst>
          </p:cNvPr>
          <p:cNvSpPr/>
          <p:nvPr/>
        </p:nvSpPr>
        <p:spPr>
          <a:xfrm>
            <a:off x="5372100" y="5132709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21C6C2-F2CF-4F2B-BB82-F1763A623045}"/>
              </a:ext>
            </a:extLst>
          </p:cNvPr>
          <p:cNvSpPr/>
          <p:nvPr/>
        </p:nvSpPr>
        <p:spPr>
          <a:xfrm>
            <a:off x="5443537" y="4973001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F49EDA1-81F0-4786-A734-7A7A237F9A47}"/>
              </a:ext>
            </a:extLst>
          </p:cNvPr>
          <p:cNvSpPr/>
          <p:nvPr/>
        </p:nvSpPr>
        <p:spPr>
          <a:xfrm>
            <a:off x="5181599" y="5569695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B678A2-AE8D-4789-9500-1C6C32C4A50F}"/>
              </a:ext>
            </a:extLst>
          </p:cNvPr>
          <p:cNvSpPr/>
          <p:nvPr/>
        </p:nvSpPr>
        <p:spPr>
          <a:xfrm>
            <a:off x="4933511" y="5436703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9CDE07-B6B2-4BC7-BC97-CB40A6283337}"/>
              </a:ext>
            </a:extLst>
          </p:cNvPr>
          <p:cNvSpPr/>
          <p:nvPr/>
        </p:nvSpPr>
        <p:spPr>
          <a:xfrm>
            <a:off x="4833498" y="4632828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F05B5F-A602-428C-AAD2-BC136BDE5379}"/>
              </a:ext>
            </a:extLst>
          </p:cNvPr>
          <p:cNvSpPr/>
          <p:nvPr/>
        </p:nvSpPr>
        <p:spPr>
          <a:xfrm>
            <a:off x="4535402" y="4795345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C0020D-9242-43C0-BD88-AD0629B66C70}"/>
              </a:ext>
            </a:extLst>
          </p:cNvPr>
          <p:cNvSpPr/>
          <p:nvPr/>
        </p:nvSpPr>
        <p:spPr>
          <a:xfrm>
            <a:off x="4333436" y="4952862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371A1D9-7E55-48AC-8E46-7BACEC7E4862}"/>
              </a:ext>
            </a:extLst>
          </p:cNvPr>
          <p:cNvSpPr/>
          <p:nvPr/>
        </p:nvSpPr>
        <p:spPr>
          <a:xfrm>
            <a:off x="4028137" y="4585078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5EDDA8E-F359-4BD5-8567-771F64FAE356}"/>
              </a:ext>
            </a:extLst>
          </p:cNvPr>
          <p:cNvSpPr/>
          <p:nvPr/>
        </p:nvSpPr>
        <p:spPr>
          <a:xfrm>
            <a:off x="4028137" y="5937628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AFA7852-E20B-4521-BAD8-D6DE9043A98E}"/>
              </a:ext>
            </a:extLst>
          </p:cNvPr>
          <p:cNvSpPr/>
          <p:nvPr/>
        </p:nvSpPr>
        <p:spPr>
          <a:xfrm>
            <a:off x="4147910" y="6194665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036D52F-043F-4D12-96A3-4524E250FC10}"/>
              </a:ext>
            </a:extLst>
          </p:cNvPr>
          <p:cNvSpPr/>
          <p:nvPr/>
        </p:nvSpPr>
        <p:spPr>
          <a:xfrm>
            <a:off x="1487488" y="4138336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7ECCF9-CD93-4E1B-A569-295F6BA6772F}"/>
              </a:ext>
            </a:extLst>
          </p:cNvPr>
          <p:cNvSpPr/>
          <p:nvPr/>
        </p:nvSpPr>
        <p:spPr>
          <a:xfrm>
            <a:off x="3594226" y="5079609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1116D0-035F-4931-9A1C-DE979A5A8A3E}"/>
              </a:ext>
            </a:extLst>
          </p:cNvPr>
          <p:cNvSpPr/>
          <p:nvPr/>
        </p:nvSpPr>
        <p:spPr>
          <a:xfrm>
            <a:off x="4535402" y="3237790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B31523B-977B-4FA5-8A85-CB569B12F89C}"/>
              </a:ext>
            </a:extLst>
          </p:cNvPr>
          <p:cNvSpPr/>
          <p:nvPr/>
        </p:nvSpPr>
        <p:spPr>
          <a:xfrm>
            <a:off x="4647323" y="4139682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3D5C2E-A99C-44E3-BCA9-22B48F1CA7A5}"/>
              </a:ext>
            </a:extLst>
          </p:cNvPr>
          <p:cNvSpPr/>
          <p:nvPr/>
        </p:nvSpPr>
        <p:spPr>
          <a:xfrm>
            <a:off x="4981574" y="5745413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D3B5014-B3EF-44ED-BFC5-887EEDD6C224}"/>
              </a:ext>
            </a:extLst>
          </p:cNvPr>
          <p:cNvSpPr/>
          <p:nvPr/>
        </p:nvSpPr>
        <p:spPr>
          <a:xfrm>
            <a:off x="4275559" y="6346568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1EAD2A-10A1-48FA-A47D-AED7A0E36107}"/>
              </a:ext>
            </a:extLst>
          </p:cNvPr>
          <p:cNvSpPr/>
          <p:nvPr/>
        </p:nvSpPr>
        <p:spPr>
          <a:xfrm>
            <a:off x="3694238" y="2702821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8FEA27-0B59-4028-BFFB-4A58D3B641CC}"/>
              </a:ext>
            </a:extLst>
          </p:cNvPr>
          <p:cNvSpPr/>
          <p:nvPr/>
        </p:nvSpPr>
        <p:spPr>
          <a:xfrm>
            <a:off x="3716588" y="2877822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9C52691-3E76-4190-B6F2-A85A212C0B25}"/>
              </a:ext>
            </a:extLst>
          </p:cNvPr>
          <p:cNvSpPr/>
          <p:nvPr/>
        </p:nvSpPr>
        <p:spPr>
          <a:xfrm>
            <a:off x="3742238" y="2982597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1E84EED-A739-44A4-98C2-7C31B1866BD6}"/>
              </a:ext>
            </a:extLst>
          </p:cNvPr>
          <p:cNvSpPr/>
          <p:nvPr/>
        </p:nvSpPr>
        <p:spPr>
          <a:xfrm>
            <a:off x="3813675" y="3087372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70381FC-E5C5-4D6C-A11D-EF7866D6ABF2}"/>
              </a:ext>
            </a:extLst>
          </p:cNvPr>
          <p:cNvSpPr/>
          <p:nvPr/>
        </p:nvSpPr>
        <p:spPr>
          <a:xfrm>
            <a:off x="2332967" y="3143812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C49720B-746A-42A4-8D08-775925421D97}"/>
              </a:ext>
            </a:extLst>
          </p:cNvPr>
          <p:cNvSpPr/>
          <p:nvPr/>
        </p:nvSpPr>
        <p:spPr>
          <a:xfrm>
            <a:off x="1536836" y="3667726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08AAE3-E615-494A-A2FF-626A1E89E1AA}"/>
              </a:ext>
            </a:extLst>
          </p:cNvPr>
          <p:cNvSpPr/>
          <p:nvPr/>
        </p:nvSpPr>
        <p:spPr>
          <a:xfrm>
            <a:off x="642280" y="3995461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B5ABACB-3B8F-42E5-AFA9-5BC7D35034B5}"/>
              </a:ext>
            </a:extLst>
          </p:cNvPr>
          <p:cNvSpPr/>
          <p:nvPr/>
        </p:nvSpPr>
        <p:spPr>
          <a:xfrm>
            <a:off x="2290762" y="5441824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196C35E-19AD-4977-B04C-CAD93A567B03}"/>
              </a:ext>
            </a:extLst>
          </p:cNvPr>
          <p:cNvSpPr/>
          <p:nvPr/>
        </p:nvSpPr>
        <p:spPr>
          <a:xfrm>
            <a:off x="1860760" y="5763969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A638F07-C7BC-42A9-8C1F-273824BE76D6}"/>
              </a:ext>
            </a:extLst>
          </p:cNvPr>
          <p:cNvSpPr/>
          <p:nvPr/>
        </p:nvSpPr>
        <p:spPr>
          <a:xfrm>
            <a:off x="1687513" y="4334397"/>
            <a:ext cx="200025" cy="210267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6CE324D-3684-438F-8770-BF383C80F9D3}"/>
              </a:ext>
            </a:extLst>
          </p:cNvPr>
          <p:cNvSpPr/>
          <p:nvPr/>
        </p:nvSpPr>
        <p:spPr>
          <a:xfrm>
            <a:off x="2268507" y="3938945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FFC59AD-C998-47A2-9F3B-167E87F0FB3F}"/>
              </a:ext>
            </a:extLst>
          </p:cNvPr>
          <p:cNvSpPr/>
          <p:nvPr/>
        </p:nvSpPr>
        <p:spPr>
          <a:xfrm>
            <a:off x="3449199" y="4100236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190DBEB-BDF5-4DF7-BA8A-369F87C2909E}"/>
              </a:ext>
            </a:extLst>
          </p:cNvPr>
          <p:cNvSpPr/>
          <p:nvPr/>
        </p:nvSpPr>
        <p:spPr>
          <a:xfrm>
            <a:off x="3455110" y="3786440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2482F60-A3D9-4941-A3F3-6219BCDC4E23}"/>
              </a:ext>
            </a:extLst>
          </p:cNvPr>
          <p:cNvSpPr/>
          <p:nvPr/>
        </p:nvSpPr>
        <p:spPr>
          <a:xfrm>
            <a:off x="3223837" y="3087372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3ABE1E-98F0-4455-BF91-96F74C55809E}"/>
              </a:ext>
            </a:extLst>
          </p:cNvPr>
          <p:cNvSpPr/>
          <p:nvPr/>
        </p:nvSpPr>
        <p:spPr>
          <a:xfrm>
            <a:off x="4174669" y="4324349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BC51ABF-4F78-4A40-A620-3AD10AE4D42B}"/>
              </a:ext>
            </a:extLst>
          </p:cNvPr>
          <p:cNvSpPr/>
          <p:nvPr/>
        </p:nvSpPr>
        <p:spPr>
          <a:xfrm>
            <a:off x="4097390" y="3905386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5895C8-F1C9-4B03-A309-6C18C50C2D17}"/>
              </a:ext>
            </a:extLst>
          </p:cNvPr>
          <p:cNvSpPr/>
          <p:nvPr/>
        </p:nvSpPr>
        <p:spPr>
          <a:xfrm>
            <a:off x="3097757" y="3943431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3BED136-C01E-4CE1-8561-BE16DF297150}"/>
              </a:ext>
            </a:extLst>
          </p:cNvPr>
          <p:cNvSpPr/>
          <p:nvPr/>
        </p:nvSpPr>
        <p:spPr>
          <a:xfrm>
            <a:off x="2829715" y="3990697"/>
            <a:ext cx="200025" cy="20955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3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76043" y="609600"/>
            <a:ext cx="10608381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7581" y="419772"/>
            <a:ext cx="854344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3. </a:t>
            </a:r>
            <a:r>
              <a:rPr kumimoji="0" lang="ko-KR" altLang="en-US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정리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397581" y="1030353"/>
            <a:ext cx="10375194" cy="424731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endParaRPr kumimoji="0" lang="en-US" altLang="ko-KR" b="1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  <a:p>
            <a:pPr defTabSz="1219170"/>
            <a:endParaRPr lang="en-US" altLang="ko-KR" b="1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defTabSz="1219170"/>
            <a:endParaRPr kumimoji="0" lang="en-US" altLang="ko-KR" b="1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  <a:p>
            <a:pPr defTabSz="1219170"/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</a:rPr>
              <a:t>1. </a:t>
            </a:r>
            <a:r>
              <a:rPr lang="ko-KR" altLang="en-US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각 구별 인원 수와 사상자수는 상관성이 있을 것이다</a:t>
            </a:r>
            <a:r>
              <a:rPr lang="en-US" altLang="ko-KR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defTabSz="1219170">
              <a:defRPr/>
            </a:pP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171450" indent="-171450" defTabSz="1219170">
              <a:buFontTx/>
              <a:buChar char="-"/>
              <a:defRPr/>
            </a:pPr>
            <a:r>
              <a:rPr lang="ko-KR" altLang="en-US" sz="14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인구가 많은 지역은 대체적으로 사고로 인해 사상자가 많고</a:t>
            </a:r>
            <a:r>
              <a:rPr lang="en-US" altLang="ko-KR" sz="14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 </a:t>
            </a:r>
            <a:r>
              <a:rPr lang="ko-KR" altLang="en-US" sz="14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인구가 적은 지역은 대체적으로 다른 지역에 비해 사상자 수가 적다</a:t>
            </a:r>
            <a:r>
              <a:rPr lang="en-US" altLang="ko-KR" sz="14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pPr marL="171450" indent="-171450" defTabSz="1219170">
              <a:buFontTx/>
              <a:buChar char="-"/>
              <a:defRPr/>
            </a:pPr>
            <a:endParaRPr lang="en-US" altLang="ko-KR" sz="1400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171450" indent="-171450" defTabSz="1219170">
              <a:buFontTx/>
              <a:buChar char="-"/>
              <a:defRPr/>
            </a:pPr>
            <a:r>
              <a:rPr lang="ko-KR" altLang="en-US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결론 </a:t>
            </a:r>
            <a:r>
              <a:rPr lang="en-US" altLang="ko-KR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: </a:t>
            </a:r>
            <a:r>
              <a:rPr lang="ko-KR" altLang="en-US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인구 수와 사고로 인한 사상자 수에는 양의 상관관계가 있다</a:t>
            </a:r>
            <a:r>
              <a:rPr lang="en-US" altLang="ko-KR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pPr marL="171450" indent="-171450" defTabSz="1219170">
              <a:buFontTx/>
              <a:buChar char="-"/>
              <a:defRPr/>
            </a:pPr>
            <a:endParaRPr lang="en-US" altLang="ko-KR" sz="1400" b="1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defTabSz="1219170">
              <a:defRPr/>
            </a:pPr>
            <a:endParaRPr lang="en-US" altLang="ko-KR" sz="1400" b="1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171450" indent="-171450" defTabSz="1219170">
              <a:buFontTx/>
              <a:buChar char="-"/>
              <a:defRPr/>
            </a:pPr>
            <a:endParaRPr lang="en-US" altLang="ko-KR" sz="1400" b="1" spc="-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defTabSz="1219170">
              <a:defRPr/>
            </a:pP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defTabSz="1219170"/>
            <a:r>
              <a:rPr lang="en-US" altLang="ko-KR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2. </a:t>
            </a:r>
            <a:r>
              <a:rPr lang="ko-KR" altLang="en-US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사상자수가 많은 사고는 주로 고속도로에서 일어났을 것이다</a:t>
            </a:r>
            <a:r>
              <a:rPr lang="en-US" altLang="ko-KR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defTabSz="1219170">
              <a:defRPr/>
            </a:pPr>
            <a:endParaRPr lang="en-US" altLang="ko-KR" b="1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171450" lvl="0" indent="-171450" defTabSz="1219170">
              <a:buFontTx/>
              <a:buChar char="-"/>
              <a:defRPr/>
            </a:pPr>
            <a:r>
              <a:rPr lang="ko-KR" altLang="en-US" sz="14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대형사고는 고속도로 뿐만 아니라 주간선도로에서도 많이 발생하는 것을 알 수 있다</a:t>
            </a:r>
            <a:r>
              <a:rPr lang="en-US" altLang="ko-KR" sz="14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</a:p>
          <a:p>
            <a:pPr marL="171450" lvl="0" indent="-171450" defTabSz="1219170">
              <a:buFontTx/>
              <a:buChar char="-"/>
              <a:defRPr/>
            </a:pPr>
            <a:endParaRPr lang="en-US" altLang="ko-KR" sz="1400" spc="-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marL="171450" lvl="0" indent="-171450" defTabSz="1219170">
              <a:buFontTx/>
              <a:buChar char="-"/>
              <a:defRPr/>
            </a:pPr>
            <a:r>
              <a:rPr lang="ko-KR" altLang="en-US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결론 </a:t>
            </a:r>
            <a:r>
              <a:rPr lang="en-US" altLang="ko-KR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대형사고</a:t>
            </a:r>
            <a:r>
              <a:rPr lang="en-US" altLang="ko-KR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사상자수가 많은 사고</a:t>
            </a:r>
            <a:r>
              <a:rPr lang="en-US" altLang="ko-KR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는 주로 고속도로와 주간선도로에서 많이 발생한다</a:t>
            </a:r>
            <a:r>
              <a:rPr lang="en-US" altLang="ko-KR" sz="14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32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C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9750" y="1988840"/>
            <a:ext cx="4512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9600" spc="-400" dirty="0">
                <a:solidFill>
                  <a:prstClr val="white"/>
                </a:solidFill>
                <a:latin typeface="한컴 윤고딕 230" pitchFamily="18" charset="-127"/>
                <a:ea typeface="한컴 윤고딕 230" pitchFamily="18" charset="-127"/>
              </a:rPr>
              <a:t>The</a:t>
            </a:r>
            <a:r>
              <a:rPr lang="ko-KR" altLang="en-US" sz="9600" spc="-400" dirty="0">
                <a:solidFill>
                  <a:prstClr val="white"/>
                </a:solidFill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9600" spc="-400" dirty="0">
                <a:solidFill>
                  <a:prstClr val="white"/>
                </a:solidFill>
                <a:latin typeface="한컴 윤고딕 230" pitchFamily="18" charset="-127"/>
                <a:ea typeface="한컴 윤고딕 230" pitchFamily="18" charset="-127"/>
              </a:rPr>
              <a:t>End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367808" y="3429000"/>
            <a:ext cx="35043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02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F24"/>
      </a:dk2>
      <a:lt2>
        <a:srgbClr val="E8E5E2"/>
      </a:lt2>
      <a:accent1>
        <a:srgbClr val="88A4BE"/>
      </a:accent1>
      <a:accent2>
        <a:srgbClr val="7F85BA"/>
      </a:accent2>
      <a:accent3>
        <a:srgbClr val="A596C6"/>
      </a:accent3>
      <a:accent4>
        <a:srgbClr val="AA7FBA"/>
      </a:accent4>
      <a:accent5>
        <a:srgbClr val="C492BD"/>
      </a:accent5>
      <a:accent6>
        <a:srgbClr val="BA7F99"/>
      </a:accent6>
      <a:hlink>
        <a:srgbClr val="9F7D5E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401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돋움</vt:lpstr>
      <vt:lpstr>맑은 고딕</vt:lpstr>
      <vt:lpstr>한컴 윤고딕 230</vt:lpstr>
      <vt:lpstr>한컴 윤고딕 240</vt:lpstr>
      <vt:lpstr>한컴 윤고딕240</vt:lpstr>
      <vt:lpstr>Arial</vt:lpstr>
      <vt:lpstr>Bahnschrift</vt:lpstr>
      <vt:lpstr>Calibri</vt:lpstr>
      <vt:lpstr>News Gothic MT</vt:lpstr>
      <vt:lpstr>Symbol</vt:lpstr>
      <vt:lpstr>RetrospectVTI</vt:lpstr>
      <vt:lpstr>Office 테마</vt:lpstr>
      <vt:lpstr>교통사고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교통사고 데이터 분석</dc:title>
  <dc:creator>user</dc:creator>
  <cp:lastModifiedBy>user</cp:lastModifiedBy>
  <cp:revision>93</cp:revision>
  <dcterms:created xsi:type="dcterms:W3CDTF">2019-11-08T01:59:24Z</dcterms:created>
  <dcterms:modified xsi:type="dcterms:W3CDTF">2019-11-21T16:42:37Z</dcterms:modified>
</cp:coreProperties>
</file>