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68" r:id="rId8"/>
    <p:sldId id="271" r:id="rId9"/>
    <p:sldId id="274" r:id="rId10"/>
    <p:sldId id="273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A89CAC-6522-4600-97CE-D047C257F35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1595BF-58C7-4C0F-A226-04E1D94E3E4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4986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CAC-6522-4600-97CE-D047C257F35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95BF-58C7-4C0F-A226-04E1D94E3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5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CAC-6522-4600-97CE-D047C257F35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95BF-58C7-4C0F-A226-04E1D94E3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0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CAC-6522-4600-97CE-D047C257F35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95BF-58C7-4C0F-A226-04E1D94E3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4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89CAC-6522-4600-97CE-D047C257F35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1595BF-58C7-4C0F-A226-04E1D94E3E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41928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CAC-6522-4600-97CE-D047C257F35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95BF-58C7-4C0F-A226-04E1D94E3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3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CAC-6522-4600-97CE-D047C257F35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95BF-58C7-4C0F-A226-04E1D94E3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3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CAC-6522-4600-97CE-D047C257F35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95BF-58C7-4C0F-A226-04E1D94E3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CAC-6522-4600-97CE-D047C257F35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95BF-58C7-4C0F-A226-04E1D94E3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8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89CAC-6522-4600-97CE-D047C257F35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1595BF-58C7-4C0F-A226-04E1D94E3E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958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89CAC-6522-4600-97CE-D047C257F35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1595BF-58C7-4C0F-A226-04E1D94E3E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81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A89CAC-6522-4600-97CE-D047C257F35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71595BF-58C7-4C0F-A226-04E1D94E3E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455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DD33F-48F5-445B-BCE4-3BBB3F38B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다변량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팀프로젝트</a:t>
            </a:r>
            <a:b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판별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225E1-6AAF-4963-877D-E5B5042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29958"/>
            <a:ext cx="6831673" cy="124287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조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김남철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권태양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곽수진</a:t>
            </a:r>
          </a:p>
        </p:txBody>
      </p:sp>
    </p:spTree>
    <p:extLst>
      <p:ext uri="{BB962C8B-B14F-4D97-AF65-F5344CB8AC3E}">
        <p14:creationId xmlns:p14="http://schemas.microsoft.com/office/powerpoint/2010/main" val="225381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21AA21-4280-4191-B261-E9078B7DA3C8}"/>
              </a:ext>
            </a:extLst>
          </p:cNvPr>
          <p:cNvSpPr txBox="1"/>
          <p:nvPr/>
        </p:nvSpPr>
        <p:spPr>
          <a:xfrm>
            <a:off x="1180052" y="704676"/>
            <a:ext cx="516748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99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&lt;</a:t>
            </a:r>
            <a:r>
              <a:rPr lang="ko-KR" altLang="en-US" sz="2800" b="1" dirty="0">
                <a:solidFill>
                  <a:srgbClr val="FF99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선형 판별분석 교차타당성</a:t>
            </a:r>
            <a:r>
              <a:rPr lang="en-US" altLang="ko-KR" sz="2800" b="1" dirty="0">
                <a:solidFill>
                  <a:srgbClr val="FF99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ldc</a:t>
            </a:r>
            <a:r>
              <a:rPr lang="en-US" altLang="ko-KR" dirty="0"/>
              <a:t> = </a:t>
            </a:r>
            <a:r>
              <a:rPr lang="en-US" altLang="ko-KR" dirty="0" err="1"/>
              <a:t>lda</a:t>
            </a:r>
            <a:r>
              <a:rPr lang="en-US" altLang="ko-KR" dirty="0"/>
              <a:t>(</a:t>
            </a:r>
            <a:r>
              <a:rPr lang="en-US" altLang="ko-KR" dirty="0" err="1"/>
              <a:t>sm$Direction</a:t>
            </a:r>
            <a:r>
              <a:rPr lang="en-US" altLang="ko-KR" dirty="0"/>
              <a:t> ~ sm$Lag1 + sm$Lag2, data = </a:t>
            </a:r>
            <a:r>
              <a:rPr lang="en-US" altLang="ko-KR" dirty="0" err="1"/>
              <a:t>sm</a:t>
            </a:r>
            <a:r>
              <a:rPr lang="en-US" altLang="ko-KR" dirty="0"/>
              <a:t>, CV = TRUE, prior = c(0.4816,0.5184))</a:t>
            </a:r>
            <a:endParaRPr lang="ko-KR" altLang="ko-KR" dirty="0"/>
          </a:p>
          <a:p>
            <a:endParaRPr lang="en-US" altLang="ko-KR" dirty="0"/>
          </a:p>
          <a:p>
            <a:r>
              <a:rPr lang="en-US" altLang="ko-KR" dirty="0"/>
              <a:t>&gt; results = </a:t>
            </a:r>
            <a:r>
              <a:rPr lang="en-US" altLang="ko-KR" dirty="0" err="1"/>
              <a:t>data.frame</a:t>
            </a:r>
            <a:r>
              <a:rPr lang="en-US" altLang="ko-KR" dirty="0"/>
              <a:t>(</a:t>
            </a:r>
            <a:r>
              <a:rPr lang="en-US" altLang="ko-KR" dirty="0" err="1"/>
              <a:t>sm$Direction</a:t>
            </a:r>
            <a:r>
              <a:rPr lang="en-US" altLang="ko-KR" dirty="0"/>
              <a:t>, </a:t>
            </a:r>
            <a:r>
              <a:rPr lang="en-US" altLang="ko-KR" dirty="0" err="1"/>
              <a:t>ldc$class</a:t>
            </a:r>
            <a:r>
              <a:rPr lang="en-US" altLang="ko-KR" dirty="0"/>
              <a:t>, </a:t>
            </a:r>
            <a:r>
              <a:rPr lang="en-US" altLang="ko-KR" dirty="0" err="1"/>
              <a:t>ldc$posterior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en-US" altLang="ko-KR" dirty="0"/>
          </a:p>
          <a:p>
            <a:r>
              <a:rPr lang="en-US" altLang="ko-KR" dirty="0"/>
              <a:t>&gt; head(results)</a:t>
            </a:r>
          </a:p>
          <a:p>
            <a:r>
              <a:rPr lang="en-US" altLang="ko-KR" dirty="0"/>
              <a:t>     Direction </a:t>
            </a:r>
            <a:r>
              <a:rPr lang="en-US" altLang="ko-KR" dirty="0" err="1"/>
              <a:t>ldc.class</a:t>
            </a:r>
            <a:r>
              <a:rPr lang="en-US" altLang="ko-KR" dirty="0"/>
              <a:t>       Down             Up</a:t>
            </a:r>
          </a:p>
          <a:p>
            <a:r>
              <a:rPr lang="en-US" altLang="ko-KR" dirty="0"/>
              <a:t>1        Up          </a:t>
            </a:r>
            <a:r>
              <a:rPr lang="en-US" altLang="ko-KR" dirty="0" err="1"/>
              <a:t>Up</a:t>
            </a:r>
            <a:r>
              <a:rPr lang="en-US" altLang="ko-KR" dirty="0"/>
              <a:t>        0.4861599 0.5138401</a:t>
            </a:r>
          </a:p>
          <a:p>
            <a:r>
              <a:rPr lang="en-US" altLang="ko-KR" dirty="0"/>
              <a:t>2        Up        Down     0.5030997 0.4969003</a:t>
            </a:r>
          </a:p>
          <a:p>
            <a:r>
              <a:rPr lang="en-US" altLang="ko-KR" dirty="0"/>
              <a:t>3      Down     </a:t>
            </a:r>
            <a:r>
              <a:rPr lang="en-US" altLang="ko-KR" dirty="0" err="1"/>
              <a:t>Down</a:t>
            </a:r>
            <a:r>
              <a:rPr lang="en-US" altLang="ko-KR" dirty="0"/>
              <a:t>     0.5098580 0.4901420</a:t>
            </a:r>
          </a:p>
          <a:p>
            <a:r>
              <a:rPr lang="en-US" altLang="ko-KR" dirty="0"/>
              <a:t>4        Up          </a:t>
            </a:r>
            <a:r>
              <a:rPr lang="en-US" altLang="ko-KR" dirty="0" err="1"/>
              <a:t>Up</a:t>
            </a:r>
            <a:r>
              <a:rPr lang="en-US" altLang="ko-KR" dirty="0"/>
              <a:t>        0.4822116 0.5177884</a:t>
            </a:r>
          </a:p>
          <a:p>
            <a:r>
              <a:rPr lang="en-US" altLang="ko-KR" dirty="0"/>
              <a:t>5        Up          </a:t>
            </a:r>
            <a:r>
              <a:rPr lang="en-US" altLang="ko-KR" dirty="0" err="1"/>
              <a:t>Up</a:t>
            </a:r>
            <a:r>
              <a:rPr lang="en-US" altLang="ko-KR" dirty="0"/>
              <a:t>        0.4857059 0.5142941</a:t>
            </a:r>
          </a:p>
          <a:p>
            <a:r>
              <a:rPr lang="en-US" altLang="ko-KR" dirty="0"/>
              <a:t>6        Up          </a:t>
            </a:r>
            <a:r>
              <a:rPr lang="en-US" altLang="ko-KR" dirty="0" err="1"/>
              <a:t>Up</a:t>
            </a:r>
            <a:r>
              <a:rPr lang="en-US" altLang="ko-KR" dirty="0"/>
              <a:t>        0.4921773 0.5078227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E8E8A-613E-4C1D-B2DF-5E7A005306BC}"/>
              </a:ext>
            </a:extLst>
          </p:cNvPr>
          <p:cNvSpPr txBox="1"/>
          <p:nvPr/>
        </p:nvSpPr>
        <p:spPr>
          <a:xfrm>
            <a:off x="6644080" y="1661451"/>
            <a:ext cx="4177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dirty="0" err="1"/>
              <a:t>class.table</a:t>
            </a:r>
            <a:r>
              <a:rPr lang="en-US" altLang="ko-KR" dirty="0"/>
              <a:t> = table(</a:t>
            </a:r>
            <a:r>
              <a:rPr lang="en-US" altLang="ko-KR" dirty="0" err="1"/>
              <a:t>sm$Direction</a:t>
            </a:r>
            <a:r>
              <a:rPr lang="en-US" altLang="ko-KR" dirty="0"/>
              <a:t>, </a:t>
            </a:r>
            <a:r>
              <a:rPr lang="en-US" altLang="ko-KR" dirty="0" err="1"/>
              <a:t>ldc$class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class.table</a:t>
            </a:r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Direction Down   Up</a:t>
            </a:r>
          </a:p>
          <a:p>
            <a:r>
              <a:rPr lang="en-US" altLang="ko-KR" dirty="0"/>
              <a:t>   Down     109   493</a:t>
            </a:r>
          </a:p>
          <a:p>
            <a:r>
              <a:rPr lang="en-US" altLang="ko-KR" dirty="0"/>
              <a:t>     Up        109   539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58A42-67A4-4AA9-B4FA-4648152BB029}"/>
              </a:ext>
            </a:extLst>
          </p:cNvPr>
          <p:cNvSpPr txBox="1"/>
          <p:nvPr/>
        </p:nvSpPr>
        <p:spPr>
          <a:xfrm>
            <a:off x="6644080" y="4147329"/>
            <a:ext cx="554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정분류율 </a:t>
            </a:r>
            <a:r>
              <a:rPr lang="en-US" altLang="ko-KR" sz="2400" b="1" dirty="0"/>
              <a:t>: (109+539) /1250 = 0.5184</a:t>
            </a:r>
          </a:p>
          <a:p>
            <a:r>
              <a:rPr lang="ko-KR" altLang="en-US" sz="2400" b="1" dirty="0" err="1"/>
              <a:t>오분류율</a:t>
            </a:r>
            <a:r>
              <a:rPr lang="en-US" altLang="ko-KR" sz="2400" b="1" dirty="0"/>
              <a:t> : 1 – 0.5184 = 0.4816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2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F4CC8-9BAE-4A6B-B1AF-40FDCA56F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4592A4-024D-4C95-BE51-DA1589D4E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3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D7047-0909-45B7-98C7-982F165E1D44}"/>
              </a:ext>
            </a:extLst>
          </p:cNvPr>
          <p:cNvSpPr txBox="1"/>
          <p:nvPr/>
        </p:nvSpPr>
        <p:spPr>
          <a:xfrm>
            <a:off x="1574223" y="1439728"/>
            <a:ext cx="48713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dirty="0" err="1"/>
              <a:t>sm</a:t>
            </a:r>
            <a:r>
              <a:rPr lang="en-US" altLang="ko-KR" dirty="0"/>
              <a:t> &lt;- read.csv("C:/Users/sunni/OneDrive/</a:t>
            </a:r>
            <a:r>
              <a:rPr lang="ko-KR" altLang="en-US" dirty="0"/>
              <a:t>바탕 화면</a:t>
            </a:r>
            <a:r>
              <a:rPr lang="en-US" altLang="ko-KR" dirty="0"/>
              <a:t>/</a:t>
            </a:r>
            <a:r>
              <a:rPr lang="ko-KR" altLang="en-US" dirty="0"/>
              <a:t>태양</a:t>
            </a:r>
            <a:r>
              <a:rPr lang="en-US" altLang="ko-KR" dirty="0"/>
              <a:t>/`19</a:t>
            </a:r>
            <a:r>
              <a:rPr lang="ko-KR" altLang="en-US" dirty="0"/>
              <a:t>년 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r>
              <a:rPr lang="en-US" altLang="ko-KR" dirty="0"/>
              <a:t>/</a:t>
            </a:r>
            <a:r>
              <a:rPr lang="ko-KR" altLang="en-US" dirty="0" err="1"/>
              <a:t>다변량통계분석</a:t>
            </a:r>
            <a:r>
              <a:rPr lang="en-US" altLang="ko-KR" dirty="0"/>
              <a:t>/</a:t>
            </a:r>
            <a:r>
              <a:rPr lang="en-US" altLang="ko-KR" dirty="0" err="1"/>
              <a:t>smarket</a:t>
            </a:r>
            <a:r>
              <a:rPr lang="en-US" altLang="ko-KR" dirty="0"/>
              <a:t>_</a:t>
            </a:r>
            <a:r>
              <a:rPr lang="ko-KR" altLang="en-US" dirty="0"/>
              <a:t>판별분석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 = TRUE)</a:t>
            </a:r>
          </a:p>
          <a:p>
            <a:endParaRPr lang="en-US" altLang="ko-KR" dirty="0"/>
          </a:p>
          <a:p>
            <a:r>
              <a:rPr lang="en-US" altLang="ko-KR" dirty="0"/>
              <a:t>&gt; head(</a:t>
            </a:r>
            <a:r>
              <a:rPr lang="en-US" altLang="ko-KR" dirty="0" err="1"/>
              <a:t>sm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   X   Lag1    Lag2    Direction</a:t>
            </a:r>
          </a:p>
          <a:p>
            <a:r>
              <a:rPr lang="en-US" altLang="ko-KR" dirty="0"/>
              <a:t>1 1  0.381 -0.192        Up</a:t>
            </a:r>
          </a:p>
          <a:p>
            <a:r>
              <a:rPr lang="en-US" altLang="ko-KR" dirty="0"/>
              <a:t>2 2  0.959  0.381        Up</a:t>
            </a:r>
          </a:p>
          <a:p>
            <a:r>
              <a:rPr lang="en-US" altLang="ko-KR" dirty="0"/>
              <a:t>3 3  1.032  0.959      Down</a:t>
            </a:r>
          </a:p>
          <a:p>
            <a:r>
              <a:rPr lang="en-US" altLang="ko-KR" dirty="0"/>
              <a:t>4 4 -0.623  1.032        Up</a:t>
            </a:r>
          </a:p>
          <a:p>
            <a:r>
              <a:rPr lang="en-US" altLang="ko-KR" dirty="0"/>
              <a:t>5 5  0.614 -0.623        Up</a:t>
            </a:r>
          </a:p>
          <a:p>
            <a:r>
              <a:rPr lang="en-US" altLang="ko-KR" dirty="0"/>
              <a:t>6 6  0.213  0.614        Up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DAB09-E712-40F3-815B-05C33DE90126}"/>
              </a:ext>
            </a:extLst>
          </p:cNvPr>
          <p:cNvSpPr txBox="1"/>
          <p:nvPr/>
        </p:nvSpPr>
        <p:spPr>
          <a:xfrm>
            <a:off x="6096000" y="3109948"/>
            <a:ext cx="5746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/>
              <a:t>데이터 확인</a:t>
            </a:r>
            <a:endParaRPr lang="en-US" altLang="ko-KR" sz="2400" b="1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400" b="1" dirty="0"/>
          </a:p>
          <a:p>
            <a:r>
              <a:rPr lang="en-US" altLang="ko-KR" sz="2400" b="1" dirty="0"/>
              <a:t>X : </a:t>
            </a:r>
            <a:r>
              <a:rPr lang="ko-KR" altLang="en-US" sz="2400" b="1" dirty="0"/>
              <a:t>날짜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단위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하루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/>
              <a:t>Lag1 : 1</a:t>
            </a:r>
            <a:r>
              <a:rPr lang="ko-KR" altLang="en-US" sz="2400" b="1" dirty="0"/>
              <a:t>일 전 주식 수익률</a:t>
            </a:r>
            <a:endParaRPr lang="en-US" altLang="ko-KR" sz="2400" b="1" dirty="0"/>
          </a:p>
          <a:p>
            <a:r>
              <a:rPr lang="en-US" altLang="ko-KR" sz="2400" b="1" dirty="0"/>
              <a:t>Lag2 : 2</a:t>
            </a:r>
            <a:r>
              <a:rPr lang="ko-KR" altLang="en-US" sz="2400" b="1" dirty="0"/>
              <a:t>일 전 주식 수익률</a:t>
            </a:r>
            <a:endParaRPr lang="en-US" altLang="ko-KR" sz="2400" b="1" dirty="0"/>
          </a:p>
          <a:p>
            <a:r>
              <a:rPr lang="en-US" altLang="ko-KR" sz="2400" b="1" dirty="0"/>
              <a:t>Direction : </a:t>
            </a:r>
            <a:r>
              <a:rPr lang="ko-KR" altLang="en-US" sz="2400" b="1" dirty="0"/>
              <a:t>현 시점의 수익률 상승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감소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7098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1156E-AF81-4DC4-8AD5-840483CEC004}"/>
              </a:ext>
            </a:extLst>
          </p:cNvPr>
          <p:cNvSpPr txBox="1"/>
          <p:nvPr/>
        </p:nvSpPr>
        <p:spPr>
          <a:xfrm>
            <a:off x="7695234" y="919287"/>
            <a:ext cx="314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plot(sm$Lag1,sm$Lag2, col=</a:t>
            </a:r>
            <a:r>
              <a:rPr lang="en-US" altLang="ko-KR" dirty="0" err="1"/>
              <a:t>as.numeric</a:t>
            </a:r>
            <a:r>
              <a:rPr lang="en-US" altLang="ko-KR" dirty="0"/>
              <a:t>(</a:t>
            </a:r>
            <a:r>
              <a:rPr lang="en-US" altLang="ko-KR" dirty="0" err="1"/>
              <a:t>sm$Direction</a:t>
            </a:r>
            <a:r>
              <a:rPr lang="en-US" altLang="ko-KR" dirty="0"/>
              <a:t>))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1F64E2-0DB2-480F-9CE1-D1189B65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24" y="1427120"/>
            <a:ext cx="5094678" cy="46632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AB50B5-0B0E-4403-964F-D50826166594}"/>
              </a:ext>
            </a:extLst>
          </p:cNvPr>
          <p:cNvSpPr txBox="1"/>
          <p:nvPr/>
        </p:nvSpPr>
        <p:spPr>
          <a:xfrm>
            <a:off x="2508277" y="1057787"/>
            <a:ext cx="232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dirty="0"/>
              <a:t>&gt; plot(sm$X,sm$Lag1)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3902BE0-4C25-4FEA-8008-7754D3E9A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13" y="1427119"/>
            <a:ext cx="5094678" cy="4663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468B1-73DB-499C-8943-93F586A7ECA5}"/>
              </a:ext>
            </a:extLst>
          </p:cNvPr>
          <p:cNvSpPr txBox="1"/>
          <p:nvPr/>
        </p:nvSpPr>
        <p:spPr>
          <a:xfrm>
            <a:off x="1756266" y="6090409"/>
            <a:ext cx="3756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=&gt; </a:t>
            </a:r>
            <a:r>
              <a:rPr lang="ko-KR" altLang="en-US" sz="2400" b="1" dirty="0"/>
              <a:t>시간별 데이터 분포도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43F20-3CCF-42A6-8025-2C641957356F}"/>
              </a:ext>
            </a:extLst>
          </p:cNvPr>
          <p:cNvSpPr txBox="1"/>
          <p:nvPr/>
        </p:nvSpPr>
        <p:spPr>
          <a:xfrm>
            <a:off x="6838933" y="6136575"/>
            <a:ext cx="509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=&gt; </a:t>
            </a:r>
            <a:r>
              <a:rPr lang="ko-KR" altLang="en-US" b="1" dirty="0"/>
              <a:t>하루 전날</a:t>
            </a:r>
            <a:r>
              <a:rPr lang="en-US" altLang="ko-KR" b="1" dirty="0"/>
              <a:t>, </a:t>
            </a:r>
            <a:r>
              <a:rPr lang="ko-KR" altLang="en-US" b="1" dirty="0"/>
              <a:t>이틀 전날에 따른 </a:t>
            </a:r>
            <a:r>
              <a:rPr lang="en-US" altLang="ko-KR" b="1" dirty="0"/>
              <a:t>Up, Down</a:t>
            </a:r>
            <a:r>
              <a:rPr lang="ko-KR" altLang="en-US" b="1" dirty="0"/>
              <a:t>값 비교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2781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FFE662-A33A-4926-A1DF-C16CB83D5BD1}"/>
              </a:ext>
            </a:extLst>
          </p:cNvPr>
          <p:cNvSpPr txBox="1"/>
          <p:nvPr/>
        </p:nvSpPr>
        <p:spPr>
          <a:xfrm>
            <a:off x="1185782" y="397401"/>
            <a:ext cx="600358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99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&lt;</a:t>
            </a:r>
            <a:r>
              <a:rPr lang="ko-KR" altLang="en-US" sz="2800" b="1" dirty="0">
                <a:solidFill>
                  <a:srgbClr val="FF99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선형 판별분석</a:t>
            </a:r>
            <a:r>
              <a:rPr lang="en-US" altLang="ko-KR" sz="2800" b="1" dirty="0">
                <a:solidFill>
                  <a:srgbClr val="FF99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rs</a:t>
            </a:r>
            <a:r>
              <a:rPr lang="en-US" altLang="ko-KR" dirty="0"/>
              <a:t> &lt;- </a:t>
            </a:r>
            <a:r>
              <a:rPr lang="en-US" altLang="ko-KR" dirty="0" err="1"/>
              <a:t>lda</a:t>
            </a:r>
            <a:r>
              <a:rPr lang="en-US" altLang="ko-KR" dirty="0"/>
              <a:t>(</a:t>
            </a:r>
            <a:r>
              <a:rPr lang="en-US" altLang="ko-KR" dirty="0" err="1"/>
              <a:t>sm$Direction</a:t>
            </a:r>
            <a:r>
              <a:rPr lang="en-US" altLang="ko-KR" dirty="0"/>
              <a:t> ~ sm$Lag1 + sm$Lag2, data = </a:t>
            </a:r>
            <a:r>
              <a:rPr lang="en-US" altLang="ko-KR" dirty="0" err="1"/>
              <a:t>sm</a:t>
            </a:r>
            <a:r>
              <a:rPr lang="en-US" altLang="ko-KR" dirty="0"/>
              <a:t>)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rs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Call:</a:t>
            </a:r>
            <a:endParaRPr lang="en-US" altLang="ko-KR" dirty="0">
              <a:effectLst/>
            </a:endParaRPr>
          </a:p>
          <a:p>
            <a:r>
              <a:rPr lang="en-US" altLang="ko-KR" dirty="0" err="1"/>
              <a:t>lda</a:t>
            </a:r>
            <a:r>
              <a:rPr lang="en-US" altLang="ko-KR" dirty="0"/>
              <a:t>(</a:t>
            </a:r>
            <a:r>
              <a:rPr lang="en-US" altLang="ko-KR" dirty="0" err="1"/>
              <a:t>sm$Direction</a:t>
            </a:r>
            <a:r>
              <a:rPr lang="en-US" altLang="ko-KR" dirty="0"/>
              <a:t> ~ sm$Lag1 + sm$Lag2, data = </a:t>
            </a:r>
            <a:r>
              <a:rPr lang="en-US" altLang="ko-KR" dirty="0" err="1"/>
              <a:t>sm</a:t>
            </a:r>
            <a:r>
              <a:rPr lang="en-US" altLang="ko-KR" dirty="0"/>
              <a:t>)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 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Prior probabilities of groups: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  Down      Up 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0.4816 0.5184 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 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Group means: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               sm$Lag1        sm$Lag2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Down  0.05068605  0.03229734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Up      -0.03969136 -0.02244444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 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Coefficients of linear discriminants: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               LD1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sm$Lag1 -0.7567605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sm$Lag2 -0.4707872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7AD51-9528-4F3F-94A3-EB253EE3F68B}"/>
              </a:ext>
            </a:extLst>
          </p:cNvPr>
          <p:cNvSpPr txBox="1"/>
          <p:nvPr/>
        </p:nvSpPr>
        <p:spPr>
          <a:xfrm>
            <a:off x="4729111" y="3013501"/>
            <a:ext cx="772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=&gt; </a:t>
            </a:r>
            <a:r>
              <a:rPr lang="ko-KR" altLang="en-US" sz="2400" b="1" dirty="0"/>
              <a:t>선형 판별분석을 수행해 선형 판별식을 얻었다</a:t>
            </a:r>
            <a:r>
              <a:rPr lang="en-US" altLang="ko-KR" sz="2400" b="1" dirty="0"/>
              <a:t>.</a:t>
            </a:r>
          </a:p>
          <a:p>
            <a:r>
              <a:rPr lang="ko-KR" altLang="en-US" sz="2400" b="1" dirty="0"/>
              <a:t>      </a:t>
            </a:r>
            <a:r>
              <a:rPr lang="ko-KR" altLang="en-US" sz="2400" b="1" dirty="0">
                <a:solidFill>
                  <a:srgbClr val="FF0000"/>
                </a:solidFill>
              </a:rPr>
              <a:t>판별식</a:t>
            </a:r>
            <a:r>
              <a:rPr lang="ko-KR" altLang="en-US" sz="2400" b="1" dirty="0"/>
              <a:t> </a:t>
            </a:r>
            <a:r>
              <a:rPr lang="en-US" altLang="ko-KR" sz="2400" b="1" dirty="0"/>
              <a:t>: Lag1 * -0.7567605 + Lag2 * -0.4707872</a:t>
            </a:r>
          </a:p>
        </p:txBody>
      </p:sp>
    </p:spTree>
    <p:extLst>
      <p:ext uri="{BB962C8B-B14F-4D97-AF65-F5344CB8AC3E}">
        <p14:creationId xmlns:p14="http://schemas.microsoft.com/office/powerpoint/2010/main" val="17111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6ABD2-65B1-4418-9424-9B99C8ACBAEB}"/>
              </a:ext>
            </a:extLst>
          </p:cNvPr>
          <p:cNvSpPr txBox="1"/>
          <p:nvPr/>
        </p:nvSpPr>
        <p:spPr>
          <a:xfrm>
            <a:off x="1181449" y="751344"/>
            <a:ext cx="472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calc &lt;- with(x, Lag1 * (-0.7567605) + Lag2 * (-0.4707872))</a:t>
            </a:r>
          </a:p>
          <a:p>
            <a:endParaRPr lang="en-US" altLang="ko-KR" dirty="0"/>
          </a:p>
          <a:p>
            <a:r>
              <a:rPr lang="en-US" altLang="ko-KR" dirty="0"/>
              <a:t>&gt; head(calc)</a:t>
            </a:r>
          </a:p>
          <a:p>
            <a:r>
              <a:rPr lang="en-US" altLang="ko-KR" dirty="0"/>
              <a:t>[1] -0.1979346 -0.9051032 -1.2324618 -0.0143906 -0.1713505 -0.4502533</a:t>
            </a:r>
          </a:p>
          <a:p>
            <a:endParaRPr lang="en-US" altLang="ko-KR" dirty="0"/>
          </a:p>
          <a:p>
            <a:r>
              <a:rPr lang="en-US" altLang="ko-KR" dirty="0"/>
              <a:t>&gt; p &lt;- predict(</a:t>
            </a:r>
            <a:r>
              <a:rPr lang="en-US" altLang="ko-KR" dirty="0" err="1"/>
              <a:t>rs</a:t>
            </a:r>
            <a:r>
              <a:rPr lang="en-US" altLang="ko-KR" dirty="0"/>
              <a:t>)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&gt; X &lt;- </a:t>
            </a:r>
            <a:r>
              <a:rPr lang="en-US" altLang="ko-KR" dirty="0" err="1"/>
              <a:t>cbind</a:t>
            </a:r>
            <a:r>
              <a:rPr lang="en-US" altLang="ko-KR" dirty="0"/>
              <a:t>(</a:t>
            </a:r>
            <a:r>
              <a:rPr lang="en-US" altLang="ko-KR" dirty="0" err="1"/>
              <a:t>sm</a:t>
            </a:r>
            <a:r>
              <a:rPr lang="en-US" altLang="ko-KR" dirty="0"/>
              <a:t>, </a:t>
            </a:r>
            <a:r>
              <a:rPr lang="en-US" altLang="ko-KR" dirty="0" err="1"/>
              <a:t>p$x</a:t>
            </a:r>
            <a:r>
              <a:rPr lang="en-US" altLang="ko-KR" dirty="0"/>
              <a:t>)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&gt; head(X)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    X   Lag1    Lag2   Direction          LD1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1 1  0.381 -0.192        Up      -0.193187790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2 2  0.959  0.381        Up      -0.900356413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3 3  1.032  0.959      Down   -1.227714911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4 4 -0.623  1.032        Up      -0.009643717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5 5  0.614 -0.623        Up      -0.166603724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6 6  0.213  0.614        Up      -0.445506476</a:t>
            </a:r>
            <a:endParaRPr lang="en-US" altLang="ko-KR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8E05-B833-4689-8F63-F30803F54B35}"/>
              </a:ext>
            </a:extLst>
          </p:cNvPr>
          <p:cNvSpPr txBox="1"/>
          <p:nvPr/>
        </p:nvSpPr>
        <p:spPr>
          <a:xfrm>
            <a:off x="6286153" y="2911877"/>
            <a:ext cx="605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=&gt; Lag1, Lag2</a:t>
            </a:r>
            <a:r>
              <a:rPr lang="ko-KR" altLang="en-US" sz="2400" b="1" dirty="0"/>
              <a:t>의 값을 판별함수에 대입해</a:t>
            </a:r>
            <a:endParaRPr lang="en-US" altLang="ko-KR" sz="2400" b="1" dirty="0"/>
          </a:p>
          <a:p>
            <a:r>
              <a:rPr lang="en-US" altLang="ko-KR" sz="2400" b="1" dirty="0"/>
              <a:t>      </a:t>
            </a:r>
            <a:r>
              <a:rPr lang="en-US" altLang="ko-KR" sz="2400" b="1" dirty="0">
                <a:solidFill>
                  <a:srgbClr val="FF0000"/>
                </a:solidFill>
              </a:rPr>
              <a:t>LD1</a:t>
            </a:r>
            <a:r>
              <a:rPr lang="ko-KR" altLang="en-US" sz="2400" b="1" dirty="0"/>
              <a:t>이라는 값이 나왔다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57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C1EF1A-EE0D-4CF8-8139-8E12C488B48D}"/>
              </a:ext>
            </a:extLst>
          </p:cNvPr>
          <p:cNvSpPr txBox="1"/>
          <p:nvPr/>
        </p:nvSpPr>
        <p:spPr>
          <a:xfrm>
            <a:off x="1180049" y="718057"/>
            <a:ext cx="51559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pc = predict(</a:t>
            </a:r>
            <a:r>
              <a:rPr lang="en-US" altLang="ko-KR" dirty="0" err="1"/>
              <a:t>rs</a:t>
            </a:r>
            <a:r>
              <a:rPr lang="en-US" altLang="ko-KR" dirty="0"/>
              <a:t>, </a:t>
            </a:r>
            <a:r>
              <a:rPr lang="en-US" altLang="ko-KR" dirty="0" err="1"/>
              <a:t>sm</a:t>
            </a:r>
            <a:r>
              <a:rPr lang="en-US" altLang="ko-KR" dirty="0"/>
              <a:t>)$class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&gt; head(pc)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[1] Up   Down </a:t>
            </a:r>
            <a:r>
              <a:rPr lang="en-US" altLang="ko-KR" dirty="0" err="1"/>
              <a:t>Down</a:t>
            </a:r>
            <a:r>
              <a:rPr lang="en-US" altLang="ko-KR" dirty="0"/>
              <a:t> Up   </a:t>
            </a:r>
            <a:r>
              <a:rPr lang="en-US" altLang="ko-KR" dirty="0" err="1"/>
              <a:t>Up</a:t>
            </a:r>
            <a:r>
              <a:rPr lang="en-US" altLang="ko-KR" dirty="0"/>
              <a:t>   </a:t>
            </a:r>
            <a:r>
              <a:rPr lang="en-US" altLang="ko-KR" dirty="0" err="1"/>
              <a:t>Up</a:t>
            </a:r>
            <a:r>
              <a:rPr lang="en-US" altLang="ko-KR" dirty="0"/>
              <a:t>  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Levels: Down Up</a:t>
            </a:r>
          </a:p>
          <a:p>
            <a:endParaRPr lang="en-US" altLang="ko-KR" dirty="0">
              <a:effectLst/>
            </a:endParaRPr>
          </a:p>
          <a:p>
            <a:r>
              <a:rPr lang="en-US" altLang="ko-KR" dirty="0"/>
              <a:t>&gt; pc=</a:t>
            </a:r>
            <a:r>
              <a:rPr lang="en-US" altLang="ko-KR" dirty="0" err="1"/>
              <a:t>as.numeric</a:t>
            </a:r>
            <a:r>
              <a:rPr lang="en-US" altLang="ko-KR" dirty="0"/>
              <a:t>(pc)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&gt; res = </a:t>
            </a:r>
            <a:r>
              <a:rPr lang="en-US" altLang="ko-KR" dirty="0" err="1"/>
              <a:t>cbind</a:t>
            </a:r>
            <a:r>
              <a:rPr lang="en-US" altLang="ko-KR" dirty="0"/>
              <a:t>(</a:t>
            </a:r>
            <a:r>
              <a:rPr lang="en-US" altLang="ko-KR" dirty="0" err="1"/>
              <a:t>sm$Direction</a:t>
            </a:r>
            <a:r>
              <a:rPr lang="en-US" altLang="ko-KR" dirty="0"/>
              <a:t>, pc)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 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&gt; Res &lt;- </a:t>
            </a:r>
            <a:r>
              <a:rPr lang="en-US" altLang="ko-KR" dirty="0" err="1"/>
              <a:t>cbind</a:t>
            </a:r>
            <a:r>
              <a:rPr lang="en-US" altLang="ko-KR" dirty="0"/>
              <a:t>(X, res)</a:t>
            </a:r>
          </a:p>
          <a:p>
            <a:endParaRPr lang="en-US" altLang="ko-KR" dirty="0"/>
          </a:p>
          <a:p>
            <a:r>
              <a:rPr lang="en-US" altLang="ko-KR" dirty="0"/>
              <a:t>&gt; head(Res)</a:t>
            </a:r>
          </a:p>
          <a:p>
            <a:r>
              <a:rPr lang="en-US" altLang="ko-KR" dirty="0"/>
              <a:t>    X   Lag1    Lag2   Direction          LD1         V1 pc</a:t>
            </a:r>
          </a:p>
          <a:p>
            <a:r>
              <a:rPr lang="en-US" altLang="ko-KR" dirty="0"/>
              <a:t>1 1  0.381 -0.192        Up      -0.193187790  2   2</a:t>
            </a:r>
          </a:p>
          <a:p>
            <a:r>
              <a:rPr lang="en-US" altLang="ko-KR" dirty="0"/>
              <a:t>2 2  0.959  0.381        Up      -0.900356413  2  1</a:t>
            </a:r>
          </a:p>
          <a:p>
            <a:r>
              <a:rPr lang="en-US" altLang="ko-KR" dirty="0"/>
              <a:t>3 3  1.032  0.959      Down   -1.227714911  1   1</a:t>
            </a:r>
          </a:p>
          <a:p>
            <a:r>
              <a:rPr lang="en-US" altLang="ko-KR" dirty="0"/>
              <a:t>4 4 -0.623  1.032        Up      -0.009643717  2   2</a:t>
            </a:r>
          </a:p>
          <a:p>
            <a:r>
              <a:rPr lang="en-US" altLang="ko-KR" dirty="0"/>
              <a:t>5 5  0.614 -0.623        Up      -0.166603724  2   2</a:t>
            </a:r>
          </a:p>
          <a:p>
            <a:r>
              <a:rPr lang="en-US" altLang="ko-KR" dirty="0"/>
              <a:t>6 6  0.213  0.614        Up      -0.445506476  2  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76EA95-E126-4BA5-AD12-C9D4780375C5}"/>
              </a:ext>
            </a:extLst>
          </p:cNvPr>
          <p:cNvSpPr txBox="1"/>
          <p:nvPr/>
        </p:nvSpPr>
        <p:spPr>
          <a:xfrm>
            <a:off x="6336008" y="4518734"/>
            <a:ext cx="5748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=&gt; Direction</a:t>
            </a:r>
            <a:r>
              <a:rPr lang="ko-KR" altLang="en-US" sz="2400" b="1" dirty="0"/>
              <a:t>을 수치형으로 변환하고</a:t>
            </a:r>
            <a:r>
              <a:rPr lang="en-US" altLang="ko-KR" sz="2400" b="1" dirty="0"/>
              <a:t>,</a:t>
            </a:r>
          </a:p>
          <a:p>
            <a:r>
              <a:rPr lang="en-US" altLang="ko-KR" sz="2400" b="1" dirty="0"/>
              <a:t>      </a:t>
            </a:r>
            <a:r>
              <a:rPr lang="ko-KR" altLang="en-US" sz="2400" b="1" dirty="0" err="1"/>
              <a:t>예측값과</a:t>
            </a:r>
            <a:r>
              <a:rPr lang="ko-KR" altLang="en-US" sz="2400" b="1" dirty="0"/>
              <a:t> 함께 </a:t>
            </a:r>
            <a:r>
              <a:rPr lang="en-US" altLang="ko-KR" sz="2400" b="1" dirty="0"/>
              <a:t>Res </a:t>
            </a:r>
            <a:r>
              <a:rPr lang="ko-KR" altLang="en-US" sz="2400" b="1" dirty="0"/>
              <a:t>열에 추가했다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916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4302AA-4B16-4AB9-9292-DC673365964C}"/>
              </a:ext>
            </a:extLst>
          </p:cNvPr>
          <p:cNvSpPr txBox="1"/>
          <p:nvPr/>
        </p:nvSpPr>
        <p:spPr>
          <a:xfrm>
            <a:off x="1301082" y="5503180"/>
            <a:ext cx="579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판별함수에 데이터를 넣어</a:t>
            </a:r>
            <a:r>
              <a:rPr lang="en-US" altLang="ko-KR" b="1" dirty="0"/>
              <a:t> </a:t>
            </a:r>
            <a:r>
              <a:rPr lang="ko-KR" altLang="en-US" b="1" dirty="0"/>
              <a:t>나온 값의 </a:t>
            </a:r>
            <a:r>
              <a:rPr lang="ko-KR" altLang="en-US" b="1" dirty="0" err="1"/>
              <a:t>예측값</a:t>
            </a:r>
            <a:r>
              <a:rPr lang="ko-KR" altLang="en-US" b="1" dirty="0"/>
              <a:t> 확인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040B4-A2C9-4472-A991-C445BDA5B2CE}"/>
              </a:ext>
            </a:extLst>
          </p:cNvPr>
          <p:cNvSpPr txBox="1"/>
          <p:nvPr/>
        </p:nvSpPr>
        <p:spPr>
          <a:xfrm>
            <a:off x="2162215" y="470558"/>
            <a:ext cx="30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plot(Res$LD1, col=</a:t>
            </a:r>
            <a:r>
              <a:rPr lang="en-US" altLang="ko-KR" dirty="0" err="1"/>
              <a:t>Res$pc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027032-C5A6-42B4-9B3A-6C95A378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13" y="839890"/>
            <a:ext cx="5094678" cy="4663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83FF32-7D6E-4483-B2E7-BD7EFCAEDDBF}"/>
              </a:ext>
            </a:extLst>
          </p:cNvPr>
          <p:cNvSpPr txBox="1"/>
          <p:nvPr/>
        </p:nvSpPr>
        <p:spPr>
          <a:xfrm>
            <a:off x="6096000" y="839890"/>
            <a:ext cx="3271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min(Res[</a:t>
            </a:r>
            <a:r>
              <a:rPr lang="en-US" altLang="ko-KR" dirty="0" err="1"/>
              <a:t>Res$pc</a:t>
            </a:r>
            <a:r>
              <a:rPr lang="en-US" altLang="ko-KR" dirty="0"/>
              <a:t> == 2,]$LD1)</a:t>
            </a:r>
          </a:p>
          <a:p>
            <a:r>
              <a:rPr lang="en-US" altLang="ko-KR" dirty="0"/>
              <a:t>[1] -0.7792976</a:t>
            </a:r>
          </a:p>
          <a:p>
            <a:endParaRPr lang="en-US" altLang="ko-KR" dirty="0"/>
          </a:p>
          <a:p>
            <a:r>
              <a:rPr lang="en-US" altLang="ko-KR" dirty="0"/>
              <a:t>&gt; max(Res[</a:t>
            </a:r>
            <a:r>
              <a:rPr lang="en-US" altLang="ko-KR" dirty="0" err="1"/>
              <a:t>Res$pc</a:t>
            </a:r>
            <a:r>
              <a:rPr lang="en-US" altLang="ko-KR" dirty="0"/>
              <a:t> == 1,]$LD1)</a:t>
            </a:r>
          </a:p>
          <a:p>
            <a:r>
              <a:rPr lang="en-US" altLang="ko-KR" dirty="0"/>
              <a:t>[1] -0.7863482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233AFD-374F-4227-895E-F9EDD84A3D6B}"/>
              </a:ext>
            </a:extLst>
          </p:cNvPr>
          <p:cNvSpPr txBox="1"/>
          <p:nvPr/>
        </p:nvSpPr>
        <p:spPr>
          <a:xfrm>
            <a:off x="6217491" y="3079201"/>
            <a:ext cx="6278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=&gt; </a:t>
            </a:r>
            <a:r>
              <a:rPr lang="ko-KR" altLang="en-US" sz="2400" b="1" dirty="0"/>
              <a:t>판별함수로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나온 값이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대략 </a:t>
            </a:r>
            <a:r>
              <a:rPr lang="en-US" altLang="ko-KR" sz="2400" b="1" dirty="0">
                <a:solidFill>
                  <a:srgbClr val="FF0000"/>
                </a:solidFill>
              </a:rPr>
              <a:t>-0.78</a:t>
            </a:r>
            <a:r>
              <a:rPr lang="ko-KR" altLang="en-US" sz="2400" b="1" dirty="0"/>
              <a:t>을</a:t>
            </a:r>
            <a:endParaRPr lang="en-US" altLang="ko-KR" sz="2400" b="1" dirty="0"/>
          </a:p>
          <a:p>
            <a:r>
              <a:rPr lang="en-US" altLang="ko-KR" sz="2400" b="1" dirty="0"/>
              <a:t>      </a:t>
            </a:r>
            <a:r>
              <a:rPr lang="ko-KR" altLang="en-US" sz="2400" b="1" dirty="0"/>
              <a:t>기준으로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나눠지는 것을 알 수 있음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83F2FD-BEA0-47F2-A4D1-23C797936D9B}"/>
              </a:ext>
            </a:extLst>
          </p:cNvPr>
          <p:cNvCxnSpPr>
            <a:cxnSpLocks/>
          </p:cNvCxnSpPr>
          <p:nvPr/>
        </p:nvCxnSpPr>
        <p:spPr>
          <a:xfrm>
            <a:off x="1417630" y="3286945"/>
            <a:ext cx="467837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AE195B-AF76-41BC-8EA5-4961E41B045D}"/>
              </a:ext>
            </a:extLst>
          </p:cNvPr>
          <p:cNvSpPr txBox="1"/>
          <p:nvPr/>
        </p:nvSpPr>
        <p:spPr>
          <a:xfrm>
            <a:off x="7093258" y="4180097"/>
            <a:ext cx="3861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-0.78</a:t>
            </a:r>
            <a:r>
              <a:rPr lang="ko-KR" altLang="en-US" sz="2400" b="1" dirty="0"/>
              <a:t>보다 클 경우 </a:t>
            </a:r>
            <a:r>
              <a:rPr lang="en-US" altLang="ko-KR" sz="2400" b="1" dirty="0">
                <a:solidFill>
                  <a:srgbClr val="00B0F0"/>
                </a:solidFill>
              </a:rPr>
              <a:t>Up</a:t>
            </a:r>
          </a:p>
          <a:p>
            <a:r>
              <a:rPr lang="en-US" altLang="ko-KR" sz="2400" b="1" dirty="0">
                <a:solidFill>
                  <a:srgbClr val="002060"/>
                </a:solidFill>
              </a:rPr>
              <a:t>-0.78</a:t>
            </a:r>
            <a:r>
              <a:rPr lang="ko-KR" altLang="en-US" sz="2400" b="1" dirty="0"/>
              <a:t>보다 작을 경우 </a:t>
            </a:r>
            <a:r>
              <a:rPr lang="en-US" altLang="ko-KR" sz="2400" b="1" dirty="0">
                <a:solidFill>
                  <a:srgbClr val="FF0000"/>
                </a:solidFill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5001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5A0C6-A982-4902-8552-818B53BE7D57}"/>
              </a:ext>
            </a:extLst>
          </p:cNvPr>
          <p:cNvSpPr txBox="1"/>
          <p:nvPr/>
        </p:nvSpPr>
        <p:spPr>
          <a:xfrm>
            <a:off x="1582722" y="1135413"/>
            <a:ext cx="38752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correct = res[(</a:t>
            </a:r>
            <a:r>
              <a:rPr lang="en-US" altLang="ko-KR" dirty="0" err="1"/>
              <a:t>sm$Direction</a:t>
            </a:r>
            <a:r>
              <a:rPr lang="en-US" altLang="ko-KR" dirty="0"/>
              <a:t> == pc),]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&gt; </a:t>
            </a:r>
            <a:r>
              <a:rPr lang="en-US" altLang="ko-KR" dirty="0" err="1"/>
              <a:t>correct.rate</a:t>
            </a:r>
            <a:r>
              <a:rPr lang="en-US" altLang="ko-KR" dirty="0"/>
              <a:t> = dim(correct)[[1]]/n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correct.rate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[1]   0.528 165.000</a:t>
            </a:r>
          </a:p>
          <a:p>
            <a:endParaRPr lang="en-US" altLang="ko-KR" dirty="0">
              <a:effectLst/>
            </a:endParaRPr>
          </a:p>
          <a:p>
            <a:r>
              <a:rPr lang="en-US" altLang="ko-KR" dirty="0"/>
              <a:t>&gt; table(res[,1],res[,2])</a:t>
            </a:r>
          </a:p>
          <a:p>
            <a:r>
              <a:rPr lang="en-US" altLang="ko-KR" dirty="0"/>
              <a:t>   </a:t>
            </a:r>
          </a:p>
          <a:p>
            <a:r>
              <a:rPr lang="en-US" altLang="ko-KR" dirty="0"/>
              <a:t>       1      2</a:t>
            </a:r>
          </a:p>
          <a:p>
            <a:r>
              <a:rPr lang="en-US" altLang="ko-KR" dirty="0"/>
              <a:t>  1 114 488</a:t>
            </a:r>
          </a:p>
          <a:p>
            <a:r>
              <a:rPr lang="en-US" altLang="ko-KR" dirty="0"/>
              <a:t>  2 102 546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B15D3-55CD-4A4E-8C36-D8EF9B73BB10}"/>
              </a:ext>
            </a:extLst>
          </p:cNvPr>
          <p:cNvSpPr txBox="1"/>
          <p:nvPr/>
        </p:nvSpPr>
        <p:spPr>
          <a:xfrm>
            <a:off x="1582722" y="4931334"/>
            <a:ext cx="359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오분류율</a:t>
            </a:r>
            <a:r>
              <a:rPr lang="ko-KR" altLang="en-US" dirty="0"/>
              <a:t> </a:t>
            </a:r>
            <a:r>
              <a:rPr lang="en-US" altLang="ko-KR" dirty="0"/>
              <a:t>: 1 – 0.528</a:t>
            </a:r>
            <a:r>
              <a:rPr lang="ko-KR" altLang="en-US" dirty="0"/>
              <a:t> </a:t>
            </a:r>
            <a:r>
              <a:rPr lang="en-US" altLang="ko-KR" dirty="0"/>
              <a:t>= 0.472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A89EE-FC3C-45DB-8E75-0ABC1C781015}"/>
              </a:ext>
            </a:extLst>
          </p:cNvPr>
          <p:cNvSpPr txBox="1"/>
          <p:nvPr/>
        </p:nvSpPr>
        <p:spPr>
          <a:xfrm>
            <a:off x="5457959" y="4551733"/>
            <a:ext cx="6278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=&gt; </a:t>
            </a:r>
            <a:r>
              <a:rPr lang="ko-KR" altLang="en-US" sz="2400" b="1" dirty="0">
                <a:solidFill>
                  <a:srgbClr val="0070C0"/>
                </a:solidFill>
              </a:rPr>
              <a:t>전체 데이터</a:t>
            </a:r>
            <a:r>
              <a:rPr lang="ko-KR" altLang="en-US" sz="2400" b="1" dirty="0"/>
              <a:t>를 가지고 모델링 했을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나오는 </a:t>
            </a:r>
            <a:r>
              <a:rPr lang="ko-KR" altLang="en-US" sz="2400" b="1" dirty="0" err="1"/>
              <a:t>오분류율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0346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6F74E-12D5-4A52-B3D3-9A1ECCF96A29}"/>
              </a:ext>
            </a:extLst>
          </p:cNvPr>
          <p:cNvSpPr txBox="1"/>
          <p:nvPr/>
        </p:nvSpPr>
        <p:spPr>
          <a:xfrm>
            <a:off x="1191238" y="535900"/>
            <a:ext cx="576885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99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&lt;</a:t>
            </a:r>
            <a:r>
              <a:rPr lang="ko-KR" altLang="en-US" sz="2800" b="1" dirty="0">
                <a:solidFill>
                  <a:srgbClr val="FF99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이차 판별분석</a:t>
            </a:r>
            <a:r>
              <a:rPr lang="en-US" altLang="ko-KR" sz="2800" b="1" dirty="0">
                <a:solidFill>
                  <a:srgbClr val="FF99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&gt;</a:t>
            </a:r>
          </a:p>
          <a:p>
            <a:endParaRPr lang="en-US" altLang="ko-KR" dirty="0"/>
          </a:p>
          <a:p>
            <a:pPr fontAlgn="base" latinLnBrk="1"/>
            <a:r>
              <a:rPr lang="en-US" altLang="ko-KR" dirty="0"/>
              <a:t>&gt; x = </a:t>
            </a:r>
            <a:r>
              <a:rPr lang="en-US" altLang="ko-KR" dirty="0" err="1"/>
              <a:t>sm</a:t>
            </a:r>
            <a:r>
              <a:rPr lang="en-US" altLang="ko-KR" dirty="0"/>
              <a:t>[,2:3]</a:t>
            </a:r>
          </a:p>
          <a:p>
            <a:pPr fontAlgn="base" latinLnBrk="1"/>
            <a:r>
              <a:rPr lang="en-US" altLang="ko-KR" dirty="0"/>
              <a:t>&gt; </a:t>
            </a:r>
            <a:r>
              <a:rPr lang="en-US" altLang="ko-KR" dirty="0" err="1"/>
              <a:t>qd</a:t>
            </a:r>
            <a:r>
              <a:rPr lang="en-US" altLang="ko-KR" dirty="0"/>
              <a:t> = </a:t>
            </a:r>
            <a:r>
              <a:rPr lang="en-US" altLang="ko-KR" dirty="0" err="1"/>
              <a:t>qda</a:t>
            </a:r>
            <a:r>
              <a:rPr lang="en-US" altLang="ko-KR" dirty="0"/>
              <a:t>(</a:t>
            </a:r>
            <a:r>
              <a:rPr lang="en-US" altLang="ko-KR" dirty="0" err="1"/>
              <a:t>x,sm$Direction</a:t>
            </a:r>
            <a:r>
              <a:rPr lang="en-US" altLang="ko-KR" dirty="0"/>
              <a:t>)</a:t>
            </a:r>
          </a:p>
          <a:p>
            <a:pPr fontAlgn="base" latinLnBrk="1"/>
            <a:r>
              <a:rPr lang="en-US" altLang="ko-KR" dirty="0"/>
              <a:t>&gt; qc = predict(</a:t>
            </a:r>
            <a:r>
              <a:rPr lang="en-US" altLang="ko-KR" dirty="0" err="1"/>
              <a:t>qd</a:t>
            </a:r>
            <a:r>
              <a:rPr lang="en-US" altLang="ko-KR" dirty="0"/>
              <a:t>)$class</a:t>
            </a:r>
          </a:p>
          <a:p>
            <a:pPr fontAlgn="base" latinLnBrk="1"/>
            <a:r>
              <a:rPr lang="en-US" altLang="ko-KR" dirty="0"/>
              <a:t>&gt; head(qc)</a:t>
            </a:r>
          </a:p>
          <a:p>
            <a:pPr fontAlgn="base" latinLnBrk="1"/>
            <a:r>
              <a:rPr lang="en-US" altLang="ko-KR" dirty="0"/>
              <a:t>[1] Up </a:t>
            </a:r>
            <a:r>
              <a:rPr lang="en-US" altLang="ko-KR" dirty="0" err="1"/>
              <a:t>Up</a:t>
            </a:r>
            <a:r>
              <a:rPr lang="en-US" altLang="ko-KR" dirty="0"/>
              <a:t> Down Up </a:t>
            </a:r>
            <a:r>
              <a:rPr lang="en-US" altLang="ko-KR" dirty="0" err="1"/>
              <a:t>Up</a:t>
            </a:r>
            <a:r>
              <a:rPr lang="en-US" altLang="ko-KR" dirty="0"/>
              <a:t> </a:t>
            </a:r>
            <a:r>
              <a:rPr lang="en-US" altLang="ko-KR" dirty="0" err="1"/>
              <a:t>Up</a:t>
            </a:r>
            <a:r>
              <a:rPr lang="en-US" altLang="ko-KR" dirty="0"/>
              <a:t> </a:t>
            </a:r>
          </a:p>
          <a:p>
            <a:pPr fontAlgn="base" latinLnBrk="1"/>
            <a:r>
              <a:rPr lang="en-US" altLang="ko-KR" dirty="0"/>
              <a:t>Levels: Down Up</a:t>
            </a:r>
          </a:p>
          <a:p>
            <a:pPr fontAlgn="base" latinLnBrk="1"/>
            <a:r>
              <a:rPr lang="en-US" altLang="ko-KR" dirty="0"/>
              <a:t>&gt; qc = </a:t>
            </a:r>
            <a:r>
              <a:rPr lang="en-US" altLang="ko-KR" dirty="0" err="1"/>
              <a:t>as.numeric</a:t>
            </a:r>
            <a:r>
              <a:rPr lang="en-US" altLang="ko-KR" dirty="0"/>
              <a:t>(qc)</a:t>
            </a:r>
          </a:p>
          <a:p>
            <a:pPr fontAlgn="base" latinLnBrk="1"/>
            <a:r>
              <a:rPr lang="en-US" altLang="ko-KR" dirty="0"/>
              <a:t>&gt; head(qc)</a:t>
            </a:r>
          </a:p>
          <a:p>
            <a:pPr fontAlgn="base" latinLnBrk="1"/>
            <a:r>
              <a:rPr lang="en-US" altLang="ko-KR" dirty="0"/>
              <a:t>[1] 2 2 1 2 2 2</a:t>
            </a:r>
          </a:p>
          <a:p>
            <a:pPr fontAlgn="base"/>
            <a:r>
              <a:rPr lang="en-US" altLang="ko-KR" dirty="0"/>
              <a:t>&gt; </a:t>
            </a:r>
            <a:r>
              <a:rPr lang="en-US" altLang="ko-KR" dirty="0" err="1"/>
              <a:t>resq</a:t>
            </a:r>
            <a:r>
              <a:rPr lang="en-US" altLang="ko-KR" dirty="0"/>
              <a:t>=</a:t>
            </a:r>
            <a:r>
              <a:rPr lang="en-US" altLang="ko-KR" dirty="0" err="1"/>
              <a:t>cbind</a:t>
            </a:r>
            <a:r>
              <a:rPr lang="en-US" altLang="ko-KR" dirty="0"/>
              <a:t>(</a:t>
            </a:r>
            <a:r>
              <a:rPr lang="en-US" altLang="ko-KR" dirty="0" err="1"/>
              <a:t>sm$Direction,qc</a:t>
            </a:r>
            <a:r>
              <a:rPr lang="en-US" altLang="ko-KR" dirty="0"/>
              <a:t>)</a:t>
            </a:r>
          </a:p>
          <a:p>
            <a:pPr fontAlgn="base" latinLnBrk="1"/>
            <a:r>
              <a:rPr lang="en-US" altLang="ko-KR" dirty="0"/>
              <a:t>&gt; </a:t>
            </a:r>
            <a:r>
              <a:rPr lang="en-US" altLang="ko-KR" dirty="0" err="1"/>
              <a:t>correctq</a:t>
            </a:r>
            <a:r>
              <a:rPr lang="en-US" altLang="ko-KR" dirty="0"/>
              <a:t> = </a:t>
            </a:r>
            <a:r>
              <a:rPr lang="en-US" altLang="ko-KR" dirty="0" err="1"/>
              <a:t>resq</a:t>
            </a:r>
            <a:r>
              <a:rPr lang="en-US" altLang="ko-KR" dirty="0"/>
              <a:t>[(</a:t>
            </a:r>
            <a:r>
              <a:rPr lang="en-US" altLang="ko-KR" dirty="0" err="1"/>
              <a:t>resq</a:t>
            </a:r>
            <a:r>
              <a:rPr lang="en-US" altLang="ko-KR" dirty="0"/>
              <a:t>[,1]==</a:t>
            </a:r>
            <a:r>
              <a:rPr lang="en-US" altLang="ko-KR" dirty="0" err="1"/>
              <a:t>resq</a:t>
            </a:r>
            <a:r>
              <a:rPr lang="en-US" altLang="ko-KR" dirty="0"/>
              <a:t>[,2]),]</a:t>
            </a:r>
          </a:p>
          <a:p>
            <a:pPr fontAlgn="base" latinLnBrk="1"/>
            <a:r>
              <a:rPr lang="en-US" altLang="ko-KR" dirty="0"/>
              <a:t>&gt; </a:t>
            </a:r>
            <a:r>
              <a:rPr lang="en-US" altLang="ko-KR" dirty="0" err="1"/>
              <a:t>correctq.rate</a:t>
            </a:r>
            <a:r>
              <a:rPr lang="en-US" altLang="ko-KR" dirty="0"/>
              <a:t>=dim(</a:t>
            </a:r>
            <a:r>
              <a:rPr lang="en-US" altLang="ko-KR" dirty="0" err="1"/>
              <a:t>correctq</a:t>
            </a:r>
            <a:r>
              <a:rPr lang="en-US" altLang="ko-KR" dirty="0"/>
              <a:t>)[[1]]/n</a:t>
            </a:r>
          </a:p>
          <a:p>
            <a:pPr fontAlgn="base" latinLnBrk="1"/>
            <a:r>
              <a:rPr lang="en-US" altLang="ko-KR" dirty="0"/>
              <a:t>&gt; </a:t>
            </a:r>
            <a:r>
              <a:rPr lang="en-US" altLang="ko-KR" dirty="0" err="1"/>
              <a:t>correctq.rate</a:t>
            </a:r>
            <a:endParaRPr lang="en-US" altLang="ko-KR" dirty="0"/>
          </a:p>
          <a:p>
            <a:pPr fontAlgn="base" latinLnBrk="1"/>
            <a:r>
              <a:rPr lang="en-US" altLang="ko-KR" dirty="0"/>
              <a:t>[1] 0.5304 165.7500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B5E72-FB89-4E3E-8DC7-27F90DA023A4}"/>
              </a:ext>
            </a:extLst>
          </p:cNvPr>
          <p:cNvSpPr txBox="1"/>
          <p:nvPr/>
        </p:nvSpPr>
        <p:spPr>
          <a:xfrm>
            <a:off x="5533095" y="3429000"/>
            <a:ext cx="525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=&gt; </a:t>
            </a:r>
            <a:r>
              <a:rPr lang="ko-KR" altLang="en-US" sz="2400" b="1" dirty="0" err="1"/>
              <a:t>오분류율</a:t>
            </a:r>
            <a:r>
              <a:rPr lang="en-US" altLang="ko-KR" sz="2400" b="1" dirty="0"/>
              <a:t> : 1 – 0.5304 = 0.4696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544E0-D1E6-48F4-9B94-B7F51B3C2D1B}"/>
              </a:ext>
            </a:extLst>
          </p:cNvPr>
          <p:cNvSpPr txBox="1"/>
          <p:nvPr/>
        </p:nvSpPr>
        <p:spPr>
          <a:xfrm>
            <a:off x="5533095" y="4075209"/>
            <a:ext cx="647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선형 판별분석 보다는 조금 낮게 나왔기 때문에 </a:t>
            </a:r>
            <a:r>
              <a:rPr lang="ko-KR" altLang="en-US" sz="24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오분류율만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봤을때는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이차 판별분석이 더 나은 </a:t>
            </a:r>
            <a:r>
              <a:rPr lang="ko-KR" altLang="en-US" sz="24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분석방법이라고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볼 수 있다</a:t>
            </a:r>
            <a:r>
              <a:rPr lang="en-US" altLang="ko-KR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2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36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자르기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1161</TotalTime>
  <Words>1045</Words>
  <Application>Microsoft Office PowerPoint</Application>
  <PresentationFormat>와이드스크린</PresentationFormat>
  <Paragraphs>157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HY엽서M</vt:lpstr>
      <vt:lpstr>돋움</vt:lpstr>
      <vt:lpstr>Franklin Gothic Book</vt:lpstr>
      <vt:lpstr>Symbol</vt:lpstr>
      <vt:lpstr>자르기</vt:lpstr>
      <vt:lpstr>다변량 팀프로젝트 판별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다변량 팀프로젝트 발표 -판별 분석-</dc:title>
  <dc:creator>곽동진 곽동진</dc:creator>
  <cp:lastModifiedBy>user</cp:lastModifiedBy>
  <cp:revision>69</cp:revision>
  <dcterms:created xsi:type="dcterms:W3CDTF">2019-06-10T11:20:38Z</dcterms:created>
  <dcterms:modified xsi:type="dcterms:W3CDTF">2019-12-28T07:04:14Z</dcterms:modified>
</cp:coreProperties>
</file>