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1" r:id="rId3"/>
    <p:sldId id="301" r:id="rId4"/>
    <p:sldId id="305" r:id="rId5"/>
    <p:sldId id="306" r:id="rId6"/>
    <p:sldId id="308" r:id="rId7"/>
    <p:sldId id="316" r:id="rId8"/>
    <p:sldId id="267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42" r:id="rId19"/>
    <p:sldId id="326" r:id="rId20"/>
    <p:sldId id="327" r:id="rId21"/>
    <p:sldId id="328" r:id="rId22"/>
    <p:sldId id="341" r:id="rId23"/>
    <p:sldId id="332" r:id="rId24"/>
    <p:sldId id="333" r:id="rId25"/>
    <p:sldId id="345" r:id="rId26"/>
    <p:sldId id="343" r:id="rId27"/>
    <p:sldId id="344" r:id="rId28"/>
    <p:sldId id="346" r:id="rId29"/>
    <p:sldId id="347" r:id="rId30"/>
    <p:sldId id="348" r:id="rId31"/>
    <p:sldId id="349" r:id="rId32"/>
    <p:sldId id="350" r:id="rId33"/>
    <p:sldId id="334" r:id="rId34"/>
    <p:sldId id="352" r:id="rId35"/>
    <p:sldId id="335" r:id="rId36"/>
    <p:sldId id="351" r:id="rId37"/>
    <p:sldId id="336" r:id="rId38"/>
    <p:sldId id="337" r:id="rId39"/>
    <p:sldId id="338" r:id="rId40"/>
    <p:sldId id="339" r:id="rId41"/>
    <p:sldId id="340" r:id="rId42"/>
    <p:sldId id="33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9" autoAdjust="0"/>
    <p:restoredTop sz="94541"/>
  </p:normalViewPr>
  <p:slideViewPr>
    <p:cSldViewPr snapToGrid="0" snapToObjects="1">
      <p:cViewPr varScale="1">
        <p:scale>
          <a:sx n="61" d="100"/>
          <a:sy n="61" d="100"/>
        </p:scale>
        <p:origin x="138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4749-742F-7042-B57A-9F377860209B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1F2A-8E04-E240-92DC-C0DDF1139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4749-742F-7042-B57A-9F377860209B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1F2A-8E04-E240-92DC-C0DDF1139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4749-742F-7042-B57A-9F377860209B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1F2A-8E04-E240-92DC-C0DDF1139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4749-742F-7042-B57A-9F377860209B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1F2A-8E04-E240-92DC-C0DDF1139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4749-742F-7042-B57A-9F377860209B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1F2A-8E04-E240-92DC-C0DDF1139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4749-742F-7042-B57A-9F377860209B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1F2A-8E04-E240-92DC-C0DDF1139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4749-742F-7042-B57A-9F377860209B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1F2A-8E04-E240-92DC-C0DDF1139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4749-742F-7042-B57A-9F377860209B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1F2A-8E04-E240-92DC-C0DDF1139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4749-742F-7042-B57A-9F377860209B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1F2A-8E04-E240-92DC-C0DDF1139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4749-742F-7042-B57A-9F377860209B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1F2A-8E04-E240-92DC-C0DDF1139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4749-742F-7042-B57A-9F377860209B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1F2A-8E04-E240-92DC-C0DDF1139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4749-742F-7042-B57A-9F377860209B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E1F2A-8E04-E240-92DC-C0DDF1139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7.jpeg"/><Relationship Id="rId5" Type="http://schemas.openxmlformats.org/officeDocument/2006/relationships/image" Target="../media/image15.jpeg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Steady-State Diffusion, Electrostatics, Conduction and FD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start with a simple formulation.	</a:t>
            </a:r>
          </a:p>
          <a:p>
            <a:pPr lvl="1"/>
            <a:r>
              <a:rPr lang="en-US" dirty="0"/>
              <a:t>1D/2D </a:t>
            </a:r>
          </a:p>
          <a:p>
            <a:pPr lvl="1"/>
            <a:r>
              <a:rPr lang="en-US" dirty="0"/>
              <a:t>Uniform mesh</a:t>
            </a:r>
          </a:p>
          <a:p>
            <a:pPr lvl="1"/>
            <a:r>
              <a:rPr lang="en-US" dirty="0"/>
              <a:t>Steady-state</a:t>
            </a:r>
          </a:p>
          <a:p>
            <a:r>
              <a:rPr lang="en-US" dirty="0"/>
              <a:t>Essentially</a:t>
            </a:r>
          </a:p>
          <a:p>
            <a:pPr lvl="1">
              <a:buFont typeface="Times New Roman" pitchFamily="-102" charset="0"/>
              <a:buChar char="–"/>
            </a:pPr>
            <a:r>
              <a:rPr lang="en-US" dirty="0"/>
              <a:t> Represent the physical system by a </a:t>
            </a:r>
            <a:r>
              <a:rPr lang="en-US" i="1" dirty="0">
                <a:solidFill>
                  <a:srgbClr val="FF0000"/>
                </a:solidFill>
              </a:rPr>
              <a:t>nodal network</a:t>
            </a:r>
            <a:r>
              <a:rPr lang="en-US" i="1" dirty="0"/>
              <a:t>.</a:t>
            </a:r>
          </a:p>
          <a:p>
            <a:pPr lvl="1">
              <a:buFont typeface="Times New Roman" pitchFamily="-102" charset="0"/>
              <a:buChar char="–"/>
            </a:pPr>
            <a:r>
              <a:rPr lang="en-US" i="1" dirty="0"/>
              <a:t>  </a:t>
            </a:r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energy balance method</a:t>
            </a:r>
            <a:r>
              <a:rPr lang="en-US" dirty="0"/>
              <a:t> to obtain a </a:t>
            </a:r>
            <a:r>
              <a:rPr lang="en-US" dirty="0">
                <a:solidFill>
                  <a:srgbClr val="FF0000"/>
                </a:solidFill>
              </a:rPr>
              <a:t>finite-difference equation</a:t>
            </a:r>
            <a:r>
              <a:rPr lang="en-US" dirty="0"/>
              <a:t> for each node of unknown temperature.</a:t>
            </a:r>
          </a:p>
          <a:p>
            <a:pPr lvl="1">
              <a:buFont typeface="Times New Roman" pitchFamily="-102" charset="0"/>
              <a:buChar char="–"/>
            </a:pPr>
            <a:r>
              <a:rPr lang="en-US" dirty="0"/>
              <a:t>  Solve the resulting set of algebraic equations for the unknown nodal temperatures.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1-09 at 1.4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5" y="531539"/>
            <a:ext cx="7774230" cy="588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4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1-09 at 1.4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" y="131704"/>
            <a:ext cx="9144000" cy="662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1-09 at 1.4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3" y="9407"/>
            <a:ext cx="9044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1-09 at 1.42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6" y="274638"/>
            <a:ext cx="8232064" cy="63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1-09 at 1.4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392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1-09 at 1.42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" y="122296"/>
            <a:ext cx="89281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2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264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formula is valid for every internal node in a 2D domain.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also have to consider nodes on boundaries. Generally two cases (although there are others):</a:t>
            </a:r>
          </a:p>
          <a:p>
            <a:pPr lvl="1"/>
            <a:r>
              <a:rPr lang="en-US" dirty="0"/>
              <a:t> Fixed: </a:t>
            </a:r>
            <a:r>
              <a:rPr lang="en-US" dirty="0" err="1"/>
              <a:t>T</a:t>
            </a:r>
            <a:r>
              <a:rPr lang="en-US" baseline="-25000" dirty="0" err="1"/>
              <a:t>m,n</a:t>
            </a:r>
            <a:r>
              <a:rPr lang="en-US" dirty="0"/>
              <a:t> = T</a:t>
            </a:r>
            <a:r>
              <a:rPr lang="en-US" baseline="-25000" dirty="0"/>
              <a:t>BC</a:t>
            </a:r>
          </a:p>
          <a:p>
            <a:pPr lvl="1"/>
            <a:r>
              <a:rPr lang="en-US" dirty="0"/>
              <a:t>Adiabatic (no heat flow) for example:</a:t>
            </a:r>
          </a:p>
          <a:p>
            <a:pPr lvl="2"/>
            <a:r>
              <a:rPr lang="en-US" dirty="0" err="1"/>
              <a:t>T</a:t>
            </a:r>
            <a:r>
              <a:rPr lang="en-US" baseline="-25000" dirty="0" err="1"/>
              <a:t>m,n</a:t>
            </a:r>
            <a:r>
              <a:rPr lang="en-US" dirty="0"/>
              <a:t> = T</a:t>
            </a:r>
            <a:r>
              <a:rPr lang="en-US" baseline="-25000" dirty="0"/>
              <a:t>m-1,n</a:t>
            </a:r>
            <a:r>
              <a:rPr lang="en-US" dirty="0"/>
              <a:t> – for the right side</a:t>
            </a:r>
          </a:p>
          <a:p>
            <a:pPr lvl="2"/>
            <a:r>
              <a:rPr lang="en-US" dirty="0" err="1"/>
              <a:t>T</a:t>
            </a:r>
            <a:r>
              <a:rPr lang="en-US" baseline="-25000" dirty="0" err="1"/>
              <a:t>m,n</a:t>
            </a:r>
            <a:r>
              <a:rPr lang="en-US" dirty="0"/>
              <a:t> = T</a:t>
            </a:r>
            <a:r>
              <a:rPr lang="en-US" baseline="-25000" dirty="0"/>
              <a:t>m,n+1</a:t>
            </a:r>
            <a:r>
              <a:rPr lang="en-US" dirty="0"/>
              <a:t> – for the bottom side</a:t>
            </a:r>
          </a:p>
          <a:p>
            <a:pPr lvl="2"/>
            <a:endParaRPr lang="en-US" dirty="0"/>
          </a:p>
        </p:txBody>
      </p:sp>
      <p:pic>
        <p:nvPicPr>
          <p:cNvPr id="4" name="Picture 3" descr="Screen Shot 2014-01-09 at 4.32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506" y="2305498"/>
            <a:ext cx="5235658" cy="874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305"/>
            <a:ext cx="8229600" cy="1143000"/>
          </a:xfrm>
        </p:spPr>
        <p:txBody>
          <a:bodyPr/>
          <a:lstStyle/>
          <a:p>
            <a:r>
              <a:rPr lang="en-US" dirty="0"/>
              <a:t>Solve by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22" y="3143892"/>
            <a:ext cx="6677523" cy="2925817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sz="2000" dirty="0"/>
              <a:t>Natural method is to create a matrix of T’s</a:t>
            </a:r>
          </a:p>
          <a:p>
            <a:pPr defTabSz="914400">
              <a:spcBef>
                <a:spcPts val="0"/>
              </a:spcBef>
            </a:pPr>
            <a:r>
              <a:rPr lang="en-US" sz="2000" dirty="0"/>
              <a:t>Use </a:t>
            </a:r>
            <a:r>
              <a:rPr lang="el-GR" sz="2000" dirty="0"/>
              <a:t>Δ</a:t>
            </a:r>
            <a:r>
              <a:rPr lang="en-CA" sz="2000" dirty="0"/>
              <a:t>x  = </a:t>
            </a:r>
            <a:r>
              <a:rPr lang="el-GR" sz="2000" dirty="0"/>
              <a:t>Δ</a:t>
            </a:r>
            <a:r>
              <a:rPr lang="en-CA" sz="2000" dirty="0"/>
              <a:t>y = </a:t>
            </a:r>
            <a:r>
              <a:rPr lang="el-GR" sz="2000" dirty="0"/>
              <a:t>Δ</a:t>
            </a:r>
            <a:endParaRPr lang="en-CA" sz="2000" dirty="0"/>
          </a:p>
          <a:p>
            <a:pPr defTabSz="914400">
              <a:spcBef>
                <a:spcPts val="0"/>
              </a:spcBef>
            </a:pPr>
            <a:r>
              <a:rPr lang="en-CA" sz="2000" dirty="0"/>
              <a:t>Solve for T(</a:t>
            </a:r>
            <a:r>
              <a:rPr lang="en-CA" sz="2000" dirty="0" err="1"/>
              <a:t>m,n</a:t>
            </a:r>
            <a:r>
              <a:rPr lang="en-CA" sz="2000" dirty="0"/>
              <a:t>) and iterate from initial guess of T. </a:t>
            </a:r>
          </a:p>
          <a:p>
            <a:pPr defTabSz="914400">
              <a:spcBef>
                <a:spcPts val="0"/>
              </a:spcBef>
            </a:pPr>
            <a:r>
              <a:rPr lang="en-CA" sz="2000" dirty="0"/>
              <a:t>Simply repeatedly solve for T(</a:t>
            </a:r>
            <a:r>
              <a:rPr lang="en-CA" sz="2000" dirty="0" err="1"/>
              <a:t>m,n</a:t>
            </a:r>
            <a:r>
              <a:rPr lang="en-CA" sz="2000" dirty="0"/>
              <a:t>) from previous T’s</a:t>
            </a:r>
          </a:p>
          <a:p>
            <a:pPr defTabSz="914400">
              <a:spcBef>
                <a:spcPts val="0"/>
              </a:spcBef>
            </a:pPr>
            <a:r>
              <a:rPr lang="en-CA" sz="2000" dirty="0"/>
              <a:t>Check for convergence </a:t>
            </a:r>
          </a:p>
          <a:p>
            <a:pPr defTabSz="914400">
              <a:spcBef>
                <a:spcPts val="0"/>
              </a:spcBef>
            </a:pPr>
            <a:r>
              <a:rPr lang="en-CA" sz="2000" dirty="0"/>
              <a:t>Must use special equations for boundaries</a:t>
            </a:r>
          </a:p>
          <a:p>
            <a:pPr defTabSz="914400">
              <a:spcBef>
                <a:spcPts val="0"/>
              </a:spcBef>
            </a:pPr>
            <a:r>
              <a:rPr lang="en-CA" sz="2000" dirty="0"/>
              <a:t>Slow and </a:t>
            </a:r>
            <a:r>
              <a:rPr lang="en-US" sz="2000" dirty="0"/>
              <a:t> never really gets there!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22" y="1736835"/>
            <a:ext cx="6060394" cy="554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803" y="2462336"/>
            <a:ext cx="2681556" cy="2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Better: Use a set of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6009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 have an equation for every node in the region:</a:t>
            </a:r>
          </a:p>
          <a:p>
            <a:pPr lvl="1"/>
            <a:r>
              <a:rPr lang="en-US" dirty="0"/>
              <a:t>For internal nodes we have three possible contributions:</a:t>
            </a:r>
          </a:p>
          <a:p>
            <a:pPr lvl="2"/>
            <a:r>
              <a:rPr lang="en-US" dirty="0"/>
              <a:t>Heat flows to neighboring nodes</a:t>
            </a:r>
          </a:p>
          <a:p>
            <a:pPr lvl="2"/>
            <a:r>
              <a:rPr lang="en-US" dirty="0"/>
              <a:t>Heat generated at the node</a:t>
            </a:r>
          </a:p>
          <a:p>
            <a:pPr lvl="2"/>
            <a:r>
              <a:rPr lang="en-US" dirty="0"/>
              <a:t>Heat flow into the thermal capacitance of the “cell”</a:t>
            </a:r>
          </a:p>
          <a:p>
            <a:pPr lvl="1"/>
            <a:r>
              <a:rPr lang="en-US" dirty="0"/>
              <a:t> For boundary nodes we have equations either fixing the T or setting the flow to zero.</a:t>
            </a:r>
          </a:p>
          <a:p>
            <a:r>
              <a:rPr lang="en-US" dirty="0"/>
              <a:t>We have m X n unknowns </a:t>
            </a:r>
            <a:r>
              <a:rPr lang="en-US" dirty="0" err="1"/>
              <a:t>T</a:t>
            </a:r>
            <a:r>
              <a:rPr lang="en-US" baseline="-25000" dirty="0" err="1"/>
              <a:t>m,n</a:t>
            </a:r>
            <a:r>
              <a:rPr lang="en-US" baseline="-25000" dirty="0"/>
              <a:t> </a:t>
            </a:r>
            <a:r>
              <a:rPr lang="en-US" dirty="0"/>
              <a:t>and m X n linear equations!</a:t>
            </a:r>
            <a:endParaRPr lang="en-US" baseline="-25000" dirty="0"/>
          </a:p>
          <a:p>
            <a:pPr lvl="1"/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905" y="2543415"/>
            <a:ext cx="1969510" cy="67995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290" y="3306917"/>
            <a:ext cx="1990003" cy="37446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730" y="4118260"/>
            <a:ext cx="1373765" cy="602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475"/>
            <a:ext cx="8229600" cy="1163548"/>
          </a:xfrm>
        </p:spPr>
        <p:txBody>
          <a:bodyPr>
            <a:normAutofit/>
          </a:bodyPr>
          <a:lstStyle/>
          <a:p>
            <a:r>
              <a:rPr lang="en-US" sz="2400" dirty="0"/>
              <a:t>Many 2</a:t>
            </a:r>
            <a:r>
              <a:rPr lang="en-US" sz="2400" baseline="30000" dirty="0"/>
              <a:t>nd</a:t>
            </a:r>
            <a:r>
              <a:rPr lang="en-US" sz="2400" dirty="0"/>
              <a:t> order partial differential equations. For example heat flow: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667337"/>
              </p:ext>
            </p:extLst>
          </p:nvPr>
        </p:nvGraphicFramePr>
        <p:xfrm>
          <a:off x="694050" y="2376404"/>
          <a:ext cx="62214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3352800" imgH="571500" progId="Equation.3">
                  <p:embed/>
                </p:oleObj>
              </mc:Choice>
              <mc:Fallback>
                <p:oleObj name="Equation" r:id="rId3" imgW="33528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0" y="2376404"/>
                        <a:ext cx="6221413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132" y="4473778"/>
            <a:ext cx="1935163" cy="662831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132" y="5648059"/>
            <a:ext cx="5410200" cy="692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1768" y="4435091"/>
            <a:ext cx="2479347" cy="836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E1ADF-8655-3145-AA53-78EEC473F398}"/>
              </a:ext>
            </a:extLst>
          </p:cNvPr>
          <p:cNvSpPr txBox="1"/>
          <p:nvPr/>
        </p:nvSpPr>
        <p:spPr>
          <a:xfrm>
            <a:off x="7145375" y="2498315"/>
            <a:ext cx="1311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At SS </a:t>
            </a:r>
          </a:p>
          <a:p>
            <a:r>
              <a:rPr lang="en-CA" sz="2400" dirty="0" err="1"/>
              <a:t>dT</a:t>
            </a:r>
            <a:r>
              <a:rPr lang="en-CA" sz="2400" dirty="0"/>
              <a:t>/</a:t>
            </a:r>
            <a:r>
              <a:rPr lang="en-CA" sz="2400" dirty="0" err="1"/>
              <a:t>dt</a:t>
            </a:r>
            <a:r>
              <a:rPr lang="en-CA" sz="2400" dirty="0"/>
              <a:t> = 0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B8DD4-ADC5-3A40-945B-1297DCB28BF3}"/>
              </a:ext>
            </a:extLst>
          </p:cNvPr>
          <p:cNvSpPr txBox="1"/>
          <p:nvPr/>
        </p:nvSpPr>
        <p:spPr>
          <a:xfrm>
            <a:off x="581965" y="3724334"/>
            <a:ext cx="7980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With many others for EM and other distributed problems at SS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42939" y="1503680"/>
            <a:ext cx="547338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000" dirty="0"/>
              <a:t> As each Node has a unique linear equation linking T’s and BC’s around it. All the equations can be assembled into a matrix equation representing a set of N equations for N unknowns.</a:t>
            </a:r>
          </a:p>
          <a:p>
            <a:pPr>
              <a:buFontTx/>
              <a:buChar char="•"/>
            </a:pPr>
            <a:endParaRPr lang="en-US" sz="2000" dirty="0"/>
          </a:p>
          <a:p>
            <a:pPr>
              <a:buFontTx/>
              <a:buChar char="•"/>
            </a:pPr>
            <a:r>
              <a:rPr lang="en-US" sz="2000" dirty="0"/>
              <a:t>For steady-state (no C </a:t>
            </a:r>
            <a:r>
              <a:rPr lang="en-US" sz="2000" dirty="0" err="1"/>
              <a:t>dT/dt</a:t>
            </a:r>
            <a:r>
              <a:rPr lang="en-US" sz="2000" dirty="0"/>
              <a:t> term ) we would have</a:t>
            </a:r>
          </a:p>
          <a:p>
            <a:pPr>
              <a:buFontTx/>
              <a:buChar char="•"/>
            </a:pPr>
            <a:endParaRPr lang="en-US" sz="2000" dirty="0"/>
          </a:p>
          <a:p>
            <a:pPr>
              <a:buFontTx/>
              <a:buChar char="•"/>
            </a:pPr>
            <a:r>
              <a:rPr lang="en-US" sz="2000" dirty="0"/>
              <a:t>Where T is a vector of the unknowns (the </a:t>
            </a:r>
            <a:r>
              <a:rPr lang="en-US" sz="2000" dirty="0" err="1"/>
              <a:t>T</a:t>
            </a:r>
            <a:r>
              <a:rPr lang="en-US" sz="2000" baseline="-25000" dirty="0" err="1"/>
              <a:t>m,n</a:t>
            </a:r>
            <a:r>
              <a:rPr lang="en-US" sz="2000" dirty="0" err="1"/>
              <a:t>’s</a:t>
            </a:r>
            <a:r>
              <a:rPr lang="en-US" sz="2000" dirty="0"/>
              <a:t>)</a:t>
            </a:r>
            <a:r>
              <a:rPr lang="en-US" sz="2000" baseline="-25000" dirty="0"/>
              <a:t> </a:t>
            </a:r>
            <a:r>
              <a:rPr lang="el-GR" sz="2000" baseline="-25000" dirty="0"/>
              <a:t>,</a:t>
            </a:r>
            <a:r>
              <a:rPr lang="en-US" sz="2000" dirty="0"/>
              <a:t> </a:t>
            </a:r>
            <a:r>
              <a:rPr lang="el-GR" sz="2000" dirty="0"/>
              <a:t>ρ </a:t>
            </a:r>
            <a:r>
              <a:rPr lang="en-CA" sz="2000" dirty="0"/>
              <a:t>a vector of generated heat </a:t>
            </a:r>
            <a:r>
              <a:rPr lang="en-US" sz="2000" dirty="0"/>
              <a:t>and G a matrix that connects the neighboring nodes. </a:t>
            </a:r>
          </a:p>
          <a:p>
            <a:pPr>
              <a:buFontTx/>
              <a:buChar char="•"/>
            </a:pPr>
            <a:endParaRPr lang="en-US" sz="2000" dirty="0"/>
          </a:p>
          <a:p>
            <a:pPr>
              <a:buFontTx/>
              <a:buChar char="•"/>
            </a:pPr>
            <a:r>
              <a:rPr lang="en-US" sz="2000" dirty="0"/>
              <a:t>The matrix G is a discrete operator that is equivalent to         and take the second spatial derivative. </a:t>
            </a:r>
          </a:p>
          <a:p>
            <a:pPr>
              <a:buFontTx/>
              <a:buChar char="•"/>
            </a:pPr>
            <a:endParaRPr lang="en-US" sz="2000" dirty="0"/>
          </a:p>
          <a:p>
            <a:pPr>
              <a:buFontTx/>
              <a:buChar char="•"/>
            </a:pPr>
            <a:r>
              <a:rPr lang="en-US" sz="2000" dirty="0"/>
              <a:t>Solution for SS case by matrix inversion</a:t>
            </a:r>
          </a:p>
          <a:p>
            <a:pPr>
              <a:buFontTx/>
              <a:buChar char="•"/>
            </a:pPr>
            <a:endParaRPr lang="en-US" sz="2000" dirty="0"/>
          </a:p>
        </p:txBody>
      </p:sp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14" y="2963024"/>
            <a:ext cx="1142358" cy="412785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14" y="4178162"/>
            <a:ext cx="1719262" cy="464958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21920"/>
            <a:ext cx="8229600" cy="1143000"/>
          </a:xfrm>
        </p:spPr>
        <p:txBody>
          <a:bodyPr/>
          <a:lstStyle/>
          <a:p>
            <a:r>
              <a:rPr lang="en-US" dirty="0"/>
              <a:t>Matrix formulation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F470AA-73A7-DC4C-9692-1F2B7F099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372" y="5524785"/>
            <a:ext cx="348893" cy="282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457200" y="1417638"/>
            <a:ext cx="5341126" cy="56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If we include a thermal capacitance and use a simple example:</a:t>
            </a:r>
          </a:p>
          <a:p>
            <a:pPr lvl="1">
              <a:buFontTx/>
              <a:buChar char="•"/>
            </a:pPr>
            <a:r>
              <a:rPr lang="en-US" dirty="0"/>
              <a:t> 6 points</a:t>
            </a:r>
          </a:p>
          <a:p>
            <a:pPr lvl="1">
              <a:buFontTx/>
              <a:buChar char="•"/>
            </a:pPr>
            <a:r>
              <a:rPr lang="en-US" dirty="0"/>
              <a:t> Fixed T’s at ends</a:t>
            </a:r>
          </a:p>
          <a:p>
            <a:pPr lvl="1"/>
            <a:r>
              <a:rPr lang="en-US" dirty="0"/>
              <a:t> </a:t>
            </a:r>
          </a:p>
          <a:p>
            <a:pPr>
              <a:buFontTx/>
              <a:buChar char="•"/>
            </a:pPr>
            <a:r>
              <a:rPr lang="en-US" dirty="0"/>
              <a:t> We get matrices like these 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Extension for non-linear and we have an equation such as: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With solution by explicit or implicit time integration with Newton iteration if non-linear.</a:t>
            </a:r>
          </a:p>
          <a:p>
            <a:pPr>
              <a:buFontTx/>
              <a:buChar char="•"/>
            </a:pPr>
            <a:endParaRPr lang="en-US" dirty="0"/>
          </a:p>
        </p:txBody>
      </p: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60" y="5337257"/>
            <a:ext cx="3472688" cy="692889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1D-Transient and Non-linear</a:t>
            </a: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118" y="1977791"/>
            <a:ext cx="4770930" cy="2668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Programing Example of Electrostatics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10" y="3922741"/>
            <a:ext cx="5505799" cy="8118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69" y="1928341"/>
            <a:ext cx="2479347" cy="836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405" y="1606059"/>
            <a:ext cx="45864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Exactly the same equation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Define </a:t>
            </a:r>
            <a:r>
              <a:rPr lang="el-GR" dirty="0"/>
              <a:t>ρ</a:t>
            </a:r>
            <a:r>
              <a:rPr lang="en-CA" dirty="0"/>
              <a:t> as charge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Define BC</a:t>
            </a:r>
          </a:p>
          <a:p>
            <a:pPr marL="742950" lvl="1" indent="-285750">
              <a:buFont typeface="Arial" charset="0"/>
              <a:buChar char="•"/>
            </a:pPr>
            <a:r>
              <a:rPr lang="el-GR" dirty="0"/>
              <a:t>φ(</a:t>
            </a:r>
            <a:r>
              <a:rPr lang="en-CA" dirty="0"/>
              <a:t>BC) = Const.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D</a:t>
            </a:r>
            <a:r>
              <a:rPr lang="el-GR" dirty="0"/>
              <a:t>φ</a:t>
            </a:r>
            <a:r>
              <a:rPr lang="en-CA" dirty="0"/>
              <a:t>/</a:t>
            </a:r>
            <a:r>
              <a:rPr lang="en-CA" dirty="0" err="1"/>
              <a:t>dn</a:t>
            </a:r>
            <a:r>
              <a:rPr lang="en-CA" dirty="0"/>
              <a:t> = Const.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Or mixed  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For inhomogeneous need permittivity </a:t>
            </a:r>
            <a:r>
              <a:rPr lang="el-GR" dirty="0"/>
              <a:t>ε</a:t>
            </a:r>
            <a:r>
              <a:rPr lang="en-CA" dirty="0"/>
              <a:t>(</a:t>
            </a:r>
            <a:r>
              <a:rPr lang="en-CA" dirty="0" err="1"/>
              <a:t>x,y</a:t>
            </a:r>
            <a:r>
              <a:rPr lang="en-CA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CA" dirty="0"/>
          </a:p>
          <a:p>
            <a:pPr marL="285750" indent="-285750">
              <a:buFont typeface="Arial" charset="0"/>
              <a:buChar char="•"/>
            </a:pPr>
            <a:endParaRPr lang="en-CA" dirty="0"/>
          </a:p>
          <a:p>
            <a:pPr marL="285750" indent="-285750">
              <a:buFont typeface="Arial" charset="0"/>
              <a:buChar char="•"/>
            </a:pPr>
            <a:endParaRPr lang="en-CA" dirty="0"/>
          </a:p>
          <a:p>
            <a:pPr marL="285750" indent="-285750">
              <a:buFont typeface="Arial" charset="0"/>
              <a:buChar char="•"/>
            </a:pPr>
            <a:endParaRPr lang="en-CA" dirty="0"/>
          </a:p>
          <a:p>
            <a:pPr marL="285750" indent="-285750">
              <a:buFont typeface="Arial" charset="0"/>
              <a:buChar char="•"/>
            </a:pPr>
            <a:endParaRPr lang="en-CA" dirty="0"/>
          </a:p>
          <a:p>
            <a:pPr marL="285750" indent="-285750">
              <a:buFont typeface="Arial" charset="0"/>
              <a:buChar char="•"/>
            </a:pPr>
            <a:endParaRPr lang="en-CA" dirty="0"/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As before use FD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9101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Implementation Example - Electrical Conduction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648200" cy="5486400"/>
          </a:xfrm>
        </p:spPr>
        <p:txBody>
          <a:bodyPr>
            <a:normAutofit/>
          </a:bodyPr>
          <a:lstStyle/>
          <a:p>
            <a:r>
              <a:rPr lang="en-US" sz="1800" dirty="0"/>
              <a:t>Conduction modeling is very similar. </a:t>
            </a:r>
          </a:p>
          <a:p>
            <a:r>
              <a:rPr lang="en-US" sz="1800" dirty="0"/>
              <a:t>Solve Poisson equation (T or V – same equation for temperature or voltage)</a:t>
            </a:r>
          </a:p>
          <a:p>
            <a:r>
              <a:rPr lang="en-US" sz="1800" dirty="0" err="1"/>
              <a:t>Descritize</a:t>
            </a:r>
            <a:r>
              <a:rPr lang="en-US" sz="1800" dirty="0"/>
              <a:t> region using delta </a:t>
            </a:r>
            <a:r>
              <a:rPr lang="en-US" sz="1800" dirty="0" err="1"/>
              <a:t>x</a:t>
            </a:r>
            <a:r>
              <a:rPr lang="en-US" sz="1800" dirty="0"/>
              <a:t> and </a:t>
            </a:r>
            <a:r>
              <a:rPr lang="en-US" sz="1800" dirty="0" err="1"/>
              <a:t>y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2D finite difference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2D uniform mesh spacing of </a:t>
            </a:r>
            <a:r>
              <a:rPr lang="el-GR" sz="1800" dirty="0"/>
              <a:t>Δ</a:t>
            </a:r>
            <a:r>
              <a:rPr lang="en-CA" sz="1800" dirty="0"/>
              <a:t> gives equation at each point. Use </a:t>
            </a:r>
            <a:r>
              <a:rPr lang="en-CA" sz="1800" dirty="0" err="1"/>
              <a:t>i</a:t>
            </a:r>
            <a:r>
              <a:rPr lang="en-CA" sz="1800" dirty="0"/>
              <a:t> for </a:t>
            </a:r>
            <a:r>
              <a:rPr lang="en-CA" sz="1800" dirty="0" err="1"/>
              <a:t>x</a:t>
            </a:r>
            <a:r>
              <a:rPr lang="en-CA" sz="1800" dirty="0"/>
              <a:t> and </a:t>
            </a:r>
            <a:r>
              <a:rPr lang="en-CA" sz="1800" dirty="0" err="1"/>
              <a:t>j</a:t>
            </a:r>
            <a:r>
              <a:rPr lang="en-CA" sz="1800" dirty="0"/>
              <a:t> for </a:t>
            </a:r>
            <a:r>
              <a:rPr lang="en-CA" sz="1800" dirty="0" err="1"/>
              <a:t>y</a:t>
            </a:r>
            <a:r>
              <a:rPr lang="en-CA" sz="1800" dirty="0"/>
              <a:t>.</a:t>
            </a:r>
          </a:p>
          <a:p>
            <a:pPr>
              <a:spcAft>
                <a:spcPts val="1200"/>
              </a:spcAft>
            </a:pPr>
            <a:endParaRPr lang="en-CA" sz="1800" dirty="0"/>
          </a:p>
          <a:p>
            <a:pPr>
              <a:spcAft>
                <a:spcPts val="1200"/>
              </a:spcAft>
            </a:pPr>
            <a:endParaRPr lang="en-CA" sz="1800" dirty="0"/>
          </a:p>
          <a:p>
            <a:pPr>
              <a:spcAft>
                <a:spcPts val="1200"/>
              </a:spcAft>
            </a:pPr>
            <a:r>
              <a:rPr lang="en-CA" sz="1800" dirty="0"/>
              <a:t>BC of 1 on left and 0 on right side of region</a:t>
            </a:r>
          </a:p>
          <a:p>
            <a:pPr>
              <a:spcAft>
                <a:spcPts val="1200"/>
              </a:spcAft>
            </a:pPr>
            <a:r>
              <a:rPr lang="en-CA" sz="1800" dirty="0"/>
              <a:t>Get matrix equation</a:t>
            </a:r>
            <a:r>
              <a:rPr lang="en-US" sz="1800" dirty="0"/>
              <a:t> by assembling set of equations for each point.</a:t>
            </a:r>
          </a:p>
          <a:p>
            <a:pPr>
              <a:spcAft>
                <a:spcPts val="1200"/>
              </a:spcAft>
            </a:pPr>
            <a:endParaRPr lang="en-US" sz="18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337" y="1378120"/>
            <a:ext cx="1935163" cy="662831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514600"/>
            <a:ext cx="2825750" cy="570788"/>
          </a:xfrm>
          <a:prstGeom prst="rect">
            <a:avLst/>
          </a:prstGeom>
        </p:spPr>
      </p:pic>
      <p:pic>
        <p:nvPicPr>
          <p:cNvPr id="9" name="Picture 8" descr="Grid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581400"/>
            <a:ext cx="2463800" cy="2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7E7AF-59E6-9248-94D5-EC35C064E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98" y="3810001"/>
            <a:ext cx="5948737" cy="5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use the Matrix Equation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648200" cy="45259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G is very sparse 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B has a few 1’s from BC on left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What about different </a:t>
            </a:r>
            <a:r>
              <a:rPr lang="el-GR" sz="2000" dirty="0"/>
              <a:t>ρ</a:t>
            </a:r>
            <a:r>
              <a:rPr lang="en-CA" sz="2000" dirty="0"/>
              <a:t>’</a:t>
            </a:r>
            <a:r>
              <a:rPr lang="en-CA" sz="2000" dirty="0" err="1"/>
              <a:t>s</a:t>
            </a:r>
            <a:r>
              <a:rPr lang="en-CA" sz="2000" dirty="0"/>
              <a:t> (</a:t>
            </a:r>
            <a:r>
              <a:rPr lang="el-GR" sz="2000" dirty="0"/>
              <a:t>σ’</a:t>
            </a:r>
            <a:r>
              <a:rPr lang="en-CA" sz="2000" dirty="0" err="1"/>
              <a:t>s</a:t>
            </a:r>
            <a:r>
              <a:rPr lang="el-GR" sz="2000" dirty="0"/>
              <a:t>)</a:t>
            </a:r>
            <a:r>
              <a:rPr lang="en-CA" sz="2000" dirty="0"/>
              <a:t> for different materials.</a:t>
            </a:r>
          </a:p>
          <a:p>
            <a:pPr>
              <a:spcAft>
                <a:spcPts val="1200"/>
              </a:spcAft>
            </a:pPr>
            <a:endParaRPr lang="en-CA" sz="2000" dirty="0"/>
          </a:p>
          <a:p>
            <a:pPr>
              <a:spcAft>
                <a:spcPts val="1200"/>
              </a:spcAft>
            </a:pPr>
            <a:endParaRPr lang="en-CA" sz="2000" dirty="0"/>
          </a:p>
          <a:p>
            <a:pPr>
              <a:spcAft>
                <a:spcPts val="1200"/>
              </a:spcAft>
            </a:pPr>
            <a:r>
              <a:rPr lang="en-CA" sz="2000" dirty="0"/>
              <a:t>Anisotropic and varying. </a:t>
            </a:r>
          </a:p>
          <a:p>
            <a:pPr>
              <a:spcAft>
                <a:spcPts val="1200"/>
              </a:spcAft>
            </a:pPr>
            <a:r>
              <a:rPr lang="en-CA" sz="2000" dirty="0"/>
              <a:t>Easier way to think of it is as 4 resistances (circuit).</a:t>
            </a:r>
          </a:p>
          <a:p>
            <a:pPr>
              <a:spcAft>
                <a:spcPts val="1200"/>
              </a:spcAft>
            </a:pPr>
            <a:r>
              <a:rPr lang="en-CA" sz="2000" dirty="0"/>
              <a:t>Each resistor has a value given by </a:t>
            </a:r>
            <a:r>
              <a:rPr lang="el-GR" sz="2000" dirty="0"/>
              <a:t>σ</a:t>
            </a:r>
            <a:r>
              <a:rPr lang="en-CA" sz="2000" dirty="0"/>
              <a:t>(</a:t>
            </a:r>
            <a:r>
              <a:rPr lang="en-CA" sz="2000" dirty="0" err="1"/>
              <a:t>x,y</a:t>
            </a:r>
            <a:r>
              <a:rPr lang="en-CA" sz="2000" dirty="0"/>
              <a:t>) – conductivity map</a:t>
            </a:r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333" y="1583522"/>
            <a:ext cx="1490133" cy="406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04" y="2968606"/>
            <a:ext cx="5410200" cy="692188"/>
          </a:xfrm>
          <a:prstGeom prst="rect">
            <a:avLst/>
          </a:prstGeom>
        </p:spPr>
      </p:pic>
      <p:pic>
        <p:nvPicPr>
          <p:cNvPr id="11" name="Picture 10" descr="Net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886200"/>
            <a:ext cx="2349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structures cannot be solved using analytical techniques</a:t>
            </a:r>
          </a:p>
          <a:p>
            <a:r>
              <a:rPr lang="en-US" dirty="0"/>
              <a:t>Approximate methods use averaging of conductivity regions</a:t>
            </a:r>
          </a:p>
          <a:p>
            <a:r>
              <a:rPr lang="en-US" dirty="0"/>
              <a:t>Example of </a:t>
            </a:r>
            <a:r>
              <a:rPr lang="en-US" dirty="0" err="1"/>
              <a:t>nano</a:t>
            </a:r>
            <a:r>
              <a:rPr lang="en-US" dirty="0"/>
              <a:t>-structured materials</a:t>
            </a:r>
          </a:p>
        </p:txBody>
      </p:sp>
    </p:spTree>
    <p:extLst>
      <p:ext uri="{BB962C8B-B14F-4D97-AF65-F5344CB8AC3E}">
        <p14:creationId xmlns:p14="http://schemas.microsoft.com/office/powerpoint/2010/main" val="60751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Fig 2.13</a:t>
            </a:r>
          </a:p>
        </p:txBody>
      </p:sp>
      <p:sp>
        <p:nvSpPr>
          <p:cNvPr id="15226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From</a:t>
            </a:r>
            <a:r>
              <a:rPr lang="en-US" i="1"/>
              <a:t> Principles of Electronic Materials and Devices, Third Edition</a:t>
            </a:r>
            <a:r>
              <a:rPr lang="en-US"/>
              <a:t>, S.O. Kasap (© McGraw-Hill, 2005)</a:t>
            </a:r>
          </a:p>
        </p:txBody>
      </p:sp>
      <p:pic>
        <p:nvPicPr>
          <p:cNvPr id="1522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980728"/>
            <a:ext cx="8713787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2693" name="Text Box 5"/>
          <p:cNvSpPr txBox="1">
            <a:spLocks noChangeArrowheads="1"/>
          </p:cNvSpPr>
          <p:nvPr/>
        </p:nvSpPr>
        <p:spPr bwMode="auto">
          <a:xfrm>
            <a:off x="381000" y="4437112"/>
            <a:ext cx="476706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 dirty="0">
                <a:latin typeface="Times New Roman" pitchFamily="-111" charset="0"/>
              </a:rPr>
              <a:t>The effective resistivity of a material with a layered structure.</a:t>
            </a:r>
          </a:p>
          <a:p>
            <a:pPr marL="342900" indent="-342900">
              <a:buFontTx/>
              <a:buAutoNum type="alphaLcParenBoth"/>
            </a:pPr>
            <a:r>
              <a:rPr lang="en-US" dirty="0">
                <a:latin typeface="Times New Roman" pitchFamily="-111" charset="0"/>
              </a:rPr>
              <a:t>Along a direction perpendicular to the layers.</a:t>
            </a:r>
          </a:p>
          <a:p>
            <a:pPr marL="342900" indent="-342900">
              <a:buFontTx/>
              <a:buAutoNum type="alphaLcParenBoth"/>
            </a:pPr>
            <a:r>
              <a:rPr lang="en-US" dirty="0">
                <a:latin typeface="Times New Roman" pitchFamily="-111" charset="0"/>
              </a:rPr>
              <a:t>Along a direction parallel to the plane of the layers.</a:t>
            </a:r>
          </a:p>
          <a:p>
            <a:pPr marL="342900" indent="-342900">
              <a:buFontTx/>
              <a:buAutoNum type="alphaLcParenBoth"/>
            </a:pPr>
            <a:r>
              <a:rPr lang="en-US" dirty="0">
                <a:latin typeface="Times New Roman" pitchFamily="-111" charset="0"/>
              </a:rPr>
              <a:t>Materials with a dispersed phase in a continuous matrix.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128" y="4437112"/>
            <a:ext cx="3096344" cy="187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Structure makes life difficult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Anisotropic?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Random?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Electromagnetic (AC) effects</a:t>
            </a:r>
          </a:p>
          <a:p>
            <a:pPr>
              <a:lnSpc>
                <a:spcPct val="80000"/>
              </a:lnSpc>
            </a:pPr>
            <a:r>
              <a:rPr lang="en-US" dirty="0"/>
              <a:t>even more difficult.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1680" y="476672"/>
            <a:ext cx="4998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Mesoscopic Structure effects</a:t>
            </a:r>
          </a:p>
        </p:txBody>
      </p:sp>
    </p:spTree>
    <p:extLst>
      <p:ext uri="{BB962C8B-B14F-4D97-AF65-F5344CB8AC3E}">
        <p14:creationId xmlns:p14="http://schemas.microsoft.com/office/powerpoint/2010/main" val="1430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Fig 2.14</a:t>
            </a:r>
          </a:p>
        </p:txBody>
      </p:sp>
      <p:sp>
        <p:nvSpPr>
          <p:cNvPr id="15267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From</a:t>
            </a:r>
            <a:r>
              <a:rPr lang="en-US" i="1"/>
              <a:t> Principles of Electronic Materials and Devices, Third Edition</a:t>
            </a:r>
            <a:r>
              <a:rPr lang="en-US"/>
              <a:t>, S.O. Kasap (© McGraw-Hill, 2005)</a:t>
            </a:r>
          </a:p>
        </p:txBody>
      </p:sp>
      <p:pic>
        <p:nvPicPr>
          <p:cNvPr id="15267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5107506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6789" name="Text Box 5"/>
          <p:cNvSpPr txBox="1">
            <a:spLocks noChangeArrowheads="1"/>
          </p:cNvSpPr>
          <p:nvPr/>
        </p:nvSpPr>
        <p:spPr bwMode="auto">
          <a:xfrm>
            <a:off x="827088" y="5229225"/>
            <a:ext cx="367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AutoNum type="alphaLcParenBoth"/>
            </a:pPr>
            <a:r>
              <a:rPr lang="en-US">
                <a:latin typeface="Times New Roman" pitchFamily="-111" charset="0"/>
              </a:rPr>
              <a:t>A two-phase solid.</a:t>
            </a:r>
          </a:p>
          <a:p>
            <a:pPr marL="342900" indent="-342900">
              <a:buFontTx/>
              <a:buAutoNum type="alphaLcParenBoth"/>
            </a:pPr>
            <a:r>
              <a:rPr lang="en-US">
                <a:latin typeface="Times New Roman" pitchFamily="-111" charset="0"/>
              </a:rPr>
              <a:t>A thin fiber cut out from the solid.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1066801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and structure can mix to make things complicated.</a:t>
            </a:r>
          </a:p>
          <a:p>
            <a:endParaRPr lang="en-US" dirty="0"/>
          </a:p>
          <a:p>
            <a:r>
              <a:rPr lang="en-US" dirty="0"/>
              <a:t>Thin metal lines can have alternating phases.</a:t>
            </a:r>
          </a:p>
          <a:p>
            <a:endParaRPr lang="en-US" dirty="0"/>
          </a:p>
          <a:p>
            <a:r>
              <a:rPr lang="en-US" dirty="0"/>
              <a:t>Embedded </a:t>
            </a:r>
            <a:r>
              <a:rPr lang="en-US" dirty="0" err="1"/>
              <a:t>nano</a:t>
            </a:r>
            <a:r>
              <a:rPr lang="en-US" dirty="0"/>
              <a:t> particles?</a:t>
            </a:r>
          </a:p>
        </p:txBody>
      </p:sp>
      <p:pic>
        <p:nvPicPr>
          <p:cNvPr id="7" name="Picture 6" descr="Screen Shot 2014-01-19 at 5.37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276600"/>
            <a:ext cx="3657600" cy="20574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/>
          <p:cNvSpPr txBox="1"/>
          <p:nvPr/>
        </p:nvSpPr>
        <p:spPr>
          <a:xfrm>
            <a:off x="899592" y="332656"/>
            <a:ext cx="7146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Macroscopic geometry and </a:t>
            </a:r>
            <a:r>
              <a:rPr lang="en-US" sz="2400" dirty="0" err="1"/>
              <a:t>meso-scopic</a:t>
            </a:r>
            <a:r>
              <a:rPr lang="en-US" sz="2400" dirty="0"/>
              <a:t> structure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886200"/>
            <a:ext cx="228658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372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From</a:t>
            </a:r>
            <a:r>
              <a:rPr lang="en-US" i="1"/>
              <a:t> Principles of Electronic Materials and Devices, Third Edition</a:t>
            </a:r>
            <a:r>
              <a:rPr lang="en-US"/>
              <a:t>, S.O. Kasap (© McGraw-Hill, 2005)</a:t>
            </a:r>
          </a:p>
        </p:txBody>
      </p:sp>
      <p:sp>
        <p:nvSpPr>
          <p:cNvPr id="1523716" name="Rectangle 5"/>
          <p:cNvSpPr>
            <a:spLocks noChangeArrowheads="1"/>
          </p:cNvSpPr>
          <p:nvPr/>
        </p:nvSpPr>
        <p:spPr bwMode="auto">
          <a:xfrm>
            <a:off x="611188" y="4048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3200" b="1">
                <a:solidFill>
                  <a:srgbClr val="ED181E"/>
                </a:solidFill>
                <a:latin typeface="Times New Roman" pitchFamily="-111" charset="0"/>
              </a:rPr>
              <a:t>Effective Resistance of Mixtures</a:t>
            </a:r>
          </a:p>
        </p:txBody>
      </p:sp>
      <p:sp>
        <p:nvSpPr>
          <p:cNvPr id="1523717" name="Text Box 6"/>
          <p:cNvSpPr txBox="1">
            <a:spLocks noChangeArrowheads="1"/>
          </p:cNvSpPr>
          <p:nvPr/>
        </p:nvSpPr>
        <p:spPr bwMode="auto">
          <a:xfrm>
            <a:off x="827088" y="3068638"/>
            <a:ext cx="763428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i="1">
                <a:latin typeface="Times New Roman" pitchFamily="-111" charset="0"/>
              </a:rPr>
              <a:t>R</a:t>
            </a:r>
            <a:r>
              <a:rPr lang="en-US" sz="2400" baseline="-25000">
                <a:latin typeface="Times New Roman" pitchFamily="-111" charset="0"/>
              </a:rPr>
              <a:t>eff</a:t>
            </a:r>
            <a:r>
              <a:rPr lang="en-US" sz="2400">
                <a:latin typeface="Times New Roman" pitchFamily="-111" charset="0"/>
              </a:rPr>
              <a:t> = effective resistance</a:t>
            </a:r>
            <a:br>
              <a:rPr lang="en-US" sz="2400">
                <a:latin typeface="Times New Roman" pitchFamily="-111" charset="0"/>
              </a:rPr>
            </a:br>
            <a:r>
              <a:rPr lang="en-US" sz="2400" i="1">
                <a:latin typeface="Times New Roman" pitchFamily="-111" charset="0"/>
              </a:rPr>
              <a:t>L</a:t>
            </a:r>
            <a:r>
              <a:rPr lang="en-US" sz="2400" i="1" baseline="-25000">
                <a:latin typeface="Times New Roman" pitchFamily="-111" charset="0"/>
                <a:sym typeface="Symbol" pitchFamily="-111" charset="2"/>
              </a:rPr>
              <a:t></a:t>
            </a:r>
            <a:r>
              <a:rPr lang="en-US" sz="2400">
                <a:latin typeface="Times New Roman" pitchFamily="-111" charset="0"/>
              </a:rPr>
              <a:t> = total length (thickness) of the </a:t>
            </a:r>
            <a:r>
              <a:rPr lang="en-US" sz="2400" i="1">
                <a:latin typeface="Times New Roman" pitchFamily="-111" charset="0"/>
                <a:sym typeface="Symbol" pitchFamily="-111" charset="2"/>
              </a:rPr>
              <a:t></a:t>
            </a:r>
            <a:r>
              <a:rPr lang="en-US" sz="2400">
                <a:latin typeface="Times New Roman" pitchFamily="-111" charset="0"/>
              </a:rPr>
              <a:t>-phase layers</a:t>
            </a:r>
            <a:br>
              <a:rPr lang="en-US" sz="2400">
                <a:latin typeface="Times New Roman" pitchFamily="-111" charset="0"/>
              </a:rPr>
            </a:br>
            <a:r>
              <a:rPr lang="en-US" sz="2400" i="1"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2400" i="1" baseline="-25000">
                <a:latin typeface="Times New Roman" pitchFamily="-111" charset="0"/>
                <a:sym typeface="Symbol" pitchFamily="-111" charset="2"/>
              </a:rPr>
              <a:t></a:t>
            </a:r>
            <a:r>
              <a:rPr lang="en-US" sz="2400">
                <a:latin typeface="Times New Roman" pitchFamily="-111" charset="0"/>
                <a:sym typeface="Symbol" pitchFamily="-111" charset="2"/>
              </a:rPr>
              <a:t></a:t>
            </a:r>
            <a:r>
              <a:rPr lang="en-US" sz="2400">
                <a:latin typeface="Times New Roman" pitchFamily="-111" charset="0"/>
              </a:rPr>
              <a:t>= resistivity of the </a:t>
            </a:r>
            <a:r>
              <a:rPr lang="en-US" sz="2400" i="1">
                <a:latin typeface="Times New Roman" pitchFamily="-111" charset="0"/>
                <a:sym typeface="Symbol" pitchFamily="-111" charset="2"/>
              </a:rPr>
              <a:t></a:t>
            </a:r>
            <a:r>
              <a:rPr lang="en-US" sz="2400">
                <a:latin typeface="Times New Roman" pitchFamily="-111" charset="0"/>
              </a:rPr>
              <a:t>-phase layers</a:t>
            </a:r>
            <a:br>
              <a:rPr lang="en-US" sz="2400">
                <a:latin typeface="Times New Roman" pitchFamily="-111" charset="0"/>
              </a:rPr>
            </a:br>
            <a:r>
              <a:rPr lang="en-US" sz="2400" i="1">
                <a:latin typeface="Times New Roman" pitchFamily="-111" charset="0"/>
              </a:rPr>
              <a:t>A</a:t>
            </a:r>
            <a:r>
              <a:rPr lang="en-US" sz="2400">
                <a:latin typeface="Times New Roman" pitchFamily="-111" charset="0"/>
              </a:rPr>
              <a:t> = cross-sectional area</a:t>
            </a:r>
            <a:br>
              <a:rPr lang="en-US" sz="2400">
                <a:latin typeface="Times New Roman" pitchFamily="-111" charset="0"/>
              </a:rPr>
            </a:br>
            <a:r>
              <a:rPr lang="en-US" sz="2400" i="1">
                <a:latin typeface="Times New Roman" pitchFamily="-111" charset="0"/>
              </a:rPr>
              <a:t>L</a:t>
            </a:r>
            <a:r>
              <a:rPr lang="en-US" sz="2400" i="1" baseline="-25000">
                <a:latin typeface="Times New Roman" pitchFamily="-111" charset="0"/>
                <a:sym typeface="Symbol" pitchFamily="-111" charset="2"/>
              </a:rPr>
              <a:t></a:t>
            </a:r>
            <a:r>
              <a:rPr lang="en-US" sz="2400">
                <a:latin typeface="Times New Roman" pitchFamily="-111" charset="0"/>
              </a:rPr>
              <a:t> = total length (thickness) of the </a:t>
            </a:r>
            <a:r>
              <a:rPr lang="en-US" sz="2400" i="1">
                <a:latin typeface="Times New Roman" pitchFamily="-111" charset="0"/>
                <a:sym typeface="Symbol" pitchFamily="-111" charset="2"/>
              </a:rPr>
              <a:t></a:t>
            </a:r>
            <a:r>
              <a:rPr lang="en-US" sz="2400">
                <a:latin typeface="Times New Roman" pitchFamily="-111" charset="0"/>
              </a:rPr>
              <a:t>-phase layers</a:t>
            </a:r>
            <a:br>
              <a:rPr lang="en-US" sz="2400">
                <a:latin typeface="Times New Roman" pitchFamily="-111" charset="0"/>
              </a:rPr>
            </a:br>
            <a:r>
              <a:rPr lang="en-US" sz="2400" i="1"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2400" i="1" baseline="-25000">
                <a:latin typeface="Times New Roman" pitchFamily="-111" charset="0"/>
                <a:sym typeface="Symbol" pitchFamily="-111" charset="2"/>
              </a:rPr>
              <a:t></a:t>
            </a:r>
            <a:r>
              <a:rPr lang="en-US" sz="2400">
                <a:latin typeface="Times New Roman" pitchFamily="-111" charset="0"/>
              </a:rPr>
              <a:t> = resistivity of the </a:t>
            </a:r>
            <a:r>
              <a:rPr lang="en-US" sz="2400" i="1">
                <a:latin typeface="Times New Roman" pitchFamily="-111" charset="0"/>
                <a:sym typeface="Symbol" pitchFamily="-111" charset="2"/>
              </a:rPr>
              <a:t></a:t>
            </a:r>
            <a:r>
              <a:rPr lang="en-US" sz="2400">
                <a:latin typeface="Times New Roman" pitchFamily="-111" charset="0"/>
              </a:rPr>
              <a:t>-phase layers</a:t>
            </a:r>
          </a:p>
        </p:txBody>
      </p:sp>
      <p:graphicFrame>
        <p:nvGraphicFramePr>
          <p:cNvPr id="1523714" name="Object 2"/>
          <p:cNvGraphicFramePr>
            <a:graphicFrameLocks noChangeAspect="1"/>
          </p:cNvGraphicFramePr>
          <p:nvPr/>
        </p:nvGraphicFramePr>
        <p:xfrm>
          <a:off x="1177925" y="1693863"/>
          <a:ext cx="33845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Equation" r:id="rId3" imgW="1219200" imgH="368300" progId="Equation.3">
                  <p:embed/>
                </p:oleObj>
              </mc:Choice>
              <mc:Fallback>
                <p:oleObj name="Equation" r:id="rId3" imgW="1219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1693863"/>
                        <a:ext cx="338455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76800" y="1600200"/>
            <a:ext cx="381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 structure which results in resistors in series.</a:t>
            </a:r>
          </a:p>
        </p:txBody>
      </p:sp>
    </p:spTree>
    <p:extLst>
      <p:ext uri="{BB962C8B-B14F-4D97-AF65-F5344CB8AC3E}">
        <p14:creationId xmlns:p14="http://schemas.microsoft.com/office/powerpoint/2010/main" val="139539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7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From</a:t>
            </a:r>
            <a:r>
              <a:rPr lang="en-US" i="1"/>
              <a:t> Principles of Electronic Materials and Devices, Third Edition</a:t>
            </a:r>
            <a:r>
              <a:rPr lang="en-US"/>
              <a:t>, S.O. Kasap (© McGraw-Hill, 2005)</a:t>
            </a:r>
          </a:p>
        </p:txBody>
      </p:sp>
      <p:sp>
        <p:nvSpPr>
          <p:cNvPr id="15247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7772400" cy="792162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>
                <a:solidFill>
                  <a:srgbClr val="ED181E"/>
                </a:solidFill>
                <a:latin typeface="Times New Roman" pitchFamily="-111" charset="0"/>
              </a:rPr>
              <a:t>Resistivity-Mixture Rule</a:t>
            </a:r>
            <a:endParaRPr lang="en-US" sz="3200" dirty="0">
              <a:latin typeface="Times New Roman" pitchFamily="-111" charset="0"/>
            </a:endParaRPr>
          </a:p>
        </p:txBody>
      </p:sp>
      <p:sp>
        <p:nvSpPr>
          <p:cNvPr id="1524740" name="Text Box 3"/>
          <p:cNvSpPr txBox="1">
            <a:spLocks noChangeArrowheads="1"/>
          </p:cNvSpPr>
          <p:nvPr/>
        </p:nvSpPr>
        <p:spPr bwMode="auto">
          <a:xfrm>
            <a:off x="250825" y="1916113"/>
            <a:ext cx="8686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i="1" dirty="0" err="1"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2400" baseline="-25000" dirty="0" err="1">
                <a:latin typeface="Times New Roman" pitchFamily="-111" charset="0"/>
              </a:rPr>
              <a:t>eff</a:t>
            </a:r>
            <a:r>
              <a:rPr lang="en-US" sz="2400" dirty="0">
                <a:latin typeface="Times New Roman" pitchFamily="-111" charset="0"/>
              </a:rPr>
              <a:t> = effective resistivity of mixture, </a:t>
            </a:r>
            <a:r>
              <a:rPr lang="en-US" sz="2400" i="1" dirty="0" err="1">
                <a:latin typeface="Times New Roman" pitchFamily="-111" charset="0"/>
                <a:sym typeface="Symbol" pitchFamily="-111" charset="2"/>
              </a:rPr>
              <a:t></a:t>
            </a:r>
            <a:r>
              <a:rPr lang="en-US" sz="2400" i="1" baseline="-25000" dirty="0" err="1">
                <a:latin typeface="Times New Roman" pitchFamily="-111" charset="0"/>
                <a:sym typeface="Symbol" pitchFamily="-111" charset="2"/>
              </a:rPr>
              <a:t></a:t>
            </a:r>
            <a:r>
              <a:rPr lang="en-US" sz="2400" dirty="0">
                <a:latin typeface="Times New Roman" pitchFamily="-111" charset="0"/>
              </a:rPr>
              <a:t>= volume fraction of the </a:t>
            </a:r>
            <a:r>
              <a:rPr lang="en-US" sz="2400" i="1" dirty="0" err="1">
                <a:latin typeface="Times New Roman" pitchFamily="-111" charset="0"/>
                <a:sym typeface="Symbol" pitchFamily="-111" charset="2"/>
              </a:rPr>
              <a:t></a:t>
            </a:r>
            <a:r>
              <a:rPr lang="en-US" sz="2400" dirty="0">
                <a:latin typeface="Times New Roman" pitchFamily="-111" charset="0"/>
              </a:rPr>
              <a:t>-phase, </a:t>
            </a:r>
            <a:r>
              <a:rPr lang="en-US" sz="2400" i="1" dirty="0" err="1"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2400" i="1" baseline="-25000" dirty="0" err="1">
                <a:latin typeface="Times New Roman" pitchFamily="-111" charset="0"/>
                <a:sym typeface="Symbol" pitchFamily="-111" charset="2"/>
              </a:rPr>
              <a:t></a:t>
            </a:r>
            <a:r>
              <a:rPr lang="en-US" sz="2400" dirty="0">
                <a:latin typeface="Times New Roman" pitchFamily="-111" charset="0"/>
              </a:rPr>
              <a:t> = resistivity of the </a:t>
            </a:r>
            <a:r>
              <a:rPr lang="en-US" sz="2400" i="1" dirty="0" err="1">
                <a:latin typeface="Times New Roman" pitchFamily="-111" charset="0"/>
                <a:sym typeface="Symbol" pitchFamily="-111" charset="2"/>
              </a:rPr>
              <a:t></a:t>
            </a:r>
            <a:r>
              <a:rPr lang="en-US" sz="2400" dirty="0">
                <a:latin typeface="Times New Roman" pitchFamily="-111" charset="0"/>
              </a:rPr>
              <a:t>-phase, </a:t>
            </a:r>
            <a:r>
              <a:rPr lang="en-US" sz="2400" i="1" dirty="0" err="1">
                <a:latin typeface="Times New Roman" pitchFamily="-111" charset="0"/>
                <a:sym typeface="Symbol" pitchFamily="-111" charset="2"/>
              </a:rPr>
              <a:t></a:t>
            </a:r>
            <a:r>
              <a:rPr lang="en-US" sz="2400" i="1" baseline="-25000" dirty="0" err="1">
                <a:latin typeface="Times New Roman" pitchFamily="-111" charset="0"/>
                <a:sym typeface="Symbol" pitchFamily="-111" charset="2"/>
              </a:rPr>
              <a:t></a:t>
            </a:r>
            <a:r>
              <a:rPr lang="en-US" sz="2400" baseline="-25000" dirty="0" err="1">
                <a:latin typeface="Times New Roman" pitchFamily="-111" charset="0"/>
                <a:sym typeface="Symbol" pitchFamily="-111" charset="2"/>
              </a:rPr>
              <a:t></a:t>
            </a:r>
            <a:r>
              <a:rPr lang="en-US" sz="2400" dirty="0" err="1">
                <a:latin typeface="Times New Roman" pitchFamily="-111" charset="0"/>
                <a:sym typeface="Symbol" pitchFamily="-111" charset="2"/>
              </a:rPr>
              <a:t></a:t>
            </a:r>
            <a:r>
              <a:rPr lang="en-US" sz="2400" dirty="0">
                <a:latin typeface="Times New Roman" pitchFamily="-111" charset="0"/>
              </a:rPr>
              <a:t>= volume fraction of the </a:t>
            </a:r>
            <a:r>
              <a:rPr lang="en-US" sz="2400" i="1" dirty="0" err="1">
                <a:latin typeface="Times New Roman" pitchFamily="-111" charset="0"/>
                <a:sym typeface="Symbol" pitchFamily="-111" charset="2"/>
              </a:rPr>
              <a:t></a:t>
            </a:r>
            <a:r>
              <a:rPr lang="en-US" sz="2400" dirty="0">
                <a:latin typeface="Times New Roman" pitchFamily="-111" charset="0"/>
              </a:rPr>
              <a:t>-phase, </a:t>
            </a:r>
            <a:r>
              <a:rPr lang="en-US" sz="2400" i="1" dirty="0" err="1"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2400" i="1" baseline="-25000" dirty="0" err="1">
                <a:latin typeface="Times New Roman" pitchFamily="-111" charset="0"/>
                <a:sym typeface="Symbol" pitchFamily="-111" charset="2"/>
              </a:rPr>
              <a:t></a:t>
            </a:r>
            <a:r>
              <a:rPr lang="en-US" sz="2400" dirty="0">
                <a:latin typeface="Times New Roman" pitchFamily="-111" charset="0"/>
              </a:rPr>
              <a:t>= resistivity of the </a:t>
            </a:r>
            <a:r>
              <a:rPr lang="en-US" sz="2400" i="1" dirty="0" err="1">
                <a:latin typeface="Times New Roman" pitchFamily="-111" charset="0"/>
                <a:sym typeface="Symbol" pitchFamily="-111" charset="2"/>
              </a:rPr>
              <a:t></a:t>
            </a:r>
            <a:r>
              <a:rPr lang="en-US" sz="2400" dirty="0">
                <a:latin typeface="Times New Roman" pitchFamily="-111" charset="0"/>
              </a:rPr>
              <a:t>-phase</a:t>
            </a:r>
          </a:p>
        </p:txBody>
      </p:sp>
      <p:sp>
        <p:nvSpPr>
          <p:cNvPr id="1524741" name="Text Box 4"/>
          <p:cNvSpPr txBox="1">
            <a:spLocks noChangeArrowheads="1"/>
          </p:cNvSpPr>
          <p:nvPr/>
        </p:nvSpPr>
        <p:spPr bwMode="auto">
          <a:xfrm>
            <a:off x="2916238" y="1125538"/>
            <a:ext cx="3276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i="1" dirty="0" err="1">
                <a:latin typeface="Symbol" pitchFamily="-111" charset="2"/>
                <a:sym typeface="Symbol" pitchFamily="-111" charset="2"/>
              </a:rPr>
              <a:t></a:t>
            </a:r>
            <a:r>
              <a:rPr lang="en-US" sz="3200" baseline="-25000" dirty="0" err="1">
                <a:latin typeface="Times" pitchFamily="-111" charset="0"/>
              </a:rPr>
              <a:t>eff</a:t>
            </a:r>
            <a:r>
              <a:rPr lang="en-US" sz="3200" i="1" dirty="0">
                <a:latin typeface="Times" pitchFamily="-111" charset="0"/>
              </a:rPr>
              <a:t> = </a:t>
            </a:r>
            <a:r>
              <a:rPr lang="en-US" sz="3200" i="1" dirty="0" err="1">
                <a:latin typeface="Symbol" pitchFamily="-111" charset="2"/>
                <a:sym typeface="Symbol" pitchFamily="-111" charset="2"/>
              </a:rPr>
              <a:t></a:t>
            </a:r>
            <a:r>
              <a:rPr lang="en-US" sz="3200" i="1" baseline="-25000" dirty="0" err="1">
                <a:latin typeface="Symbol" pitchFamily="-111" charset="2"/>
                <a:sym typeface="Symbol" pitchFamily="-111" charset="2"/>
              </a:rPr>
              <a:t></a:t>
            </a:r>
            <a:r>
              <a:rPr lang="en-US" sz="3200" i="1" dirty="0" err="1">
                <a:latin typeface="Symbol" pitchFamily="-111" charset="2"/>
                <a:sym typeface="Symbol" pitchFamily="-111" charset="2"/>
              </a:rPr>
              <a:t></a:t>
            </a:r>
            <a:r>
              <a:rPr lang="en-US" sz="3200" i="1" baseline="-25000" dirty="0" err="1">
                <a:latin typeface="Symbol" pitchFamily="-111" charset="2"/>
                <a:sym typeface="Symbol" pitchFamily="-111" charset="2"/>
              </a:rPr>
              <a:t></a:t>
            </a:r>
            <a:r>
              <a:rPr lang="en-US" sz="3200" i="1" dirty="0" err="1">
                <a:latin typeface="Symbol" pitchFamily="-111" charset="2"/>
                <a:sym typeface="Symbol" pitchFamily="-111" charset="2"/>
              </a:rPr>
              <a:t></a:t>
            </a:r>
            <a:r>
              <a:rPr lang="en-US" sz="3200" dirty="0" err="1">
                <a:latin typeface="Symbol" pitchFamily="-111" charset="2"/>
                <a:sym typeface="Symbol" pitchFamily="-111" charset="2"/>
              </a:rPr>
              <a:t></a:t>
            </a:r>
            <a:r>
              <a:rPr lang="en-US" sz="3200" i="1" dirty="0" err="1">
                <a:latin typeface="Symbol" pitchFamily="-111" charset="2"/>
                <a:sym typeface="Symbol" pitchFamily="-111" charset="2"/>
              </a:rPr>
              <a:t></a:t>
            </a:r>
            <a:r>
              <a:rPr lang="en-US" sz="3200" i="1" baseline="-25000" dirty="0" err="1">
                <a:latin typeface="Symbol" pitchFamily="-111" charset="2"/>
                <a:sym typeface="Symbol" pitchFamily="-111" charset="2"/>
              </a:rPr>
              <a:t></a:t>
            </a:r>
            <a:r>
              <a:rPr lang="en-US" sz="3200" i="1" dirty="0" err="1">
                <a:latin typeface="Symbol" pitchFamily="-111" charset="2"/>
                <a:sym typeface="Symbol" pitchFamily="-111" charset="2"/>
              </a:rPr>
              <a:t></a:t>
            </a:r>
            <a:r>
              <a:rPr lang="en-US" sz="3200" i="1" baseline="-25000" dirty="0" err="1">
                <a:latin typeface="Symbol" pitchFamily="-111" charset="2"/>
                <a:sym typeface="Symbol" pitchFamily="-111" charset="2"/>
              </a:rPr>
              <a:t></a:t>
            </a:r>
            <a:endParaRPr lang="en-US" sz="2400" i="1" baseline="-25000" dirty="0">
              <a:latin typeface="Symbol" pitchFamily="-111" charset="2"/>
              <a:sym typeface="Symbol" pitchFamily="-111" charset="2"/>
            </a:endParaRPr>
          </a:p>
        </p:txBody>
      </p:sp>
      <p:sp>
        <p:nvSpPr>
          <p:cNvPr id="1524742" name="Rectangle 5"/>
          <p:cNvSpPr>
            <a:spLocks noChangeArrowheads="1"/>
          </p:cNvSpPr>
          <p:nvPr/>
        </p:nvSpPr>
        <p:spPr bwMode="auto">
          <a:xfrm>
            <a:off x="684213" y="3284538"/>
            <a:ext cx="77724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3200" b="1">
                <a:solidFill>
                  <a:srgbClr val="ED181E"/>
                </a:solidFill>
                <a:latin typeface="Times New Roman" pitchFamily="-111" charset="0"/>
              </a:rPr>
              <a:t>Conductivity-Mixture Rule</a:t>
            </a:r>
            <a:endParaRPr lang="en-US" sz="3200">
              <a:solidFill>
                <a:schemeClr val="tx2"/>
              </a:solidFill>
              <a:latin typeface="Times New Roman" pitchFamily="-111" charset="0"/>
            </a:endParaRPr>
          </a:p>
        </p:txBody>
      </p:sp>
      <p:sp>
        <p:nvSpPr>
          <p:cNvPr id="1524743" name="Text Box 6"/>
          <p:cNvSpPr txBox="1">
            <a:spLocks noChangeArrowheads="1"/>
          </p:cNvSpPr>
          <p:nvPr/>
        </p:nvSpPr>
        <p:spPr bwMode="auto">
          <a:xfrm>
            <a:off x="228600" y="5000625"/>
            <a:ext cx="8686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i="1">
                <a:latin typeface="Times New Roman" pitchFamily="-111" charset="0"/>
                <a:sym typeface="Symbol" pitchFamily="-111" charset="2"/>
              </a:rPr>
              <a:t></a:t>
            </a:r>
            <a:r>
              <a:rPr lang="en-US" sz="2400" baseline="-25000">
                <a:latin typeface="Times New Roman" pitchFamily="-111" charset="0"/>
              </a:rPr>
              <a:t>eff</a:t>
            </a:r>
            <a:r>
              <a:rPr lang="en-US" sz="2400">
                <a:latin typeface="Times New Roman" pitchFamily="-111" charset="0"/>
              </a:rPr>
              <a:t> = effective conductivity of mixture, </a:t>
            </a:r>
            <a:r>
              <a:rPr lang="en-US" sz="2400" i="1">
                <a:latin typeface="Times New Roman" pitchFamily="-111" charset="0"/>
                <a:sym typeface="Symbol" pitchFamily="-111" charset="2"/>
              </a:rPr>
              <a:t></a:t>
            </a:r>
            <a:r>
              <a:rPr lang="en-US" sz="2400" i="1" baseline="-25000">
                <a:latin typeface="Times New Roman" pitchFamily="-111" charset="0"/>
                <a:sym typeface="Symbol" pitchFamily="-111" charset="2"/>
              </a:rPr>
              <a:t></a:t>
            </a:r>
            <a:r>
              <a:rPr lang="en-US" sz="2400">
                <a:latin typeface="Times New Roman" pitchFamily="-111" charset="0"/>
              </a:rPr>
              <a:t>= volume fraction of the </a:t>
            </a:r>
            <a:r>
              <a:rPr lang="en-US" sz="2400" i="1">
                <a:latin typeface="Times New Roman" pitchFamily="-111" charset="0"/>
                <a:sym typeface="Symbol" pitchFamily="-111" charset="2"/>
              </a:rPr>
              <a:t></a:t>
            </a:r>
            <a:r>
              <a:rPr lang="en-US" sz="2400">
                <a:latin typeface="Times New Roman" pitchFamily="-111" charset="0"/>
              </a:rPr>
              <a:t>-phase, </a:t>
            </a:r>
            <a:r>
              <a:rPr lang="en-US" sz="2400" i="1">
                <a:latin typeface="Times New Roman" pitchFamily="-111" charset="0"/>
                <a:sym typeface="Symbol" pitchFamily="-111" charset="2"/>
              </a:rPr>
              <a:t></a:t>
            </a:r>
            <a:r>
              <a:rPr lang="en-US" sz="2400" i="1" baseline="-25000">
                <a:latin typeface="Times New Roman" pitchFamily="-111" charset="0"/>
                <a:sym typeface="Symbol" pitchFamily="-111" charset="2"/>
              </a:rPr>
              <a:t></a:t>
            </a:r>
            <a:r>
              <a:rPr lang="en-US" sz="2400">
                <a:latin typeface="Times New Roman" pitchFamily="-111" charset="0"/>
              </a:rPr>
              <a:t> = conductivity of the </a:t>
            </a:r>
            <a:r>
              <a:rPr lang="en-US" sz="2400" i="1">
                <a:latin typeface="Times New Roman" pitchFamily="-111" charset="0"/>
                <a:sym typeface="Symbol" pitchFamily="-111" charset="2"/>
              </a:rPr>
              <a:t></a:t>
            </a:r>
            <a:r>
              <a:rPr lang="en-US" sz="2400">
                <a:latin typeface="Times New Roman" pitchFamily="-111" charset="0"/>
              </a:rPr>
              <a:t>-phase, </a:t>
            </a:r>
            <a:r>
              <a:rPr lang="en-US" sz="2400" i="1">
                <a:latin typeface="Times New Roman" pitchFamily="-111" charset="0"/>
                <a:sym typeface="Symbol" pitchFamily="-111" charset="2"/>
              </a:rPr>
              <a:t></a:t>
            </a:r>
            <a:r>
              <a:rPr lang="en-US" sz="2400" i="1" baseline="-25000">
                <a:latin typeface="Times New Roman" pitchFamily="-111" charset="0"/>
                <a:sym typeface="Symbol" pitchFamily="-111" charset="2"/>
              </a:rPr>
              <a:t></a:t>
            </a:r>
            <a:r>
              <a:rPr lang="en-US" sz="2400" baseline="-25000">
                <a:latin typeface="Times New Roman" pitchFamily="-111" charset="0"/>
                <a:sym typeface="Symbol" pitchFamily="-111" charset="2"/>
              </a:rPr>
              <a:t></a:t>
            </a:r>
            <a:r>
              <a:rPr lang="en-US" sz="2400">
                <a:latin typeface="Times New Roman" pitchFamily="-111" charset="0"/>
                <a:sym typeface="Symbol" pitchFamily="-111" charset="2"/>
              </a:rPr>
              <a:t></a:t>
            </a:r>
            <a:r>
              <a:rPr lang="en-US" sz="2400">
                <a:latin typeface="Times New Roman" pitchFamily="-111" charset="0"/>
              </a:rPr>
              <a:t>= volume fraction of the </a:t>
            </a:r>
            <a:r>
              <a:rPr lang="en-US" sz="2400" i="1">
                <a:latin typeface="Times New Roman" pitchFamily="-111" charset="0"/>
                <a:sym typeface="Symbol" pitchFamily="-111" charset="2"/>
              </a:rPr>
              <a:t></a:t>
            </a:r>
            <a:r>
              <a:rPr lang="en-US" sz="2400">
                <a:latin typeface="Times New Roman" pitchFamily="-111" charset="0"/>
              </a:rPr>
              <a:t>-phase, </a:t>
            </a:r>
            <a:r>
              <a:rPr lang="en-US" sz="2400" i="1">
                <a:latin typeface="Times New Roman" pitchFamily="-111" charset="0"/>
                <a:sym typeface="Symbol" pitchFamily="-111" charset="2"/>
              </a:rPr>
              <a:t></a:t>
            </a:r>
            <a:r>
              <a:rPr lang="en-US" sz="2400" i="1" baseline="-25000">
                <a:latin typeface="Times New Roman" pitchFamily="-111" charset="0"/>
                <a:sym typeface="Symbol" pitchFamily="-111" charset="2"/>
              </a:rPr>
              <a:t></a:t>
            </a:r>
            <a:r>
              <a:rPr lang="en-US" sz="2400">
                <a:latin typeface="Times New Roman" pitchFamily="-111" charset="0"/>
              </a:rPr>
              <a:t>= conductivity of the </a:t>
            </a:r>
            <a:r>
              <a:rPr lang="en-US" sz="2400" i="1">
                <a:latin typeface="Times New Roman" pitchFamily="-111" charset="0"/>
                <a:sym typeface="Symbol" pitchFamily="-111" charset="2"/>
              </a:rPr>
              <a:t></a:t>
            </a:r>
            <a:r>
              <a:rPr lang="en-US" sz="2400">
                <a:latin typeface="Times New Roman" pitchFamily="-111" charset="0"/>
              </a:rPr>
              <a:t>-phase</a:t>
            </a:r>
          </a:p>
        </p:txBody>
      </p:sp>
      <p:sp>
        <p:nvSpPr>
          <p:cNvPr id="1524744" name="Text Box 7"/>
          <p:cNvSpPr txBox="1">
            <a:spLocks noChangeArrowheads="1"/>
          </p:cNvSpPr>
          <p:nvPr/>
        </p:nvSpPr>
        <p:spPr bwMode="auto">
          <a:xfrm>
            <a:off x="2819400" y="42672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i="1">
                <a:latin typeface="Symbol" pitchFamily="-111" charset="2"/>
                <a:sym typeface="Symbol" pitchFamily="-111" charset="2"/>
              </a:rPr>
              <a:t></a:t>
            </a:r>
            <a:r>
              <a:rPr lang="en-US" sz="3200" baseline="-25000">
                <a:latin typeface="Times" pitchFamily="-111" charset="0"/>
              </a:rPr>
              <a:t>eff</a:t>
            </a:r>
            <a:r>
              <a:rPr lang="en-US" sz="3200" i="1">
                <a:latin typeface="Times" pitchFamily="-111" charset="0"/>
              </a:rPr>
              <a:t> = </a:t>
            </a:r>
            <a:r>
              <a:rPr lang="en-US" sz="3200" i="1">
                <a:latin typeface="Symbol" pitchFamily="-111" charset="2"/>
                <a:sym typeface="Symbol" pitchFamily="-111" charset="2"/>
              </a:rPr>
              <a:t></a:t>
            </a:r>
            <a:r>
              <a:rPr lang="en-US" sz="3200" i="1" baseline="-25000">
                <a:latin typeface="Symbol" pitchFamily="-111" charset="2"/>
                <a:sym typeface="Symbol" pitchFamily="-111" charset="2"/>
              </a:rPr>
              <a:t></a:t>
            </a:r>
            <a:r>
              <a:rPr lang="en-US" sz="3200" i="1">
                <a:latin typeface="Symbol" pitchFamily="-111" charset="2"/>
                <a:sym typeface="Symbol" pitchFamily="-111" charset="2"/>
              </a:rPr>
              <a:t></a:t>
            </a:r>
            <a:r>
              <a:rPr lang="en-US" sz="3200" i="1" baseline="-25000">
                <a:latin typeface="Symbol" pitchFamily="-111" charset="2"/>
                <a:sym typeface="Symbol" pitchFamily="-111" charset="2"/>
              </a:rPr>
              <a:t></a:t>
            </a:r>
            <a:r>
              <a:rPr lang="en-US" sz="3200" i="1">
                <a:latin typeface="Symbol" pitchFamily="-111" charset="2"/>
                <a:sym typeface="Symbol" pitchFamily="-111" charset="2"/>
              </a:rPr>
              <a:t></a:t>
            </a:r>
            <a:r>
              <a:rPr lang="en-US" sz="3200">
                <a:latin typeface="Symbol" pitchFamily="-111" charset="2"/>
                <a:sym typeface="Symbol" pitchFamily="-111" charset="2"/>
              </a:rPr>
              <a:t></a:t>
            </a:r>
            <a:r>
              <a:rPr lang="en-US" sz="3200" i="1">
                <a:latin typeface="Symbol" pitchFamily="-111" charset="2"/>
                <a:sym typeface="Symbol" pitchFamily="-111" charset="2"/>
              </a:rPr>
              <a:t></a:t>
            </a:r>
            <a:r>
              <a:rPr lang="en-US" sz="3200" i="1" baseline="-25000">
                <a:latin typeface="Symbol" pitchFamily="-111" charset="2"/>
                <a:sym typeface="Symbol" pitchFamily="-111" charset="2"/>
              </a:rPr>
              <a:t></a:t>
            </a:r>
            <a:r>
              <a:rPr lang="en-US" sz="3200" i="1">
                <a:latin typeface="Symbol" pitchFamily="-111" charset="2"/>
                <a:sym typeface="Symbol" pitchFamily="-111" charset="2"/>
              </a:rPr>
              <a:t></a:t>
            </a:r>
            <a:r>
              <a:rPr lang="en-US" sz="3200" i="1" baseline="-25000">
                <a:latin typeface="Symbol" pitchFamily="-111" charset="2"/>
                <a:sym typeface="Symbol" pitchFamily="-111" charset="2"/>
              </a:rPr>
              <a:t></a:t>
            </a:r>
            <a:endParaRPr lang="en-US" sz="2400" i="1" baseline="-25000">
              <a:latin typeface="Symbol" pitchFamily="-111" charset="2"/>
              <a:sym typeface="Symbol" pitchFamily="-111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1295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series!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4600" y="44196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parallel!</a:t>
            </a:r>
          </a:p>
        </p:txBody>
      </p:sp>
    </p:spTree>
    <p:extLst>
      <p:ext uri="{BB962C8B-B14F-4D97-AF65-F5344CB8AC3E}">
        <p14:creationId xmlns:p14="http://schemas.microsoft.com/office/powerpoint/2010/main" val="19335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98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Use thermal diffusion/conduction- metals as an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0301"/>
            <a:ext cx="8229600" cy="4615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 metal two types of heat transport </a:t>
            </a:r>
          </a:p>
          <a:p>
            <a:pPr lvl="1"/>
            <a:r>
              <a:rPr lang="en-US" dirty="0"/>
              <a:t>Electron gas (which is dominant). </a:t>
            </a:r>
          </a:p>
          <a:p>
            <a:pPr lvl="1"/>
            <a:r>
              <a:rPr lang="en-US" dirty="0"/>
              <a:t>Lattice vibrations (phonons) (dominant for insulators)</a:t>
            </a:r>
          </a:p>
          <a:p>
            <a:r>
              <a:rPr lang="en-US" dirty="0"/>
              <a:t>Heat flow can be described by a diffusion equation (hot flows to cold). </a:t>
            </a:r>
          </a:p>
          <a:p>
            <a:r>
              <a:rPr lang="en-US" dirty="0"/>
              <a:t>The temperature of lattice is what we feel as “heat”, the electrons are usually in thermal equilibrium with the lattice and T</a:t>
            </a:r>
            <a:r>
              <a:rPr lang="en-US" baseline="-25000" dirty="0"/>
              <a:t>E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l</a:t>
            </a:r>
            <a:r>
              <a:rPr lang="en-US" dirty="0"/>
              <a:t> , but not always the case. </a:t>
            </a:r>
          </a:p>
          <a:p>
            <a:r>
              <a:rPr lang="en-US" dirty="0"/>
              <a:t>Very useful to view heat transfer like current flow and define a thermal resistance.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From</a:t>
            </a:r>
            <a:r>
              <a:rPr lang="en-US" i="1"/>
              <a:t> Principles of Electronic Materials and Devices, Third Edition</a:t>
            </a:r>
            <a:r>
              <a:rPr lang="en-US"/>
              <a:t>, S.O. Kasap (© McGraw-Hill, 2005)</a:t>
            </a:r>
          </a:p>
        </p:txBody>
      </p:sp>
      <p:sp>
        <p:nvSpPr>
          <p:cNvPr id="15257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4216560" cy="569912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>
                <a:solidFill>
                  <a:srgbClr val="ED181E"/>
                </a:solidFill>
                <a:latin typeface="Times New Roman" pitchFamily="-111" charset="0"/>
              </a:rPr>
              <a:t>Mixture Rule  (</a:t>
            </a:r>
            <a:r>
              <a:rPr lang="en-US" sz="2800" b="1" i="1" dirty="0" err="1">
                <a:solidFill>
                  <a:srgbClr val="ED181E"/>
                </a:solidFill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2800" b="1" i="1" baseline="-25000" dirty="0" err="1">
                <a:solidFill>
                  <a:srgbClr val="ED181E"/>
                </a:solidFill>
                <a:latin typeface="Times New Roman" pitchFamily="-111" charset="0"/>
              </a:rPr>
              <a:t>d</a:t>
            </a:r>
            <a:r>
              <a:rPr lang="en-US" sz="2800" b="1" dirty="0">
                <a:solidFill>
                  <a:srgbClr val="ED181E"/>
                </a:solidFill>
                <a:latin typeface="Times New Roman" pitchFamily="-111" charset="0"/>
              </a:rPr>
              <a:t> &gt; 10</a:t>
            </a:r>
            <a:r>
              <a:rPr lang="en-US" sz="2800" b="1" i="1" dirty="0">
                <a:solidFill>
                  <a:srgbClr val="ED181E"/>
                </a:solidFill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2800" b="1" i="1" baseline="-25000" dirty="0">
                <a:solidFill>
                  <a:srgbClr val="ED181E"/>
                </a:solidFill>
                <a:latin typeface="Times New Roman" pitchFamily="-111" charset="0"/>
              </a:rPr>
              <a:t>c </a:t>
            </a:r>
            <a:r>
              <a:rPr lang="en-US" sz="2800" b="1" dirty="0">
                <a:solidFill>
                  <a:srgbClr val="ED181E"/>
                </a:solidFill>
                <a:latin typeface="Times New Roman" pitchFamily="-111" charset="0"/>
              </a:rPr>
              <a:t>)</a:t>
            </a:r>
            <a:endParaRPr lang="en-US" sz="2800" b="1" dirty="0">
              <a:latin typeface="Times New Roman" pitchFamily="-111" charset="0"/>
            </a:endParaRPr>
          </a:p>
        </p:txBody>
      </p:sp>
      <p:sp>
        <p:nvSpPr>
          <p:cNvPr id="1525766" name="Text Box 3"/>
          <p:cNvSpPr txBox="1">
            <a:spLocks noChangeArrowheads="1"/>
          </p:cNvSpPr>
          <p:nvPr/>
        </p:nvSpPr>
        <p:spPr bwMode="auto">
          <a:xfrm>
            <a:off x="250825" y="2276475"/>
            <a:ext cx="43211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i="1" dirty="0" err="1"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1400" baseline="-25000" dirty="0" err="1">
                <a:latin typeface="Times New Roman" pitchFamily="-111" charset="0"/>
              </a:rPr>
              <a:t>eff</a:t>
            </a:r>
            <a:r>
              <a:rPr lang="en-US" sz="1400" dirty="0">
                <a:latin typeface="Times New Roman" pitchFamily="-111" charset="0"/>
              </a:rPr>
              <a:t> = effective resistivity, </a:t>
            </a:r>
            <a:r>
              <a:rPr lang="en-US" sz="1400" i="1" dirty="0" err="1"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1400" i="1" baseline="-25000" dirty="0" err="1">
                <a:latin typeface="Times New Roman" pitchFamily="-111" charset="0"/>
              </a:rPr>
              <a:t>c</a:t>
            </a:r>
            <a:r>
              <a:rPr lang="en-US" sz="1400" dirty="0">
                <a:latin typeface="Times New Roman" pitchFamily="-111" charset="0"/>
              </a:rPr>
              <a:t> = resistivity of continuous phase, </a:t>
            </a:r>
            <a:r>
              <a:rPr lang="en-US" sz="1400" i="1" dirty="0" err="1">
                <a:latin typeface="Times New Roman" pitchFamily="-111" charset="0"/>
                <a:sym typeface="Symbol" pitchFamily="-111" charset="2"/>
              </a:rPr>
              <a:t></a:t>
            </a:r>
            <a:r>
              <a:rPr lang="en-US" sz="1400" i="1" baseline="-25000" dirty="0" err="1">
                <a:latin typeface="Times New Roman" pitchFamily="-111" charset="0"/>
              </a:rPr>
              <a:t>d</a:t>
            </a:r>
            <a:r>
              <a:rPr lang="en-US" sz="1400" dirty="0">
                <a:latin typeface="Times New Roman" pitchFamily="-111" charset="0"/>
              </a:rPr>
              <a:t> = volume fraction of dispersed phase, </a:t>
            </a:r>
            <a:r>
              <a:rPr lang="en-US" sz="1400" i="1" dirty="0" err="1"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1400" i="1" baseline="-25000" dirty="0" err="1">
                <a:latin typeface="Times New Roman" pitchFamily="-111" charset="0"/>
              </a:rPr>
              <a:t>d</a:t>
            </a:r>
            <a:r>
              <a:rPr lang="en-US" sz="1400" dirty="0">
                <a:latin typeface="Times New Roman" pitchFamily="-111" charset="0"/>
              </a:rPr>
              <a:t> = resistivity of dispersed phase</a:t>
            </a:r>
          </a:p>
        </p:txBody>
      </p:sp>
      <p:graphicFrame>
        <p:nvGraphicFramePr>
          <p:cNvPr id="1525762" name="Object 2"/>
          <p:cNvGraphicFramePr>
            <a:graphicFrameLocks noChangeAspect="1"/>
          </p:cNvGraphicFramePr>
          <p:nvPr/>
        </p:nvGraphicFramePr>
        <p:xfrm>
          <a:off x="1108075" y="838200"/>
          <a:ext cx="25066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Equation" r:id="rId3" imgW="1155700" imgH="571500" progId="Equation.3">
                  <p:embed/>
                </p:oleObj>
              </mc:Choice>
              <mc:Fallback>
                <p:oleObj name="Equation" r:id="rId3" imgW="1155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838200"/>
                        <a:ext cx="25066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767" name="Rectangle 5"/>
          <p:cNvSpPr>
            <a:spLocks noChangeArrowheads="1"/>
          </p:cNvSpPr>
          <p:nvPr/>
        </p:nvSpPr>
        <p:spPr bwMode="auto">
          <a:xfrm>
            <a:off x="684213" y="3429000"/>
            <a:ext cx="4329576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ED181E"/>
                </a:solidFill>
                <a:latin typeface="Times New Roman" pitchFamily="-111" charset="0"/>
              </a:rPr>
              <a:t>Mixture Rule  (</a:t>
            </a:r>
            <a:r>
              <a:rPr lang="en-US" sz="2800" b="1" i="1" dirty="0">
                <a:solidFill>
                  <a:srgbClr val="ED181E"/>
                </a:solidFill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2800" b="1" i="1" baseline="-25000" dirty="0">
                <a:solidFill>
                  <a:srgbClr val="ED181E"/>
                </a:solidFill>
                <a:latin typeface="Times New Roman" pitchFamily="-111" charset="0"/>
              </a:rPr>
              <a:t>d</a:t>
            </a:r>
            <a:r>
              <a:rPr lang="en-US" sz="2800" b="1" dirty="0">
                <a:solidFill>
                  <a:srgbClr val="ED181E"/>
                </a:solidFill>
                <a:latin typeface="Times New Roman" pitchFamily="-111" charset="0"/>
              </a:rPr>
              <a:t> &lt; 0.1</a:t>
            </a:r>
            <a:r>
              <a:rPr lang="en-US" sz="2800" b="1" i="1" dirty="0">
                <a:solidFill>
                  <a:srgbClr val="ED181E"/>
                </a:solidFill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2800" b="1" i="1" baseline="-25000" dirty="0">
                <a:solidFill>
                  <a:srgbClr val="ED181E"/>
                </a:solidFill>
                <a:latin typeface="Times New Roman" pitchFamily="-111" charset="0"/>
              </a:rPr>
              <a:t>c </a:t>
            </a:r>
            <a:r>
              <a:rPr lang="en-US" sz="2800" b="1" dirty="0">
                <a:solidFill>
                  <a:srgbClr val="ED181E"/>
                </a:solidFill>
                <a:latin typeface="Times New Roman" pitchFamily="-111" charset="0"/>
              </a:rPr>
              <a:t>)</a:t>
            </a:r>
            <a:endParaRPr lang="en-US" sz="2800" b="1" dirty="0">
              <a:latin typeface="Times New Roman" pitchFamily="-111" charset="0"/>
            </a:endParaRPr>
          </a:p>
        </p:txBody>
      </p:sp>
      <p:sp>
        <p:nvSpPr>
          <p:cNvPr id="1525768" name="Text Box 6"/>
          <p:cNvSpPr txBox="1">
            <a:spLocks noChangeArrowheads="1"/>
          </p:cNvSpPr>
          <p:nvPr/>
        </p:nvSpPr>
        <p:spPr bwMode="auto">
          <a:xfrm>
            <a:off x="250825" y="5229225"/>
            <a:ext cx="43211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i="1" dirty="0" err="1"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1400" baseline="-25000" dirty="0" err="1">
                <a:latin typeface="Times New Roman" pitchFamily="-111" charset="0"/>
              </a:rPr>
              <a:t>eff</a:t>
            </a:r>
            <a:r>
              <a:rPr lang="en-US" sz="1400" dirty="0">
                <a:latin typeface="Times New Roman" pitchFamily="-111" charset="0"/>
              </a:rPr>
              <a:t> = effective resistivity, </a:t>
            </a:r>
            <a:r>
              <a:rPr lang="en-US" sz="1400" i="1" dirty="0" err="1"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1400" i="1" baseline="-25000" dirty="0" err="1">
                <a:latin typeface="Times New Roman" pitchFamily="-111" charset="0"/>
              </a:rPr>
              <a:t>c</a:t>
            </a:r>
            <a:r>
              <a:rPr lang="en-US" sz="1400" dirty="0">
                <a:latin typeface="Times New Roman" pitchFamily="-111" charset="0"/>
              </a:rPr>
              <a:t> = resistivity of the continuous phase, </a:t>
            </a:r>
            <a:r>
              <a:rPr lang="en-US" sz="1400" i="1" dirty="0" err="1">
                <a:latin typeface="Times New Roman" pitchFamily="-111" charset="0"/>
                <a:sym typeface="Symbol" pitchFamily="-111" charset="2"/>
              </a:rPr>
              <a:t></a:t>
            </a:r>
            <a:r>
              <a:rPr lang="en-US" sz="1400" i="1" baseline="-25000" dirty="0" err="1">
                <a:latin typeface="Times New Roman" pitchFamily="-111" charset="0"/>
              </a:rPr>
              <a:t>d</a:t>
            </a:r>
            <a:r>
              <a:rPr lang="en-US" sz="1400" dirty="0">
                <a:latin typeface="Times New Roman" pitchFamily="-111" charset="0"/>
              </a:rPr>
              <a:t> = volume fraction of the dispersed phase, </a:t>
            </a:r>
            <a:r>
              <a:rPr lang="en-US" sz="1400" i="1" dirty="0" err="1">
                <a:latin typeface="Times New Roman" pitchFamily="-111" charset="0"/>
                <a:sym typeface="Symbol" pitchFamily="-111" charset="2"/>
              </a:rPr>
              <a:t></a:t>
            </a:r>
            <a:r>
              <a:rPr lang="en-US" sz="1400" i="1" baseline="-25000" dirty="0" err="1">
                <a:latin typeface="Times New Roman" pitchFamily="-111" charset="0"/>
              </a:rPr>
              <a:t>d</a:t>
            </a:r>
            <a:r>
              <a:rPr lang="en-US" sz="1400" dirty="0">
                <a:latin typeface="Times New Roman" pitchFamily="-111" charset="0"/>
              </a:rPr>
              <a:t> = resistivity of the dispersed phase</a:t>
            </a:r>
          </a:p>
        </p:txBody>
      </p:sp>
      <p:graphicFrame>
        <p:nvGraphicFramePr>
          <p:cNvPr id="1525763" name="Object 3"/>
          <p:cNvGraphicFramePr>
            <a:graphicFrameLocks noChangeAspect="1"/>
          </p:cNvGraphicFramePr>
          <p:nvPr/>
        </p:nvGraphicFramePr>
        <p:xfrm>
          <a:off x="882650" y="4267200"/>
          <a:ext cx="2652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Equation" r:id="rId5" imgW="1117600" imgH="393700" progId="Equation.3">
                  <p:embed/>
                </p:oleObj>
              </mc:Choice>
              <mc:Fallback>
                <p:oleObj name="Equation" r:id="rId5" imgW="1117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267200"/>
                        <a:ext cx="26527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05400" y="838200"/>
            <a:ext cx="35052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structures are much more difficult to model. </a:t>
            </a:r>
          </a:p>
          <a:p>
            <a:endParaRPr lang="en-US" dirty="0"/>
          </a:p>
          <a:p>
            <a:r>
              <a:rPr lang="en-US" dirty="0"/>
              <a:t>Mixing formulas can be derived, but are of limited use.</a:t>
            </a:r>
          </a:p>
          <a:p>
            <a:endParaRPr lang="en-US" dirty="0"/>
          </a:p>
          <a:p>
            <a:r>
              <a:rPr lang="en-US" dirty="0"/>
              <a:t>Other transport mechanisms are sometimes present. Hopping from conductive island to conductive island is how transport in some polymers works.</a:t>
            </a:r>
          </a:p>
          <a:p>
            <a:endParaRPr lang="en-US" dirty="0"/>
          </a:p>
          <a:p>
            <a:r>
              <a:rPr lang="en-US" dirty="0"/>
              <a:t>We may have to do a detailed model of the transport.</a:t>
            </a:r>
          </a:p>
          <a:p>
            <a:endParaRPr lang="en-US" dirty="0"/>
          </a:p>
          <a:p>
            <a:r>
              <a:rPr lang="en-US" dirty="0"/>
              <a:t>Even more complicated for AC, particularly high frequencies.</a:t>
            </a:r>
          </a:p>
        </p:txBody>
      </p:sp>
    </p:spTree>
    <p:extLst>
      <p:ext uri="{BB962C8B-B14F-4D97-AF65-F5344CB8AC3E}">
        <p14:creationId xmlns:p14="http://schemas.microsoft.com/office/powerpoint/2010/main" val="8989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Creates a conductivity map </a:t>
            </a:r>
            <a:r>
              <a:rPr lang="en-US" dirty="0" err="1"/>
              <a:t>cMap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Adds random number of circular or elliptical  inclusions</a:t>
            </a:r>
          </a:p>
          <a:p>
            <a:pPr lvl="1"/>
            <a:r>
              <a:rPr lang="en-US" dirty="0"/>
              <a:t>Random size to maximum radius</a:t>
            </a:r>
          </a:p>
          <a:p>
            <a:r>
              <a:rPr lang="en-US" dirty="0"/>
              <a:t>Maps nodes from (</a:t>
            </a:r>
            <a:r>
              <a:rPr lang="en-US" dirty="0" err="1"/>
              <a:t>i</a:t>
            </a:r>
            <a:r>
              <a:rPr lang="en-US" dirty="0"/>
              <a:t> ,j) to node number n</a:t>
            </a:r>
          </a:p>
          <a:p>
            <a:r>
              <a:rPr lang="en-US" dirty="0"/>
              <a:t>Creates G matrix </a:t>
            </a:r>
          </a:p>
          <a:p>
            <a:r>
              <a:rPr lang="en-US" dirty="0"/>
              <a:t>Assumes 1V on left side 0V on right</a:t>
            </a:r>
          </a:p>
          <a:p>
            <a:r>
              <a:rPr lang="en-US" dirty="0"/>
              <a:t>Top/Bottom sides insulated</a:t>
            </a:r>
          </a:p>
          <a:p>
            <a:r>
              <a:rPr lang="en-US" dirty="0"/>
              <a:t>Solves for V and then Ex and </a:t>
            </a:r>
            <a:r>
              <a:rPr lang="en-US" dirty="0" err="1"/>
              <a:t>Ey</a:t>
            </a:r>
            <a:r>
              <a:rPr lang="en-US" dirty="0"/>
              <a:t> and then </a:t>
            </a:r>
            <a:r>
              <a:rPr lang="en-US" dirty="0" err="1"/>
              <a:t>Jx</a:t>
            </a:r>
            <a:r>
              <a:rPr lang="en-US" dirty="0"/>
              <a:t>, </a:t>
            </a:r>
            <a:r>
              <a:rPr lang="en-US" dirty="0" err="1"/>
              <a:t>Jy</a:t>
            </a:r>
            <a:endParaRPr lang="en-US" dirty="0"/>
          </a:p>
          <a:p>
            <a:r>
              <a:rPr lang="en-US" dirty="0"/>
              <a:t>Plots V, Ex, </a:t>
            </a:r>
            <a:r>
              <a:rPr lang="en-US" dirty="0" err="1"/>
              <a:t>Ey</a:t>
            </a:r>
            <a:r>
              <a:rPr lang="en-US" dirty="0"/>
              <a:t>, </a:t>
            </a:r>
            <a:r>
              <a:rPr lang="en-US" dirty="0" err="1"/>
              <a:t>Jx</a:t>
            </a:r>
            <a:r>
              <a:rPr lang="en-US" dirty="0"/>
              <a:t>, </a:t>
            </a:r>
            <a:r>
              <a:rPr lang="en-US" dirty="0" err="1"/>
              <a:t>Jy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1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487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GetCurrents.m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Calculates Current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5" y="1406487"/>
            <a:ext cx="6869771" cy="783733"/>
          </a:xfrm>
        </p:spPr>
      </p:pic>
      <p:sp>
        <p:nvSpPr>
          <p:cNvPr id="8" name="TextBox 7"/>
          <p:cNvSpPr txBox="1"/>
          <p:nvPr/>
        </p:nvSpPr>
        <p:spPr>
          <a:xfrm>
            <a:off x="646770" y="2549487"/>
            <a:ext cx="74936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ngeo</a:t>
            </a:r>
            <a:r>
              <a:rPr lang="en-US" dirty="0"/>
              <a:t> : number of geometric inclusions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Max  : maximum size of inclusion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nx</a:t>
            </a:r>
            <a:r>
              <a:rPr lang="en-US" dirty="0"/>
              <a:t> : length of region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ny</a:t>
            </a:r>
            <a:r>
              <a:rPr lang="en-US" dirty="0"/>
              <a:t> : width of region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Acond</a:t>
            </a:r>
            <a:r>
              <a:rPr lang="en-US" dirty="0"/>
              <a:t> : background conductivity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Bcond</a:t>
            </a:r>
            <a:r>
              <a:rPr lang="en-US" dirty="0"/>
              <a:t> : inclusion conductivity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plot : flag to plot V, E, and J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SimType</a:t>
            </a:r>
            <a:r>
              <a:rPr lang="en-US" dirty="0"/>
              <a:t> : `c’ </a:t>
            </a:r>
            <a:r>
              <a:rPr lang="mr-IN" dirty="0"/>
              <a:t>–</a:t>
            </a:r>
            <a:r>
              <a:rPr lang="en-US" dirty="0"/>
              <a:t> circular inclusions, `e’ </a:t>
            </a:r>
            <a:r>
              <a:rPr lang="mr-IN" dirty="0"/>
              <a:t>–</a:t>
            </a:r>
            <a:r>
              <a:rPr lang="en-US" dirty="0"/>
              <a:t> elliptical inclusions</a:t>
            </a:r>
          </a:p>
          <a:p>
            <a:endParaRPr lang="en-US" dirty="0"/>
          </a:p>
          <a:p>
            <a:r>
              <a:rPr lang="en-US" dirty="0"/>
              <a:t>Outputs: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Curr</a:t>
            </a:r>
            <a:r>
              <a:rPr lang="en-US" dirty="0"/>
              <a:t> : Total currents through device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425"/>
          </a:xfrm>
        </p:spPr>
        <p:txBody>
          <a:bodyPr/>
          <a:lstStyle/>
          <a:p>
            <a:r>
              <a:rPr lang="en-US" dirty="0"/>
              <a:t>Conductivity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16" y="1143000"/>
            <a:ext cx="3728616" cy="5105400"/>
          </a:xfrm>
        </p:spPr>
        <p:txBody>
          <a:bodyPr/>
          <a:lstStyle/>
          <a:p>
            <a:r>
              <a:rPr lang="el-GR" sz="2000" dirty="0"/>
              <a:t>σ</a:t>
            </a:r>
            <a:r>
              <a:rPr lang="en-CA" sz="2000" dirty="0"/>
              <a:t>(</a:t>
            </a:r>
            <a:r>
              <a:rPr lang="en-CA" sz="2000" dirty="0" err="1"/>
              <a:t>x,y</a:t>
            </a:r>
            <a:r>
              <a:rPr lang="en-CA" sz="2000" dirty="0"/>
              <a:t>) (</a:t>
            </a:r>
            <a:r>
              <a:rPr lang="en-CA" sz="2000" dirty="0" err="1"/>
              <a:t>cMap</a:t>
            </a:r>
            <a:r>
              <a:rPr lang="en-CA" sz="2000" dirty="0"/>
              <a:t>) from geometry of inclusions</a:t>
            </a:r>
          </a:p>
          <a:p>
            <a:r>
              <a:rPr lang="en-CA" sz="2000" dirty="0"/>
              <a:t>Use two types of inclusions:</a:t>
            </a:r>
          </a:p>
          <a:p>
            <a:pPr lvl="1"/>
            <a:r>
              <a:rPr lang="en-CA" sz="1600" dirty="0"/>
              <a:t>Circles (random position, size and number)</a:t>
            </a:r>
          </a:p>
          <a:p>
            <a:pPr lvl="1"/>
            <a:r>
              <a:rPr lang="en-CA" sz="1600" dirty="0"/>
              <a:t>Ellipses (random orientation and position)</a:t>
            </a:r>
          </a:p>
          <a:p>
            <a:r>
              <a:rPr lang="en-CA" sz="2000" dirty="0"/>
              <a:t>Create a conductivity map to help make the  G matrix</a:t>
            </a:r>
          </a:p>
          <a:p>
            <a:r>
              <a:rPr lang="en-CA" sz="2000" dirty="0"/>
              <a:t>Example of circles</a:t>
            </a:r>
          </a:p>
          <a:p>
            <a:pPr lvl="1"/>
            <a:r>
              <a:rPr lang="en-CA" sz="1600" dirty="0"/>
              <a:t>Random position vector of (</a:t>
            </a:r>
            <a:r>
              <a:rPr lang="en-CA" sz="1600" dirty="0" err="1"/>
              <a:t>x,y</a:t>
            </a:r>
            <a:r>
              <a:rPr lang="en-CA" sz="1600" dirty="0"/>
              <a:t>)’s</a:t>
            </a:r>
          </a:p>
          <a:p>
            <a:pPr lvl="1"/>
            <a:r>
              <a:rPr lang="en-CA" sz="1600" dirty="0"/>
              <a:t>Random radius</a:t>
            </a:r>
          </a:p>
          <a:p>
            <a:pPr lvl="1"/>
            <a:r>
              <a:rPr lang="en-CA" sz="1600" dirty="0"/>
              <a:t>Initialization </a:t>
            </a:r>
          </a:p>
          <a:p>
            <a:pPr lvl="1"/>
            <a:r>
              <a:rPr lang="en-CA" sz="1600" dirty="0"/>
              <a:t>Explicit loop to set </a:t>
            </a:r>
            <a:r>
              <a:rPr lang="en-CA" sz="1600" dirty="0" err="1"/>
              <a:t>cMap</a:t>
            </a:r>
            <a:r>
              <a:rPr lang="en-CA" sz="1600" dirty="0"/>
              <a:t>(</a:t>
            </a:r>
            <a:r>
              <a:rPr lang="en-CA" sz="1600" dirty="0" err="1"/>
              <a:t>I,j</a:t>
            </a:r>
            <a:r>
              <a:rPr lang="en-CA" sz="1600" dirty="0"/>
              <a:t>)</a:t>
            </a:r>
          </a:p>
          <a:p>
            <a:pPr lvl="1"/>
            <a:r>
              <a:rPr lang="en-CA" sz="1600" dirty="0"/>
              <a:t>Remove loops?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32" y="1143000"/>
            <a:ext cx="5438534" cy="44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4E0D-5130-9742-BE71-7CD55E54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51" y="93430"/>
            <a:ext cx="7902978" cy="653624"/>
          </a:xfrm>
        </p:spPr>
        <p:txBody>
          <a:bodyPr>
            <a:normAutofit/>
          </a:bodyPr>
          <a:lstStyle/>
          <a:p>
            <a:r>
              <a:rPr lang="en-CA" sz="3200" dirty="0"/>
              <a:t>Mapping of Nodes and Equations for 2D FD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57E2F-FBF7-7746-8D42-7F9FF142D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0" y="1716585"/>
            <a:ext cx="3035300" cy="330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6FD691-54A8-C74A-A2F2-F0D605931CBF}"/>
              </a:ext>
            </a:extLst>
          </p:cNvPr>
          <p:cNvCxnSpPr/>
          <p:nvPr/>
        </p:nvCxnSpPr>
        <p:spPr>
          <a:xfrm>
            <a:off x="933675" y="2527739"/>
            <a:ext cx="24938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24DAC1-1F05-3340-AF25-DAD0037CFAD8}"/>
              </a:ext>
            </a:extLst>
          </p:cNvPr>
          <p:cNvCxnSpPr/>
          <p:nvPr/>
        </p:nvCxnSpPr>
        <p:spPr>
          <a:xfrm>
            <a:off x="1177570" y="2527739"/>
            <a:ext cx="24938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A1A787-537C-F945-A2A5-3FCAAE209F94}"/>
              </a:ext>
            </a:extLst>
          </p:cNvPr>
          <p:cNvCxnSpPr/>
          <p:nvPr/>
        </p:nvCxnSpPr>
        <p:spPr>
          <a:xfrm>
            <a:off x="1433934" y="2527739"/>
            <a:ext cx="24938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140C5F-ACC3-3D42-805F-CC404CCB3ABD}"/>
              </a:ext>
            </a:extLst>
          </p:cNvPr>
          <p:cNvCxnSpPr/>
          <p:nvPr/>
        </p:nvCxnSpPr>
        <p:spPr>
          <a:xfrm>
            <a:off x="1690298" y="2527739"/>
            <a:ext cx="18736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37FB97-364A-E04A-A97A-00365C06E6FE}"/>
              </a:ext>
            </a:extLst>
          </p:cNvPr>
          <p:cNvCxnSpPr/>
          <p:nvPr/>
        </p:nvCxnSpPr>
        <p:spPr>
          <a:xfrm>
            <a:off x="1993323" y="2527739"/>
            <a:ext cx="24938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E897DF-2007-7F46-AFDB-13B1F3EDE774}"/>
              </a:ext>
            </a:extLst>
          </p:cNvPr>
          <p:cNvCxnSpPr/>
          <p:nvPr/>
        </p:nvCxnSpPr>
        <p:spPr>
          <a:xfrm>
            <a:off x="2237218" y="2527739"/>
            <a:ext cx="24938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1F07A1-5EB6-9F41-ADE4-EB4CB0E5EB44}"/>
              </a:ext>
            </a:extLst>
          </p:cNvPr>
          <p:cNvCxnSpPr/>
          <p:nvPr/>
        </p:nvCxnSpPr>
        <p:spPr>
          <a:xfrm>
            <a:off x="2493582" y="2527739"/>
            <a:ext cx="24938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627089-382B-EF49-B2A4-DED149D2FA98}"/>
              </a:ext>
            </a:extLst>
          </p:cNvPr>
          <p:cNvCxnSpPr/>
          <p:nvPr/>
        </p:nvCxnSpPr>
        <p:spPr>
          <a:xfrm>
            <a:off x="2749946" y="2527739"/>
            <a:ext cx="18736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582654-C6EA-E642-8DC6-8AB576D5E3B2}"/>
              </a:ext>
            </a:extLst>
          </p:cNvPr>
          <p:cNvCxnSpPr/>
          <p:nvPr/>
        </p:nvCxnSpPr>
        <p:spPr>
          <a:xfrm>
            <a:off x="958613" y="4223535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C5EA81-F1E2-6541-8886-85BF2120510E}"/>
              </a:ext>
            </a:extLst>
          </p:cNvPr>
          <p:cNvCxnSpPr/>
          <p:nvPr/>
        </p:nvCxnSpPr>
        <p:spPr>
          <a:xfrm>
            <a:off x="977349" y="3943673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AC2144-5833-A245-9CB9-513F24E58A77}"/>
              </a:ext>
            </a:extLst>
          </p:cNvPr>
          <p:cNvCxnSpPr/>
          <p:nvPr/>
        </p:nvCxnSpPr>
        <p:spPr>
          <a:xfrm>
            <a:off x="977349" y="3677666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9AD3D2-8C64-D741-801A-3111A53C69B2}"/>
              </a:ext>
            </a:extLst>
          </p:cNvPr>
          <p:cNvCxnSpPr/>
          <p:nvPr/>
        </p:nvCxnSpPr>
        <p:spPr>
          <a:xfrm>
            <a:off x="977349" y="3403346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7AED0B-348B-9E4F-8AE8-DFE5558206A2}"/>
              </a:ext>
            </a:extLst>
          </p:cNvPr>
          <p:cNvCxnSpPr/>
          <p:nvPr/>
        </p:nvCxnSpPr>
        <p:spPr>
          <a:xfrm>
            <a:off x="958613" y="3104087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B966D0-A06E-3C4C-9CD7-503FF924CCDE}"/>
              </a:ext>
            </a:extLst>
          </p:cNvPr>
          <p:cNvCxnSpPr/>
          <p:nvPr/>
        </p:nvCxnSpPr>
        <p:spPr>
          <a:xfrm>
            <a:off x="933675" y="2846393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847C6A-198B-B648-8880-77C44405CA17}"/>
              </a:ext>
            </a:extLst>
          </p:cNvPr>
          <p:cNvCxnSpPr/>
          <p:nvPr/>
        </p:nvCxnSpPr>
        <p:spPr>
          <a:xfrm>
            <a:off x="933675" y="2563761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8409A-03C9-FF48-B3F2-F8138A36A48C}"/>
              </a:ext>
            </a:extLst>
          </p:cNvPr>
          <p:cNvSpPr txBox="1"/>
          <p:nvPr/>
        </p:nvSpPr>
        <p:spPr>
          <a:xfrm>
            <a:off x="933675" y="3943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A982A-2372-FD41-A40D-0444E4821AB1}"/>
              </a:ext>
            </a:extLst>
          </p:cNvPr>
          <p:cNvSpPr txBox="1"/>
          <p:nvPr/>
        </p:nvSpPr>
        <p:spPr>
          <a:xfrm>
            <a:off x="951763" y="36638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6C3D-BC98-C642-A3F3-75A3393DB725}"/>
              </a:ext>
            </a:extLst>
          </p:cNvPr>
          <p:cNvSpPr txBox="1"/>
          <p:nvPr/>
        </p:nvSpPr>
        <p:spPr>
          <a:xfrm>
            <a:off x="920269" y="2556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EF1ED9-A120-4241-8271-1E28FCC299CA}"/>
              </a:ext>
            </a:extLst>
          </p:cNvPr>
          <p:cNvSpPr txBox="1"/>
          <p:nvPr/>
        </p:nvSpPr>
        <p:spPr>
          <a:xfrm>
            <a:off x="1196888" y="3940810"/>
            <a:ext cx="23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8E21F9-768D-4740-B97E-B089845007B1}"/>
              </a:ext>
            </a:extLst>
          </p:cNvPr>
          <p:cNvSpPr txBox="1"/>
          <p:nvPr/>
        </p:nvSpPr>
        <p:spPr>
          <a:xfrm>
            <a:off x="1210641" y="36638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232DD2-FFBF-C748-B548-9FC265BF18B4}"/>
              </a:ext>
            </a:extLst>
          </p:cNvPr>
          <p:cNvCxnSpPr/>
          <p:nvPr/>
        </p:nvCxnSpPr>
        <p:spPr>
          <a:xfrm flipH="1" flipV="1">
            <a:off x="1065282" y="2951689"/>
            <a:ext cx="3134" cy="523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1A679F-B131-DD4B-A605-11520102CF20}"/>
              </a:ext>
            </a:extLst>
          </p:cNvPr>
          <p:cNvCxnSpPr/>
          <p:nvPr/>
        </p:nvCxnSpPr>
        <p:spPr>
          <a:xfrm flipH="1" flipV="1">
            <a:off x="1288251" y="2695407"/>
            <a:ext cx="10018" cy="843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23E4A5-549E-264B-92C1-CFEA81616C18}"/>
              </a:ext>
            </a:extLst>
          </p:cNvPr>
          <p:cNvSpPr txBox="1"/>
          <p:nvPr/>
        </p:nvSpPr>
        <p:spPr>
          <a:xfrm>
            <a:off x="2415783" y="2561082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6*7</a:t>
            </a:r>
            <a:endParaRPr lang="en-US" sz="1200" dirty="0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60CAA06-9059-A74B-999C-0297C43C78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17636" y="2985459"/>
            <a:ext cx="1384023" cy="812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55D928B-18BC-FA48-8133-105DCFB6B162}"/>
              </a:ext>
            </a:extLst>
          </p:cNvPr>
          <p:cNvSpPr txBox="1"/>
          <p:nvPr/>
        </p:nvSpPr>
        <p:spPr>
          <a:xfrm>
            <a:off x="1196888" y="2070667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Spatial region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F1B33F-9BFE-1B4A-B0D0-0E202139AB58}"/>
              </a:ext>
            </a:extLst>
          </p:cNvPr>
          <p:cNvSpPr txBox="1"/>
          <p:nvPr/>
        </p:nvSpPr>
        <p:spPr>
          <a:xfrm>
            <a:off x="493379" y="312480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j/y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F4F5AD-27CE-E646-96D2-92170566187B}"/>
              </a:ext>
            </a:extLst>
          </p:cNvPr>
          <p:cNvSpPr txBox="1"/>
          <p:nvPr/>
        </p:nvSpPr>
        <p:spPr>
          <a:xfrm>
            <a:off x="1803615" y="4259557"/>
            <a:ext cx="52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</a:t>
            </a:r>
            <a:r>
              <a:rPr lang="en-CA" dirty="0"/>
              <a:t>/x</a:t>
            </a:r>
            <a:endParaRPr lang="en-US" dirty="0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F34A01C0-8169-C94C-9C7F-F877F2612A94}"/>
              </a:ext>
            </a:extLst>
          </p:cNvPr>
          <p:cNvSpPr/>
          <p:nvPr/>
        </p:nvSpPr>
        <p:spPr>
          <a:xfrm>
            <a:off x="3935909" y="1400007"/>
            <a:ext cx="119183" cy="2247320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ket 40">
            <a:extLst>
              <a:ext uri="{FF2B5EF4-FFF2-40B4-BE49-F238E27FC236}">
                <a16:creationId xmlns:a16="http://schemas.microsoft.com/office/drawing/2014/main" id="{8171EF88-F0AA-7641-8E17-5CD12AE9FF83}"/>
              </a:ext>
            </a:extLst>
          </p:cNvPr>
          <p:cNvSpPr/>
          <p:nvPr/>
        </p:nvSpPr>
        <p:spPr>
          <a:xfrm>
            <a:off x="4177998" y="1410282"/>
            <a:ext cx="115820" cy="224732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304E81-822B-684B-B811-86756B2E40FE}"/>
              </a:ext>
            </a:extLst>
          </p:cNvPr>
          <p:cNvSpPr txBox="1"/>
          <p:nvPr/>
        </p:nvSpPr>
        <p:spPr>
          <a:xfrm>
            <a:off x="4014922" y="2582357"/>
            <a:ext cx="3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US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B41AF8F6-6756-7E48-859D-964F492575A7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2095928" y="2767023"/>
            <a:ext cx="1918994" cy="446462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253C09-D5B6-3D4C-8EFA-AC0ED5DCF2F7}"/>
              </a:ext>
            </a:extLst>
          </p:cNvPr>
          <p:cNvCxnSpPr>
            <a:cxnSpLocks/>
          </p:cNvCxnSpPr>
          <p:nvPr/>
        </p:nvCxnSpPr>
        <p:spPr>
          <a:xfrm>
            <a:off x="3966733" y="2654275"/>
            <a:ext cx="3092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9952DC-8522-934E-B72A-0E3FE15F07CD}"/>
              </a:ext>
            </a:extLst>
          </p:cNvPr>
          <p:cNvCxnSpPr>
            <a:cxnSpLocks/>
          </p:cNvCxnSpPr>
          <p:nvPr/>
        </p:nvCxnSpPr>
        <p:spPr>
          <a:xfrm>
            <a:off x="3956458" y="2910593"/>
            <a:ext cx="3092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8C60055-32BD-A548-AAC2-D0200DE91BB4}"/>
              </a:ext>
            </a:extLst>
          </p:cNvPr>
          <p:cNvSpPr txBox="1"/>
          <p:nvPr/>
        </p:nvSpPr>
        <p:spPr>
          <a:xfrm>
            <a:off x="2994457" y="289157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/>
              <a:t>i,j</a:t>
            </a:r>
            <a:r>
              <a:rPr lang="en-CA" dirty="0"/>
              <a:t>) -&gt; n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17D97A-062C-6A4C-AB93-16BF61669F3C}"/>
              </a:ext>
            </a:extLst>
          </p:cNvPr>
          <p:cNvSpPr txBox="1"/>
          <p:nvPr/>
        </p:nvSpPr>
        <p:spPr>
          <a:xfrm>
            <a:off x="3212122" y="3699544"/>
            <a:ext cx="22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  vector is </a:t>
            </a:r>
            <a:r>
              <a:rPr lang="en-CA" dirty="0" err="1"/>
              <a:t>nx</a:t>
            </a:r>
            <a:r>
              <a:rPr lang="en-CA" dirty="0"/>
              <a:t>*</a:t>
            </a:r>
            <a:r>
              <a:rPr lang="en-CA" dirty="0" err="1"/>
              <a:t>ny</a:t>
            </a:r>
            <a:r>
              <a:rPr lang="en-CA" dirty="0"/>
              <a:t> long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5E4118-DE52-A84A-93BB-8EBCD5C151D5}"/>
              </a:ext>
            </a:extLst>
          </p:cNvPr>
          <p:cNvSpPr txBox="1"/>
          <p:nvPr/>
        </p:nvSpPr>
        <p:spPr>
          <a:xfrm>
            <a:off x="140256" y="1346709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Mapping equation</a:t>
            </a:r>
            <a:endParaRPr lang="en-US" dirty="0"/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3928EBEC-3C6B-D945-93BB-AD8433797AD0}"/>
              </a:ext>
            </a:extLst>
          </p:cNvPr>
          <p:cNvSpPr/>
          <p:nvPr/>
        </p:nvSpPr>
        <p:spPr>
          <a:xfrm>
            <a:off x="3666734" y="4240954"/>
            <a:ext cx="119183" cy="2247320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ket 56">
            <a:extLst>
              <a:ext uri="{FF2B5EF4-FFF2-40B4-BE49-F238E27FC236}">
                <a16:creationId xmlns:a16="http://schemas.microsoft.com/office/drawing/2014/main" id="{53AF2374-9A3E-7546-8B72-ACE3910DA643}"/>
              </a:ext>
            </a:extLst>
          </p:cNvPr>
          <p:cNvSpPr/>
          <p:nvPr/>
        </p:nvSpPr>
        <p:spPr>
          <a:xfrm>
            <a:off x="8540229" y="4147736"/>
            <a:ext cx="115820" cy="224732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47AC6F-EDAA-0F40-AD7F-682283946647}"/>
              </a:ext>
            </a:extLst>
          </p:cNvPr>
          <p:cNvCxnSpPr>
            <a:cxnSpLocks/>
          </p:cNvCxnSpPr>
          <p:nvPr/>
        </p:nvCxnSpPr>
        <p:spPr>
          <a:xfrm>
            <a:off x="3704572" y="5474700"/>
            <a:ext cx="48935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2AEFAD4-9012-9E4B-A08F-B0A51207737F}"/>
              </a:ext>
            </a:extLst>
          </p:cNvPr>
          <p:cNvSpPr txBox="1"/>
          <p:nvPr/>
        </p:nvSpPr>
        <p:spPr>
          <a:xfrm>
            <a:off x="524163" y="2350068"/>
            <a:ext cx="4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ny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1DB10B-5210-CE41-9283-E0D4C9504557}"/>
              </a:ext>
            </a:extLst>
          </p:cNvPr>
          <p:cNvSpPr txBox="1"/>
          <p:nvPr/>
        </p:nvSpPr>
        <p:spPr>
          <a:xfrm>
            <a:off x="544910" y="3963070"/>
            <a:ext cx="5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79A327-BF22-F342-AD46-E27C4D015ABA}"/>
              </a:ext>
            </a:extLst>
          </p:cNvPr>
          <p:cNvSpPr txBox="1"/>
          <p:nvPr/>
        </p:nvSpPr>
        <p:spPr>
          <a:xfrm>
            <a:off x="790140" y="42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4F767D-4DB8-574D-90AF-D14EBC84D77A}"/>
              </a:ext>
            </a:extLst>
          </p:cNvPr>
          <p:cNvSpPr txBox="1"/>
          <p:nvPr/>
        </p:nvSpPr>
        <p:spPr>
          <a:xfrm>
            <a:off x="2557431" y="4242130"/>
            <a:ext cx="40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nx</a:t>
            </a:r>
            <a:endParaRPr lang="en-US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F726B5C5-22D8-1240-A923-AFD988CC92B2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1812905" y="3510785"/>
            <a:ext cx="2136852" cy="15708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495C167-7307-5F4C-BBD1-DFE2B9792AC2}"/>
              </a:ext>
            </a:extLst>
          </p:cNvPr>
          <p:cNvCxnSpPr>
            <a:cxnSpLocks/>
          </p:cNvCxnSpPr>
          <p:nvPr/>
        </p:nvCxnSpPr>
        <p:spPr>
          <a:xfrm flipV="1">
            <a:off x="3704572" y="5139730"/>
            <a:ext cx="4893567" cy="35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2E53B5E-E1DD-0442-8D9A-D9EB6DD1506A}"/>
              </a:ext>
            </a:extLst>
          </p:cNvPr>
          <p:cNvSpPr txBox="1"/>
          <p:nvPr/>
        </p:nvSpPr>
        <p:spPr>
          <a:xfrm>
            <a:off x="156012" y="4891554"/>
            <a:ext cx="3028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Equation for the (</a:t>
            </a:r>
            <a:r>
              <a:rPr lang="en-CA" dirty="0" err="1"/>
              <a:t>i,j</a:t>
            </a:r>
            <a:r>
              <a:rPr lang="en-CA" dirty="0"/>
              <a:t>) -&gt; </a:t>
            </a:r>
            <a:r>
              <a:rPr lang="en-CA" dirty="0" err="1"/>
              <a:t>n’th</a:t>
            </a:r>
            <a:r>
              <a:rPr lang="en-CA" dirty="0"/>
              <a:t> </a:t>
            </a:r>
          </a:p>
          <a:p>
            <a:r>
              <a:rPr lang="en-CA" dirty="0"/>
              <a:t>Cell is put in the </a:t>
            </a:r>
            <a:r>
              <a:rPr lang="en-CA" dirty="0" err="1"/>
              <a:t>n’th</a:t>
            </a:r>
            <a:r>
              <a:rPr lang="en-CA" dirty="0"/>
              <a:t> line of the G matrix.</a:t>
            </a:r>
          </a:p>
          <a:p>
            <a:endParaRPr lang="en-CA" dirty="0"/>
          </a:p>
          <a:p>
            <a:r>
              <a:rPr lang="en-CA" dirty="0">
                <a:solidFill>
                  <a:srgbClr val="FF0000"/>
                </a:solidFill>
              </a:rPr>
              <a:t>Special equations for boundary Nodes!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E8C3B-9BC7-F144-BC2D-F3145A1048EC}"/>
              </a:ext>
            </a:extLst>
          </p:cNvPr>
          <p:cNvSpPr txBox="1"/>
          <p:nvPr/>
        </p:nvSpPr>
        <p:spPr>
          <a:xfrm>
            <a:off x="4386408" y="2356669"/>
            <a:ext cx="200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/>
              <a:t>i,j</a:t>
            </a:r>
            <a:r>
              <a:rPr lang="en-CA" dirty="0"/>
              <a:t>) cell has a unique unknown and is mapped to n</a:t>
            </a:r>
            <a:endParaRPr lang="en-US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138DD03-C3AC-114A-9D55-1B0D3C46B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09" y="2773679"/>
            <a:ext cx="2609642" cy="118089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A9848A1-F339-0C47-A92A-8112D60D4CB6}"/>
              </a:ext>
            </a:extLst>
          </p:cNvPr>
          <p:cNvSpPr txBox="1"/>
          <p:nvPr/>
        </p:nvSpPr>
        <p:spPr>
          <a:xfrm>
            <a:off x="5972740" y="837661"/>
            <a:ext cx="13870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/>
              <a:t>i,j</a:t>
            </a:r>
            <a:r>
              <a:rPr lang="en-CA" dirty="0"/>
              <a:t>) -&gt; n</a:t>
            </a:r>
          </a:p>
          <a:p>
            <a:r>
              <a:rPr lang="en-CA" dirty="0"/>
              <a:t>(i-1,j) -&gt; </a:t>
            </a:r>
            <a:r>
              <a:rPr lang="en-CA" dirty="0" err="1"/>
              <a:t>nxm</a:t>
            </a:r>
            <a:endParaRPr lang="en-CA" dirty="0"/>
          </a:p>
          <a:p>
            <a:r>
              <a:rPr lang="en-CA" dirty="0"/>
              <a:t>(i+1,j) -&gt; </a:t>
            </a:r>
            <a:r>
              <a:rPr lang="en-CA" dirty="0" err="1"/>
              <a:t>nxp</a:t>
            </a:r>
            <a:endParaRPr lang="en-CA" dirty="0"/>
          </a:p>
          <a:p>
            <a:r>
              <a:rPr lang="en-CA" dirty="0"/>
              <a:t>(i,j-1) -&gt; </a:t>
            </a:r>
            <a:r>
              <a:rPr lang="en-CA" dirty="0" err="1"/>
              <a:t>nym</a:t>
            </a:r>
            <a:endParaRPr lang="en-CA" dirty="0"/>
          </a:p>
          <a:p>
            <a:r>
              <a:rPr lang="en-CA" dirty="0"/>
              <a:t>(i,j+1) -&gt; </a:t>
            </a:r>
            <a:r>
              <a:rPr lang="en-CA" dirty="0" err="1"/>
              <a:t>nyp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1AEAEA-E40C-884D-90C9-23D55BBDBE27}"/>
              </a:ext>
            </a:extLst>
          </p:cNvPr>
          <p:cNvCxnSpPr>
            <a:cxnSpLocks/>
          </p:cNvCxnSpPr>
          <p:nvPr/>
        </p:nvCxnSpPr>
        <p:spPr>
          <a:xfrm>
            <a:off x="6388881" y="5559772"/>
            <a:ext cx="1635205" cy="770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07FB03-070F-7D4D-B296-EB1EBCCC1205}"/>
              </a:ext>
            </a:extLst>
          </p:cNvPr>
          <p:cNvCxnSpPr>
            <a:cxnSpLocks/>
          </p:cNvCxnSpPr>
          <p:nvPr/>
        </p:nvCxnSpPr>
        <p:spPr>
          <a:xfrm>
            <a:off x="5489027" y="5547071"/>
            <a:ext cx="1635205" cy="770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448EF5B-5303-3943-A68B-732C78BAE66E}"/>
              </a:ext>
            </a:extLst>
          </p:cNvPr>
          <p:cNvCxnSpPr>
            <a:cxnSpLocks/>
          </p:cNvCxnSpPr>
          <p:nvPr/>
        </p:nvCxnSpPr>
        <p:spPr>
          <a:xfrm>
            <a:off x="3980741" y="5611766"/>
            <a:ext cx="1635205" cy="770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1625EE-475D-6145-AAC8-B36F9962A152}"/>
              </a:ext>
            </a:extLst>
          </p:cNvPr>
          <p:cNvCxnSpPr>
            <a:cxnSpLocks/>
          </p:cNvCxnSpPr>
          <p:nvPr/>
        </p:nvCxnSpPr>
        <p:spPr>
          <a:xfrm>
            <a:off x="7290824" y="5558831"/>
            <a:ext cx="991333" cy="459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5CA9743-5E41-F747-B73E-2B30E34418BC}"/>
              </a:ext>
            </a:extLst>
          </p:cNvPr>
          <p:cNvCxnSpPr>
            <a:cxnSpLocks/>
          </p:cNvCxnSpPr>
          <p:nvPr/>
        </p:nvCxnSpPr>
        <p:spPr>
          <a:xfrm>
            <a:off x="4216329" y="4296188"/>
            <a:ext cx="1635205" cy="770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84A84F-8510-7142-A500-2BA3C75B5FDC}"/>
              </a:ext>
            </a:extLst>
          </p:cNvPr>
          <p:cNvCxnSpPr>
            <a:cxnSpLocks/>
          </p:cNvCxnSpPr>
          <p:nvPr/>
        </p:nvCxnSpPr>
        <p:spPr>
          <a:xfrm>
            <a:off x="3896550" y="4628889"/>
            <a:ext cx="1128793" cy="510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74358C9-7D80-1C43-A6A2-F035E5CDF897}"/>
              </a:ext>
            </a:extLst>
          </p:cNvPr>
          <p:cNvCxnSpPr>
            <a:cxnSpLocks/>
          </p:cNvCxnSpPr>
          <p:nvPr/>
        </p:nvCxnSpPr>
        <p:spPr>
          <a:xfrm>
            <a:off x="5221237" y="4266234"/>
            <a:ext cx="1635205" cy="770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54D5E15-9CD1-A042-83DE-CE57B0234AF1}"/>
              </a:ext>
            </a:extLst>
          </p:cNvPr>
          <p:cNvCxnSpPr>
            <a:cxnSpLocks/>
          </p:cNvCxnSpPr>
          <p:nvPr/>
        </p:nvCxnSpPr>
        <p:spPr>
          <a:xfrm>
            <a:off x="6530942" y="4276232"/>
            <a:ext cx="1635205" cy="770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1A61C6B-A666-0B4E-91BC-C230FAE684E1}"/>
              </a:ext>
            </a:extLst>
          </p:cNvPr>
          <p:cNvSpPr txBox="1"/>
          <p:nvPr/>
        </p:nvSpPr>
        <p:spPr>
          <a:xfrm>
            <a:off x="3628607" y="6481385"/>
            <a:ext cx="502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 Matrix size is square and </a:t>
            </a:r>
            <a:r>
              <a:rPr lang="en-CA" dirty="0" err="1"/>
              <a:t>nx</a:t>
            </a:r>
            <a:r>
              <a:rPr lang="en-CA" dirty="0"/>
              <a:t>*</a:t>
            </a:r>
            <a:r>
              <a:rPr lang="en-CA" dirty="0" err="1"/>
              <a:t>ny</a:t>
            </a:r>
            <a:r>
              <a:rPr lang="en-CA" dirty="0"/>
              <a:t> in size. Mainly 0’s </a:t>
            </a:r>
            <a:endParaRPr lang="en-US" dirty="0"/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6ADEFBF1-F1FC-D14F-81B0-5744514E3089}"/>
              </a:ext>
            </a:extLst>
          </p:cNvPr>
          <p:cNvCxnSpPr>
            <a:cxnSpLocks/>
          </p:cNvCxnSpPr>
          <p:nvPr/>
        </p:nvCxnSpPr>
        <p:spPr>
          <a:xfrm rot="5400000">
            <a:off x="5445033" y="4008834"/>
            <a:ext cx="1337825" cy="923033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2F44EB6B-4E4F-824D-A22E-047D3DCFC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843" y="5192117"/>
            <a:ext cx="4839128" cy="26348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E67F992-C10B-E744-BC17-855333348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079" y="727994"/>
            <a:ext cx="3223802" cy="604463"/>
          </a:xfrm>
          <a:prstGeom prst="rect">
            <a:avLst/>
          </a:prstGeom>
        </p:spPr>
      </p:pic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F88E6AC3-3842-134B-A331-779EE5B1C946}"/>
              </a:ext>
            </a:extLst>
          </p:cNvPr>
          <p:cNvCxnSpPr>
            <a:cxnSpLocks/>
          </p:cNvCxnSpPr>
          <p:nvPr/>
        </p:nvCxnSpPr>
        <p:spPr>
          <a:xfrm>
            <a:off x="4721584" y="1046275"/>
            <a:ext cx="1208678" cy="524958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1215135C-AB7F-6E4A-950E-8B40270E0B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29812" y="1875873"/>
            <a:ext cx="921752" cy="599729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4C882AE-4A56-144F-AA71-544D08982A55}"/>
              </a:ext>
            </a:extLst>
          </p:cNvPr>
          <p:cNvSpPr txBox="1"/>
          <p:nvPr/>
        </p:nvSpPr>
        <p:spPr>
          <a:xfrm>
            <a:off x="7516594" y="782551"/>
            <a:ext cx="135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Local mapping of nodes around (</a:t>
            </a:r>
            <a:r>
              <a:rPr lang="en-CA" dirty="0" err="1"/>
              <a:t>i,j</a:t>
            </a:r>
            <a:r>
              <a:rPr lang="en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657600" cy="79216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Create G matrix and B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179"/>
            <a:ext cx="3657600" cy="338335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I did it directly. Not with stamps.</a:t>
            </a:r>
          </a:p>
          <a:p>
            <a:r>
              <a:rPr lang="en-US" sz="2000" dirty="0"/>
              <a:t>Did use the resistor concept to help define the flow.</a:t>
            </a:r>
          </a:p>
          <a:p>
            <a:r>
              <a:rPr lang="en-US" sz="2000" dirty="0"/>
              <a:t>KCL </a:t>
            </a:r>
            <a:r>
              <a:rPr lang="mr-IN" sz="2000" dirty="0"/>
              <a:t>–</a:t>
            </a:r>
            <a:r>
              <a:rPr lang="en-US" sz="2000" dirty="0"/>
              <a:t> For SS current conserved at node and </a:t>
            </a:r>
            <a:r>
              <a:rPr lang="el-GR" sz="2000" dirty="0"/>
              <a:t>Σ</a:t>
            </a:r>
            <a:r>
              <a:rPr lang="en-CA" sz="2000" dirty="0"/>
              <a:t>I = 0 </a:t>
            </a:r>
            <a:endParaRPr lang="en-US" sz="2000" dirty="0"/>
          </a:p>
          <a:p>
            <a:r>
              <a:rPr lang="en-US" sz="2000" dirty="0"/>
              <a:t>Averaged </a:t>
            </a:r>
            <a:r>
              <a:rPr lang="el-GR" sz="2000" dirty="0"/>
              <a:t>σ</a:t>
            </a:r>
            <a:r>
              <a:rPr lang="en-CA" sz="2000" dirty="0"/>
              <a:t> for interface cells between two materials. </a:t>
            </a:r>
          </a:p>
          <a:p>
            <a:r>
              <a:rPr lang="en-CA" sz="2000" dirty="0"/>
              <a:t>I’ve not worried about “size” (</a:t>
            </a:r>
            <a:r>
              <a:rPr lang="el-GR" sz="2000" dirty="0"/>
              <a:t>Δ</a:t>
            </a:r>
            <a:r>
              <a:rPr lang="en-CA" sz="2000" dirty="0"/>
              <a:t>) as everything sort of shakes out in the end </a:t>
            </a:r>
          </a:p>
          <a:p>
            <a:r>
              <a:rPr lang="en-CA" sz="2000" dirty="0"/>
              <a:t>Node numbering is important to note. We have </a:t>
            </a:r>
            <a:r>
              <a:rPr lang="en-CA" sz="2000" dirty="0" err="1"/>
              <a:t>nx</a:t>
            </a:r>
            <a:r>
              <a:rPr lang="en-CA" sz="2000" dirty="0"/>
              <a:t>*</a:t>
            </a:r>
            <a:r>
              <a:rPr lang="en-CA" sz="2000" dirty="0" err="1"/>
              <a:t>ny</a:t>
            </a:r>
            <a:r>
              <a:rPr lang="en-CA" sz="2000" dirty="0"/>
              <a:t> nodes.</a:t>
            </a:r>
          </a:p>
          <a:p>
            <a:r>
              <a:rPr lang="en-CA" sz="2000" dirty="0"/>
              <a:t>Node mapping eq.</a:t>
            </a:r>
          </a:p>
        </p:txBody>
      </p:sp>
      <p:pic>
        <p:nvPicPr>
          <p:cNvPr id="6" name="Picture 5" descr="Screen Shot 2014-04-08 at 6.57.5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137" y="152400"/>
            <a:ext cx="3910118" cy="662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85410" y="944562"/>
            <a:ext cx="316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 Side </a:t>
            </a:r>
            <a:r>
              <a:rPr lang="mr-IN" sz="1400" dirty="0"/>
              <a:t>–</a:t>
            </a:r>
            <a:r>
              <a:rPr lang="en-US" sz="1400" dirty="0"/>
              <a:t> Set Voltage G(</a:t>
            </a:r>
            <a:r>
              <a:rPr lang="en-US" sz="1400" dirty="0" err="1"/>
              <a:t>n,n</a:t>
            </a:r>
            <a:r>
              <a:rPr lang="en-US" sz="1400" dirty="0"/>
              <a:t>) = 1 B(n)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85410" y="1362969"/>
            <a:ext cx="3263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Right Side </a:t>
            </a:r>
            <a:r>
              <a:rPr lang="mr-IN" sz="1400" dirty="0"/>
              <a:t>–</a:t>
            </a:r>
            <a:r>
              <a:rPr lang="en-US" sz="1400" dirty="0"/>
              <a:t> Set Voltage G(</a:t>
            </a:r>
            <a:r>
              <a:rPr lang="en-US" sz="1400" dirty="0" err="1"/>
              <a:t>n,n</a:t>
            </a:r>
            <a:r>
              <a:rPr lang="en-US" sz="1400" dirty="0"/>
              <a:t>) = 1 B(n)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9533" y="2102802"/>
            <a:ext cx="181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Bottom Side - No Flow</a:t>
            </a:r>
          </a:p>
          <a:p>
            <a:r>
              <a:rPr lang="en-US" sz="1400" dirty="0"/>
              <a:t>Only three resistors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93640" y="3507097"/>
            <a:ext cx="161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Side - No Flow</a:t>
            </a:r>
          </a:p>
          <a:p>
            <a:r>
              <a:rPr lang="en-US" sz="1400" dirty="0"/>
              <a:t>Only three resistors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73056" y="5062132"/>
            <a:ext cx="1696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Bulk </a:t>
            </a:r>
            <a:r>
              <a:rPr lang="mr-IN" sz="1400" dirty="0"/>
              <a:t>–</a:t>
            </a:r>
            <a:r>
              <a:rPr lang="en-US" sz="1400" dirty="0"/>
              <a:t> Four resistors</a:t>
            </a:r>
          </a:p>
        </p:txBody>
      </p:sp>
      <p:pic>
        <p:nvPicPr>
          <p:cNvPr id="11" name="Picture 10" descr="Net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023" y="5433578"/>
            <a:ext cx="1155323" cy="1242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6851" y="581470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Node Mapping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6" y="3979978"/>
            <a:ext cx="3035300" cy="3302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030778" y="4422371"/>
            <a:ext cx="24938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74673" y="4422371"/>
            <a:ext cx="24938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31037" y="4422371"/>
            <a:ext cx="24938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87401" y="4422371"/>
            <a:ext cx="18736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90426" y="4422371"/>
            <a:ext cx="24938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34321" y="4422371"/>
            <a:ext cx="24938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685" y="4422371"/>
            <a:ext cx="24938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47049" y="4422371"/>
            <a:ext cx="18736" cy="1695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55716" y="6118167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74452" y="5838305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74452" y="5572298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74452" y="5297978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55716" y="4998719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30778" y="4741025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30778" y="4458393"/>
            <a:ext cx="1791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0778" y="58383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48866" y="55584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7372" y="44515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3991" y="5835442"/>
            <a:ext cx="23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07744" y="55584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162385" y="4846321"/>
            <a:ext cx="3134" cy="523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385354" y="4590039"/>
            <a:ext cx="10018" cy="843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7214" y="6216132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ordering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2886" y="445571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6*7</a:t>
            </a:r>
            <a:endParaRPr lang="en-US" sz="1200" dirty="0"/>
          </a:p>
        </p:txBody>
      </p:sp>
      <p:cxnSp>
        <p:nvCxnSpPr>
          <p:cNvPr id="42" name="Curved Connector 41"/>
          <p:cNvCxnSpPr>
            <a:cxnSpLocks/>
            <a:endCxn id="37" idx="1"/>
          </p:cNvCxnSpPr>
          <p:nvPr/>
        </p:nvCxnSpPr>
        <p:spPr>
          <a:xfrm rot="5400000" flipH="1" flipV="1">
            <a:off x="1414739" y="4880091"/>
            <a:ext cx="1384023" cy="812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6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657600" cy="792162"/>
          </a:xfrm>
        </p:spPr>
        <p:txBody>
          <a:bodyPr>
            <a:normAutofit/>
          </a:bodyPr>
          <a:lstStyle/>
          <a:p>
            <a:r>
              <a:rPr lang="en-US" sz="2400" dirty="0"/>
              <a:t>Solve and Post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415" y="1453188"/>
            <a:ext cx="3657600" cy="3088177"/>
          </a:xfrm>
        </p:spPr>
        <p:txBody>
          <a:bodyPr>
            <a:normAutofit fontScale="92500" lnSpcReduction="10000"/>
          </a:bodyPr>
          <a:lstStyle/>
          <a:p>
            <a:r>
              <a:rPr lang="en-CA" sz="2000" dirty="0"/>
              <a:t>Solve using \</a:t>
            </a:r>
          </a:p>
          <a:p>
            <a:r>
              <a:rPr lang="en-CA" sz="2000" dirty="0"/>
              <a:t>Map voltages back to matrix form for plotting and taking gradient</a:t>
            </a:r>
          </a:p>
          <a:p>
            <a:r>
              <a:rPr lang="en-CA" sz="2000" dirty="0"/>
              <a:t>E = grad(V) </a:t>
            </a:r>
            <a:r>
              <a:rPr lang="mr-IN" sz="2000" dirty="0"/>
              <a:t>–</a:t>
            </a:r>
            <a:r>
              <a:rPr lang="en-CA" sz="2000" dirty="0"/>
              <a:t> this could be done with </a:t>
            </a:r>
            <a:r>
              <a:rPr lang="en-CA" sz="2000" dirty="0" err="1"/>
              <a:t>matlab</a:t>
            </a:r>
            <a:r>
              <a:rPr lang="en-CA" sz="2000" dirty="0"/>
              <a:t> </a:t>
            </a:r>
            <a:r>
              <a:rPr lang="en-CA" sz="2000" dirty="0" err="1"/>
              <a:t>fct</a:t>
            </a:r>
            <a:r>
              <a:rPr lang="en-CA" sz="2000" dirty="0"/>
              <a:t> grad()</a:t>
            </a:r>
          </a:p>
          <a:p>
            <a:r>
              <a:rPr lang="en-CA" sz="2000" dirty="0"/>
              <a:t>J = </a:t>
            </a:r>
            <a:r>
              <a:rPr lang="en-CA" sz="2000" dirty="0" err="1"/>
              <a:t>cMap</a:t>
            </a:r>
            <a:r>
              <a:rPr lang="en-CA" sz="2000" dirty="0"/>
              <a:t>*E</a:t>
            </a:r>
          </a:p>
          <a:p>
            <a:r>
              <a:rPr lang="en-CA" sz="2000" dirty="0"/>
              <a:t>Calculate total current as average of end currents (should be the same! Are they?).</a:t>
            </a:r>
          </a:p>
          <a:p>
            <a:endParaRPr lang="en-C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260246" y="1145411"/>
            <a:ext cx="316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 Side </a:t>
            </a:r>
            <a:r>
              <a:rPr lang="mr-IN" sz="1400" dirty="0"/>
              <a:t>–</a:t>
            </a:r>
            <a:r>
              <a:rPr lang="en-US" sz="1400" dirty="0"/>
              <a:t> Set Voltage G(</a:t>
            </a:r>
            <a:r>
              <a:rPr lang="en-US" sz="1400" dirty="0" err="1"/>
              <a:t>n,n</a:t>
            </a:r>
            <a:r>
              <a:rPr lang="en-US" sz="1400" dirty="0"/>
              <a:t>) = 1 B(n)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6145" y="1644285"/>
            <a:ext cx="3263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Right Side </a:t>
            </a:r>
            <a:r>
              <a:rPr lang="mr-IN" sz="1400" dirty="0"/>
              <a:t>–</a:t>
            </a:r>
            <a:r>
              <a:rPr lang="en-US" sz="1400" dirty="0"/>
              <a:t> Set Voltage G(</a:t>
            </a:r>
            <a:r>
              <a:rPr lang="en-US" sz="1400" dirty="0" err="1"/>
              <a:t>n,n</a:t>
            </a:r>
            <a:r>
              <a:rPr lang="en-US" sz="1400" dirty="0"/>
              <a:t>) = 1 B(n)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4485" y="2120301"/>
            <a:ext cx="181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Bottom Side - No Flow</a:t>
            </a:r>
          </a:p>
          <a:p>
            <a:r>
              <a:rPr lang="en-US" sz="1400" dirty="0"/>
              <a:t>Only three resistors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0" y="3489598"/>
            <a:ext cx="161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Side - No Flow</a:t>
            </a:r>
          </a:p>
          <a:p>
            <a:r>
              <a:rPr lang="en-US" sz="1400" dirty="0"/>
              <a:t>Only three resistors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42346" y="4954226"/>
            <a:ext cx="1696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Bulk </a:t>
            </a:r>
            <a:r>
              <a:rPr lang="mr-IN" sz="1400" dirty="0"/>
              <a:t>–</a:t>
            </a:r>
            <a:r>
              <a:rPr lang="en-US" sz="1400" dirty="0"/>
              <a:t> Four resistors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9433" y="763210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Node Mapping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777" y="763210"/>
            <a:ext cx="4676081" cy="46994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98" y="4541365"/>
            <a:ext cx="2500976" cy="802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6999" y="1430234"/>
            <a:ext cx="2057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Backwards node mapping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18613" y="2228022"/>
            <a:ext cx="1155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Gradient of V</a:t>
            </a:r>
          </a:p>
        </p:txBody>
      </p:sp>
    </p:spTree>
    <p:extLst>
      <p:ext uri="{BB962C8B-B14F-4D97-AF65-F5344CB8AC3E}">
        <p14:creationId xmlns:p14="http://schemas.microsoft.com/office/powerpoint/2010/main" val="173683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FD + Monte 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77" y="1463676"/>
            <a:ext cx="3733800" cy="4525963"/>
          </a:xfrm>
        </p:spPr>
        <p:txBody>
          <a:bodyPr/>
          <a:lstStyle/>
          <a:p>
            <a:r>
              <a:rPr lang="en-US" sz="2000" dirty="0" err="1"/>
              <a:t>CurrentCode.m</a:t>
            </a:r>
            <a:r>
              <a:rPr lang="en-US" sz="2000" dirty="0"/>
              <a:t> calls many </a:t>
            </a:r>
            <a:r>
              <a:rPr lang="en-US" sz="2000" dirty="0" err="1"/>
              <a:t>GetCurrents</a:t>
            </a:r>
            <a:r>
              <a:rPr lang="en-US" sz="2000" dirty="0"/>
              <a:t>()</a:t>
            </a:r>
          </a:p>
          <a:p>
            <a:r>
              <a:rPr lang="en-US" sz="2000" dirty="0"/>
              <a:t>Multiple runs to find out scatter (Monte Carlo) as function of different structures and parameters</a:t>
            </a:r>
          </a:p>
          <a:p>
            <a:r>
              <a:rPr lang="en-US" sz="2000" dirty="0"/>
              <a:t>Variety of radii</a:t>
            </a:r>
          </a:p>
          <a:p>
            <a:r>
              <a:rPr lang="en-US" sz="2000" dirty="0"/>
              <a:t>Stores result in in Res matrix</a:t>
            </a:r>
          </a:p>
          <a:p>
            <a:r>
              <a:rPr lang="en-US" sz="2000" dirty="0"/>
              <a:t>Plot current and scatter as function of structure and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18" y="1268009"/>
            <a:ext cx="4611123" cy="50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3050"/>
            <a:ext cx="7924800" cy="565150"/>
          </a:xfrm>
        </p:spPr>
        <p:txBody>
          <a:bodyPr/>
          <a:lstStyle/>
          <a:p>
            <a:r>
              <a:rPr lang="en-US" sz="2400" b="0" dirty="0">
                <a:latin typeface="+mn-lt"/>
              </a:rPr>
              <a:t>Circles -- 20 different simulations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12192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/>
              <a:t>Each simulation is shown as scene in the movie</a:t>
            </a:r>
          </a:p>
          <a:p>
            <a:pPr>
              <a:buFontTx/>
              <a:buChar char="-"/>
            </a:pPr>
            <a:r>
              <a:rPr lang="en-US" dirty="0"/>
              <a:t>Random circle positions</a:t>
            </a:r>
          </a:p>
          <a:p>
            <a:pPr>
              <a:buFontTx/>
              <a:buChar char="-"/>
            </a:pPr>
            <a:r>
              <a:rPr lang="en-US" dirty="0"/>
              <a:t>Random size up to a maximum</a:t>
            </a:r>
          </a:p>
          <a:p>
            <a:pPr>
              <a:buFontTx/>
              <a:buChar char="-"/>
            </a:pPr>
            <a:r>
              <a:rPr lang="en-US" dirty="0"/>
              <a:t>Plot using surf() and quiver()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1" name="Picture 10" descr="imagefil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00400"/>
            <a:ext cx="6197600" cy="3124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647" y="838200"/>
            <a:ext cx="4165369" cy="18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682752" cy="565150"/>
          </a:xfrm>
        </p:spPr>
        <p:txBody>
          <a:bodyPr/>
          <a:lstStyle/>
          <a:p>
            <a:r>
              <a:rPr lang="en-US" sz="2400" b="0" dirty="0"/>
              <a:t>30 runs for each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95536" y="1252537"/>
            <a:ext cx="3728393" cy="46910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/>
              <a:t> Each structure had: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 Specific max radius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 20 circles</a:t>
            </a:r>
          </a:p>
          <a:p>
            <a:pPr>
              <a:buFont typeface="Arial"/>
              <a:buChar char="•"/>
            </a:pPr>
            <a:r>
              <a:rPr lang="en-US" sz="2000" dirty="0"/>
              <a:t> 30 runs of each structure</a:t>
            </a:r>
          </a:p>
          <a:p>
            <a:pPr>
              <a:buFont typeface="Arial"/>
              <a:buChar char="•"/>
            </a:pPr>
            <a:r>
              <a:rPr lang="en-US" sz="2000" dirty="0"/>
              <a:t> Keep track of resistance (V/I)</a:t>
            </a:r>
          </a:p>
          <a:p>
            <a:pPr>
              <a:buFont typeface="Arial"/>
              <a:buChar char="•"/>
            </a:pPr>
            <a:r>
              <a:rPr lang="en-US" sz="2000" dirty="0"/>
              <a:t> Bar graphs show simulations for two structures (first and last)</a:t>
            </a:r>
          </a:p>
          <a:p>
            <a:pPr>
              <a:buFont typeface="Arial"/>
              <a:buChar char="•"/>
            </a:pPr>
            <a:r>
              <a:rPr lang="en-US" sz="2000" dirty="0"/>
              <a:t> First graph shows mean and std. dev of resistance as function of max radius.</a:t>
            </a:r>
          </a:p>
          <a:p>
            <a:pPr>
              <a:buFont typeface="Arial"/>
              <a:buChar char="•"/>
            </a:pPr>
            <a:r>
              <a:rPr lang="en-US" sz="2000" dirty="0"/>
              <a:t> Second graph shows normalized variance (% of mean).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9" name="Picture 8" descr="Screen Shot 2014-04-08 at 1.3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14400"/>
            <a:ext cx="4378908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8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2514600" cy="274638"/>
          </a:xfrm>
        </p:spPr>
        <p:txBody>
          <a:bodyPr/>
          <a:lstStyle/>
          <a:p>
            <a:pPr algn="l"/>
            <a:r>
              <a:rPr lang="en-US" sz="1200"/>
              <a:t>Heat Equation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559050" y="152400"/>
            <a:ext cx="399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The Heat Equation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/>
              <a:t>  A differential equation whose solution provides the temperature distribution in a</a:t>
            </a:r>
          </a:p>
          <a:p>
            <a:r>
              <a:rPr lang="en-US"/>
              <a:t>   stationary medium.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57200" y="1490663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 Based on applying conservation of energy to a differential control volume </a:t>
            </a:r>
          </a:p>
          <a:p>
            <a:r>
              <a:rPr lang="en-US" dirty="0"/>
              <a:t>    through which energy transfer is exclusively by conduction.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458577" y="2132013"/>
            <a:ext cx="4629150" cy="2533650"/>
            <a:chOff x="288" y="1364"/>
            <a:chExt cx="3885" cy="1948"/>
          </a:xfrm>
        </p:grpSpPr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288" y="1364"/>
              <a:ext cx="17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/>
                <a:t>  Cartesian Coordinates:</a:t>
              </a:r>
            </a:p>
          </p:txBody>
        </p:sp>
        <p:pic>
          <p:nvPicPr>
            <p:cNvPr id="11273" name="Picture 9" descr="Heat Transfer 09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56" y="1597"/>
              <a:ext cx="3117" cy="1715"/>
            </a:xfrm>
            <a:prstGeom prst="rect">
              <a:avLst/>
            </a:prstGeom>
            <a:noFill/>
          </p:spPr>
        </p:pic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511300" y="5867400"/>
            <a:ext cx="2895600" cy="609600"/>
            <a:chOff x="1584" y="3744"/>
            <a:chExt cx="1824" cy="384"/>
          </a:xfrm>
        </p:grpSpPr>
        <p:sp>
          <p:nvSpPr>
            <p:cNvPr id="11275" name="AutoShape 11"/>
            <p:cNvSpPr>
              <a:spLocks/>
            </p:cNvSpPr>
            <p:nvPr/>
          </p:nvSpPr>
          <p:spPr bwMode="auto">
            <a:xfrm rot="16200000">
              <a:off x="2472" y="2856"/>
              <a:ext cx="48" cy="1824"/>
            </a:xfrm>
            <a:prstGeom prst="leftBracket">
              <a:avLst>
                <a:gd name="adj" fmla="val 3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1584" y="3840"/>
              <a:ext cx="17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Net transfer</a:t>
              </a:r>
              <a:r>
                <a:rPr lang="en-US" sz="1200" dirty="0"/>
                <a:t> of </a:t>
              </a:r>
              <a:r>
                <a:rPr lang="en-US" sz="1200" dirty="0">
                  <a:solidFill>
                    <a:srgbClr val="FF0000"/>
                  </a:solidFill>
                </a:rPr>
                <a:t>thermal</a:t>
              </a:r>
              <a:r>
                <a:rPr lang="en-US" sz="1200" dirty="0"/>
                <a:t> energy into the </a:t>
              </a:r>
            </a:p>
            <a:p>
              <a:r>
                <a:rPr lang="en-US" sz="1200" dirty="0"/>
                <a:t>control volume (inflow-outflow)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86518" y="4114799"/>
            <a:ext cx="6221413" cy="1714500"/>
            <a:chOff x="1784" y="3408"/>
            <a:chExt cx="3919" cy="1080"/>
          </a:xfrm>
        </p:grpSpPr>
        <p:graphicFrame>
          <p:nvGraphicFramePr>
            <p:cNvPr id="1127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8431161"/>
                </p:ext>
              </p:extLst>
            </p:nvPr>
          </p:nvGraphicFramePr>
          <p:xfrm>
            <a:off x="1784" y="3820"/>
            <a:ext cx="3919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2" name="Equation" r:id="rId4" imgW="3352800" imgH="571500" progId="Equation.3">
                    <p:embed/>
                  </p:oleObj>
                </mc:Choice>
                <mc:Fallback>
                  <p:oleObj name="Equation" r:id="rId4" imgW="3352800" imgH="5715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3820"/>
                          <a:ext cx="3919" cy="6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4800" y="3408"/>
              <a:ext cx="3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(2.13)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086350" y="5607050"/>
            <a:ext cx="1157288" cy="850900"/>
            <a:chOff x="3204" y="3532"/>
            <a:chExt cx="729" cy="536"/>
          </a:xfrm>
        </p:grpSpPr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3204" y="3780"/>
              <a:ext cx="7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Thermal energy</a:t>
              </a:r>
            </a:p>
            <a:p>
              <a:pPr algn="ctr"/>
              <a:r>
                <a:rPr lang="en-US" sz="1200">
                  <a:solidFill>
                    <a:srgbClr val="FF0000"/>
                  </a:solidFill>
                </a:rPr>
                <a:t>generation</a:t>
              </a: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3488" y="3532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553200" y="5657850"/>
            <a:ext cx="1635125" cy="819150"/>
            <a:chOff x="3736" y="3564"/>
            <a:chExt cx="1030" cy="516"/>
          </a:xfrm>
        </p:grpSpPr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3938" y="3792"/>
              <a:ext cx="8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/>
                <a:t>Change in thermal</a:t>
              </a:r>
            </a:p>
            <a:p>
              <a:pPr algn="ctr"/>
              <a:r>
                <a:rPr lang="en-US" sz="1200" dirty="0"/>
                <a:t>energy </a:t>
              </a:r>
              <a:r>
                <a:rPr lang="en-US" sz="1200" dirty="0">
                  <a:solidFill>
                    <a:srgbClr val="FF0000"/>
                  </a:solidFill>
                </a:rPr>
                <a:t>storage</a:t>
              </a:r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3736" y="356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52450" y="4289205"/>
            <a:ext cx="534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Flow equation (PDE boundary value transient problem)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895600" cy="488950"/>
          </a:xfrm>
        </p:spPr>
        <p:txBody>
          <a:bodyPr/>
          <a:lstStyle/>
          <a:p>
            <a:r>
              <a:rPr lang="en-US" dirty="0"/>
              <a:t>Ellipse simulation</a:t>
            </a:r>
          </a:p>
        </p:txBody>
      </p:sp>
      <p:pic>
        <p:nvPicPr>
          <p:cNvPr id="7" name="Content Placeholder 6" descr="imagefile.gif"/>
          <p:cNvPicPr>
            <a:picLocks noGrp="1" noChangeAspect="1"/>
          </p:cNvPicPr>
          <p:nvPr>
            <p:ph idx="1"/>
          </p:nvPr>
        </p:nvPicPr>
        <p:blipFill>
          <a:blip r:embed="rId2"/>
          <a:srcRect t="-26335" b="-26335"/>
          <a:stretch>
            <a:fillRect/>
          </a:stretch>
        </p:blipFill>
        <p:spPr>
          <a:xfrm>
            <a:off x="762000" y="1295400"/>
            <a:ext cx="7467600" cy="5853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8382000" cy="1295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 Fixed size</a:t>
            </a:r>
          </a:p>
          <a:p>
            <a:pPr>
              <a:buFont typeface="Arial"/>
              <a:buChar char="•"/>
            </a:pPr>
            <a:r>
              <a:rPr lang="en-US" dirty="0"/>
              <a:t> Random orientation and position</a:t>
            </a:r>
          </a:p>
          <a:p>
            <a:pPr>
              <a:buFont typeface="Arial"/>
              <a:buChar char="•"/>
            </a:pPr>
            <a:r>
              <a:rPr lang="en-US" dirty="0"/>
              <a:t> Variable number of objects</a:t>
            </a:r>
          </a:p>
        </p:txBody>
      </p:sp>
    </p:spTree>
    <p:extLst>
      <p:ext uri="{BB962C8B-B14F-4D97-AF65-F5344CB8AC3E}">
        <p14:creationId xmlns:p14="http://schemas.microsoft.com/office/powerpoint/2010/main" val="113296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04-08 at 9.36.5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609600"/>
            <a:ext cx="4441496" cy="5054600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682752" cy="565150"/>
          </a:xfrm>
        </p:spPr>
        <p:txBody>
          <a:bodyPr/>
          <a:lstStyle/>
          <a:p>
            <a:r>
              <a:rPr lang="en-US" sz="2400" b="0" dirty="0"/>
              <a:t>30 runs for each structure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half" idx="2"/>
          </p:nvPr>
        </p:nvSpPr>
        <p:spPr>
          <a:xfrm>
            <a:off x="395536" y="1143000"/>
            <a:ext cx="3728393" cy="52244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/>
              <a:t> Each structure had: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 Specific size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 variable number of ellipses</a:t>
            </a:r>
          </a:p>
          <a:p>
            <a:pPr>
              <a:buFont typeface="Arial"/>
              <a:buChar char="•"/>
            </a:pPr>
            <a:r>
              <a:rPr lang="en-US" sz="2000" dirty="0"/>
              <a:t> 30 runs of each structure</a:t>
            </a:r>
          </a:p>
          <a:p>
            <a:pPr>
              <a:buFont typeface="Arial"/>
              <a:buChar char="•"/>
            </a:pPr>
            <a:r>
              <a:rPr lang="en-US" sz="2000" dirty="0"/>
              <a:t> Keep track of resistance (V/I)</a:t>
            </a:r>
          </a:p>
          <a:p>
            <a:pPr>
              <a:buFont typeface="Arial"/>
              <a:buChar char="•"/>
            </a:pPr>
            <a:r>
              <a:rPr lang="en-US" sz="2000" dirty="0"/>
              <a:t> Bar graphs show simulations for two structures (first and last)</a:t>
            </a:r>
          </a:p>
          <a:p>
            <a:pPr>
              <a:buFont typeface="Arial"/>
              <a:buChar char="•"/>
            </a:pPr>
            <a:r>
              <a:rPr lang="en-US" sz="2000" dirty="0"/>
              <a:t> First graph shows mean and std. dev of resistance as function of max radius.</a:t>
            </a:r>
          </a:p>
          <a:p>
            <a:pPr>
              <a:buFont typeface="Arial"/>
              <a:buChar char="•"/>
            </a:pPr>
            <a:r>
              <a:rPr lang="en-US" sz="2000" dirty="0"/>
              <a:t> Second graph shows normalized variance (% of mean).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11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524000" cy="411163"/>
          </a:xfrm>
        </p:spPr>
        <p:txBody>
          <a:bodyPr/>
          <a:lstStyle/>
          <a:p>
            <a:pPr algn="l"/>
            <a:r>
              <a:rPr lang="en-US" sz="1200"/>
              <a:t>Solution Methods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763838" y="79375"/>
            <a:ext cx="460234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Finite Difference Summary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702424" y="842423"/>
            <a:ext cx="738128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000" dirty="0"/>
              <a:t>Good things:</a:t>
            </a:r>
          </a:p>
          <a:p>
            <a:pPr lvl="1">
              <a:buFontTx/>
              <a:buChar char="•"/>
            </a:pPr>
            <a:r>
              <a:rPr lang="en-US" sz="2000" dirty="0"/>
              <a:t>Very nice simple transparent formulation</a:t>
            </a:r>
          </a:p>
          <a:p>
            <a:pPr lvl="1">
              <a:buFontTx/>
              <a:buChar char="•"/>
            </a:pPr>
            <a:r>
              <a:rPr lang="en-US" sz="2000" dirty="0"/>
              <a:t>Simple meshing</a:t>
            </a:r>
          </a:p>
          <a:p>
            <a:pPr lvl="1">
              <a:buFontTx/>
              <a:buChar char="•"/>
            </a:pPr>
            <a:r>
              <a:rPr lang="en-US" sz="2000" dirty="0"/>
              <a:t>Simple programming</a:t>
            </a:r>
          </a:p>
          <a:p>
            <a:pPr lvl="1">
              <a:buFontTx/>
              <a:buChar char="•"/>
            </a:pPr>
            <a:r>
              <a:rPr lang="en-US" sz="2000" dirty="0"/>
              <a:t>Easy debugging</a:t>
            </a:r>
          </a:p>
          <a:p>
            <a:pPr lvl="1">
              <a:buFontTx/>
              <a:buChar char="•"/>
            </a:pPr>
            <a:endParaRPr lang="en-US" sz="2000" dirty="0"/>
          </a:p>
          <a:p>
            <a:pPr>
              <a:buFontTx/>
              <a:buChar char="•"/>
            </a:pPr>
            <a:r>
              <a:rPr lang="en-US" sz="2000" dirty="0"/>
              <a:t>Bad Things:</a:t>
            </a:r>
          </a:p>
          <a:p>
            <a:pPr lvl="1">
              <a:buFontTx/>
              <a:buChar char="•"/>
            </a:pPr>
            <a:r>
              <a:rPr lang="en-US" sz="2000" dirty="0"/>
              <a:t>Simple meshing </a:t>
            </a:r>
          </a:p>
          <a:p>
            <a:pPr lvl="1">
              <a:buFontTx/>
              <a:buChar char="•"/>
            </a:pPr>
            <a:r>
              <a:rPr lang="en-US" sz="2000" dirty="0"/>
              <a:t>Difficult to do non rectangular geo</a:t>
            </a:r>
          </a:p>
          <a:p>
            <a:pPr lvl="1">
              <a:buFontTx/>
              <a:buChar char="•"/>
            </a:pPr>
            <a:r>
              <a:rPr lang="en-US" sz="2000" dirty="0"/>
              <a:t>Difficult to do non-uniform meshing</a:t>
            </a:r>
          </a:p>
          <a:p>
            <a:pPr lvl="2">
              <a:buFontTx/>
              <a:buChar char="•"/>
            </a:pPr>
            <a:r>
              <a:rPr lang="en-US" sz="2000" dirty="0"/>
              <a:t>Finer mesh in regions of strong heat flow are an example of what would be nice</a:t>
            </a:r>
          </a:p>
          <a:p>
            <a:pPr lvl="1"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2743200" cy="228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1200"/>
              <a:t>Heat Equation (Radial Systems)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38300" y="2819400"/>
            <a:ext cx="7035800" cy="609600"/>
            <a:chOff x="1022" y="1776"/>
            <a:chExt cx="4432" cy="384"/>
          </a:xfrm>
        </p:grpSpPr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1022" y="1776"/>
            <a:ext cx="28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6" name="Equation" r:id="rId3" imgW="4584600" imgH="609480" progId="">
                    <p:embed/>
                  </p:oleObj>
                </mc:Choice>
                <mc:Fallback>
                  <p:oleObj name="Equation" r:id="rId3" imgW="4584600" imgH="609480" progId="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" y="1776"/>
                          <a:ext cx="288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5106" y="1874"/>
              <a:ext cx="3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(2.20)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76300" y="3690938"/>
            <a:ext cx="4762500" cy="1971675"/>
            <a:chOff x="552" y="2325"/>
            <a:chExt cx="3000" cy="1242"/>
          </a:xfrm>
        </p:grpSpPr>
        <p:pic>
          <p:nvPicPr>
            <p:cNvPr id="13326" name="Picture 14" descr="Heat Transfer 08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96" y="2340"/>
              <a:ext cx="2256" cy="1227"/>
            </a:xfrm>
            <a:prstGeom prst="rect">
              <a:avLst/>
            </a:prstGeom>
            <a:noFill/>
          </p:spPr>
        </p:pic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552" y="2325"/>
              <a:ext cx="15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/>
                <a:t>  Spherical Coordinates: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4400" y="322263"/>
            <a:ext cx="4648200" cy="2573337"/>
            <a:chOff x="576" y="203"/>
            <a:chExt cx="2928" cy="1621"/>
          </a:xfrm>
        </p:grpSpPr>
        <p:pic>
          <p:nvPicPr>
            <p:cNvPr id="13318" name="Picture 6" descr="Heat Transfer 09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203" y="298"/>
              <a:ext cx="2301" cy="1526"/>
            </a:xfrm>
            <a:prstGeom prst="rect">
              <a:avLst/>
            </a:prstGeom>
            <a:noFill/>
          </p:spPr>
        </p:pic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576" y="203"/>
              <a:ext cx="16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/>
                <a:t>  Cylindrical Coordinates: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162050" y="5613400"/>
            <a:ext cx="7496175" cy="609600"/>
            <a:chOff x="732" y="3536"/>
            <a:chExt cx="4722" cy="384"/>
          </a:xfrm>
        </p:grpSpPr>
        <p:graphicFrame>
          <p:nvGraphicFramePr>
            <p:cNvPr id="13329" name="Object 17"/>
            <p:cNvGraphicFramePr>
              <a:graphicFrameLocks noChangeAspect="1"/>
            </p:cNvGraphicFramePr>
            <p:nvPr/>
          </p:nvGraphicFramePr>
          <p:xfrm>
            <a:off x="732" y="3536"/>
            <a:ext cx="40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7" name="Equation" r:id="rId7" imgW="6400800" imgH="609480" progId="">
                    <p:embed/>
                  </p:oleObj>
                </mc:Choice>
                <mc:Fallback>
                  <p:oleObj name="Equation" r:id="rId7" imgW="6400800" imgH="609480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" y="3536"/>
                          <a:ext cx="403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Text Box 18"/>
            <p:cNvSpPr txBox="1">
              <a:spLocks noChangeArrowheads="1"/>
            </p:cNvSpPr>
            <p:nvPr/>
          </p:nvSpPr>
          <p:spPr bwMode="auto">
            <a:xfrm>
              <a:off x="5106" y="3623"/>
              <a:ext cx="3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(2.33)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1676400" cy="274638"/>
          </a:xfrm>
        </p:spPr>
        <p:txBody>
          <a:bodyPr/>
          <a:lstStyle/>
          <a:p>
            <a:pPr algn="l"/>
            <a:r>
              <a:rPr lang="en-US" sz="1200"/>
              <a:t>Boundary Conditions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371600" y="230188"/>
            <a:ext cx="608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Boundary and Initial Conditions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74675" y="839788"/>
            <a:ext cx="6835775" cy="665162"/>
            <a:chOff x="362" y="529"/>
            <a:chExt cx="4306" cy="419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362" y="529"/>
              <a:ext cx="430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/>
                <a:t>  For </a:t>
              </a:r>
              <a:r>
                <a:rPr lang="en-US">
                  <a:solidFill>
                    <a:srgbClr val="FF0000"/>
                  </a:solidFill>
                </a:rPr>
                <a:t>transient conduction</a:t>
              </a:r>
              <a:r>
                <a:rPr lang="en-US"/>
                <a:t>, heat equation is first order in time, requiring </a:t>
              </a:r>
            </a:p>
            <a:p>
              <a:r>
                <a:rPr lang="en-US"/>
                <a:t>   specification of an </a:t>
              </a:r>
              <a:r>
                <a:rPr lang="en-US">
                  <a:solidFill>
                    <a:srgbClr val="FF0000"/>
                  </a:solidFill>
                </a:rPr>
                <a:t>initial temperature distribution</a:t>
              </a:r>
              <a:r>
                <a:rPr lang="en-US"/>
                <a:t>:</a:t>
              </a:r>
            </a:p>
          </p:txBody>
        </p:sp>
        <p:graphicFrame>
          <p:nvGraphicFramePr>
            <p:cNvPr id="17415" name="Object 7"/>
            <p:cNvGraphicFramePr>
              <a:graphicFrameLocks noChangeAspect="1"/>
            </p:cNvGraphicFramePr>
            <p:nvPr/>
          </p:nvGraphicFramePr>
          <p:xfrm>
            <a:off x="3462" y="740"/>
            <a:ext cx="10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9" name="Equation" r:id="rId3" imgW="1638000" imgH="330120" progId="">
                    <p:embed/>
                  </p:oleObj>
                </mc:Choice>
                <mc:Fallback>
                  <p:oleObj name="Equation" r:id="rId3" imgW="1638000" imgH="330120" progId="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740"/>
                          <a:ext cx="103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71500" y="1493838"/>
            <a:ext cx="679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/>
              <a:t>  Since heat equation is second order in space, two </a:t>
            </a:r>
            <a:r>
              <a:rPr lang="en-US">
                <a:solidFill>
                  <a:srgbClr val="FF0000"/>
                </a:solidFill>
              </a:rPr>
              <a:t>boundary conditions</a:t>
            </a:r>
          </a:p>
          <a:p>
            <a:r>
              <a:rPr lang="en-US"/>
              <a:t>   must be specified.  Some common cases: 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914400" y="2135188"/>
            <a:ext cx="2730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Constant Surface Temperature:</a:t>
            </a:r>
          </a:p>
        </p:txBody>
      </p:sp>
      <p:pic>
        <p:nvPicPr>
          <p:cNvPr id="17419" name="Picture 11" descr="Heat Transfer 08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2438400"/>
            <a:ext cx="1143000" cy="1011238"/>
          </a:xfrm>
          <a:prstGeom prst="rect">
            <a:avLst/>
          </a:prstGeom>
          <a:noFill/>
        </p:spPr>
      </p:pic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3009900" y="2819400"/>
          <a:ext cx="952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0" name="Equation" r:id="rId6" imgW="952200" imgH="304560" progId="">
                  <p:embed/>
                </p:oleObj>
              </mc:Choice>
              <mc:Fallback>
                <p:oleObj name="Equation" r:id="rId6" imgW="952200" imgH="304560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819400"/>
                        <a:ext cx="952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914400" y="3582988"/>
            <a:ext cx="1824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Constant Heat Flux:</a:t>
            </a:r>
          </a:p>
        </p:txBody>
      </p:sp>
      <p:pic>
        <p:nvPicPr>
          <p:cNvPr id="17422" name="Picture 14" descr="Heat Transfer 08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9200" y="4216400"/>
            <a:ext cx="1454150" cy="965200"/>
          </a:xfrm>
          <a:prstGeom prst="rect">
            <a:avLst/>
          </a:prstGeom>
          <a:noFill/>
        </p:spPr>
      </p:pic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2959100" y="4495800"/>
          <a:ext cx="124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1" name="Equation" r:id="rId9" imgW="1244520" imgH="507960" progId="">
                  <p:embed/>
                </p:oleObj>
              </mc:Choice>
              <mc:Fallback>
                <p:oleObj name="Equation" r:id="rId9" imgW="1244520" imgH="507960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495800"/>
                        <a:ext cx="1244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266825" y="3813175"/>
            <a:ext cx="1011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 i="1"/>
              <a:t>Applied Flux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4781550" y="2471738"/>
            <a:ext cx="13049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 i="1"/>
              <a:t>Insulated Surface</a:t>
            </a:r>
          </a:p>
        </p:txBody>
      </p:sp>
      <p:pic>
        <p:nvPicPr>
          <p:cNvPr id="17426" name="Picture 18" descr="Heat Transfer 08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781550" y="2849563"/>
            <a:ext cx="1428750" cy="974725"/>
          </a:xfrm>
          <a:prstGeom prst="rect">
            <a:avLst/>
          </a:prstGeom>
          <a:noFill/>
        </p:spPr>
      </p:pic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6496050" y="3103563"/>
          <a:ext cx="91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2" name="Equation" r:id="rId12" imgW="914400" imgH="507960" progId="">
                  <p:embed/>
                </p:oleObj>
              </mc:Choice>
              <mc:Fallback>
                <p:oleObj name="Equation" r:id="rId12" imgW="914400" imgH="507960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3103563"/>
                        <a:ext cx="914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914400" y="5335588"/>
            <a:ext cx="1122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Convection</a:t>
            </a:r>
          </a:p>
        </p:txBody>
      </p:sp>
      <p:pic>
        <p:nvPicPr>
          <p:cNvPr id="17429" name="Picture 21" descr="Heat Transfer 08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19200" y="5715000"/>
            <a:ext cx="1524000" cy="979488"/>
          </a:xfrm>
          <a:prstGeom prst="rect">
            <a:avLst/>
          </a:prstGeom>
          <a:noFill/>
        </p:spPr>
      </p:pic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2997200" y="5867400"/>
          <a:ext cx="233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3" name="Equation" r:id="rId15" imgW="2336760" imgH="507960" progId="">
                  <p:embed/>
                </p:oleObj>
              </mc:Choice>
              <mc:Fallback>
                <p:oleObj name="Equation" r:id="rId15" imgW="2336760" imgH="50796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867400"/>
                        <a:ext cx="2336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495925" y="42164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heat flow equation, geometry, BC’s and IC’s we can solve for T(</a:t>
            </a:r>
            <a:r>
              <a:rPr lang="en-US" dirty="0" err="1"/>
              <a:t>x,y,z,t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 BCs can be non-linear making the equation non-linear.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2125"/>
          </a:xfrm>
        </p:spPr>
        <p:txBody>
          <a:bodyPr>
            <a:normAutofit fontScale="90000"/>
          </a:bodyPr>
          <a:lstStyle/>
          <a:p>
            <a:r>
              <a:rPr lang="en-US" dirty="0"/>
              <a:t>Analogy to drift (Ohms law)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228134"/>
            <a:ext cx="2540000" cy="520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574800"/>
            <a:ext cx="3058583" cy="302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5922" y="986763"/>
            <a:ext cx="3740877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Drift and Heat Flow:</a:t>
            </a:r>
          </a:p>
          <a:p>
            <a:endParaRPr lang="en-US" dirty="0"/>
          </a:p>
          <a:p>
            <a:r>
              <a:rPr lang="en-US" dirty="0"/>
              <a:t>Steady – State  </a:t>
            </a:r>
          </a:p>
          <a:p>
            <a:endParaRPr lang="en-US" dirty="0"/>
          </a:p>
          <a:p>
            <a:r>
              <a:rPr lang="en-US" dirty="0"/>
              <a:t>Pure drift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Gives Poisson equation.</a:t>
            </a:r>
          </a:p>
          <a:p>
            <a:endParaRPr lang="en-US" dirty="0"/>
          </a:p>
          <a:p>
            <a:r>
              <a:rPr lang="en-US" dirty="0"/>
              <a:t>This is for </a:t>
            </a:r>
            <a:r>
              <a:rPr lang="el-GR" dirty="0"/>
              <a:t>ρ</a:t>
            </a:r>
            <a:r>
              <a:rPr lang="en-CA" dirty="0"/>
              <a:t> = 0 (charge/heat generation)</a:t>
            </a:r>
            <a:r>
              <a:rPr lang="el-GR" dirty="0"/>
              <a:t> </a:t>
            </a:r>
            <a:r>
              <a:rPr lang="en-CA" dirty="0"/>
              <a:t>and is the same as the heat flow equation for no heat generation.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Perfect analogy between heat flow and current flow. With T and V being a “potential” and </a:t>
            </a:r>
            <a:r>
              <a:rPr lang="el-GR" dirty="0"/>
              <a:t>ρ </a:t>
            </a:r>
            <a:r>
              <a:rPr lang="en-CA" dirty="0"/>
              <a:t>either charge or heat generation. And charge flow or heat flow as the “current”.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6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Fig 2.24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1699" y="1259581"/>
            <a:ext cx="4927601" cy="196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806751"/>
              </p:ext>
            </p:extLst>
          </p:nvPr>
        </p:nvGraphicFramePr>
        <p:xfrm>
          <a:off x="1273175" y="1803400"/>
          <a:ext cx="11874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4" imgW="482600" imgH="355600" progId="Equation.3">
                  <p:embed/>
                </p:oleObj>
              </mc:Choice>
              <mc:Fallback>
                <p:oleObj name="Equation" r:id="rId4" imgW="482600" imgH="355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803400"/>
                        <a:ext cx="11874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2260" y="342900"/>
            <a:ext cx="7871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Often we use the simplest modeling approach which is to use a thermal resistance (resistivity or conductivity are used as in electrical current flow)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 Devices for Spice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 Packaging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8700" y="3365500"/>
            <a:ext cx="787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model as a circuit add thermal capacitance to ground and current sources as thermal power generation.  Can get quite complicated with thermal coupling and large networks. Gross approximation of numerical solution of PDE.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60" y="4643865"/>
            <a:ext cx="3686659" cy="1507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3952" y="4643865"/>
            <a:ext cx="3685348" cy="1712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flow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we take Heat flow as an example in 3D the equation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boundary value problem which may need to be solved for either steady-state </a:t>
            </a:r>
            <a:r>
              <a:rPr lang="en-US" dirty="0" err="1"/>
              <a:t>dT/dt</a:t>
            </a:r>
            <a:r>
              <a:rPr lang="en-US" dirty="0"/>
              <a:t> = 0 or for a full transient solution.</a:t>
            </a:r>
          </a:p>
          <a:p>
            <a:r>
              <a:rPr lang="en-US" dirty="0"/>
              <a:t>We need to change this into a numerically tractable equation.</a:t>
            </a:r>
          </a:p>
          <a:p>
            <a:r>
              <a:rPr lang="en-US" dirty="0"/>
              <a:t>There are many methods that have been used:</a:t>
            </a:r>
          </a:p>
          <a:p>
            <a:pPr lvl="1"/>
            <a:r>
              <a:rPr lang="en-US" dirty="0"/>
              <a:t>Finite Difference – will illustrate with heat flow equation in detail.</a:t>
            </a:r>
          </a:p>
          <a:p>
            <a:pPr lvl="1"/>
            <a:r>
              <a:rPr lang="en-US" dirty="0"/>
              <a:t>Finite Element – will illustrate with stress-strain equation a bit of detail</a:t>
            </a:r>
          </a:p>
          <a:p>
            <a:pPr lvl="1"/>
            <a:r>
              <a:rPr lang="en-US" dirty="0"/>
              <a:t>Finite Volume</a:t>
            </a:r>
          </a:p>
          <a:p>
            <a:pPr lvl="1"/>
            <a:r>
              <a:rPr lang="en-US" dirty="0"/>
              <a:t>So called “Meshless methods”</a:t>
            </a:r>
          </a:p>
          <a:p>
            <a:r>
              <a:rPr lang="en-US" dirty="0"/>
              <a:t>We will first look at the simplest method - Finite Difference for SS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64" y="1976002"/>
            <a:ext cx="2710271" cy="589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2635</Words>
  <Application>Microsoft Office PowerPoint</Application>
  <PresentationFormat>On-screen Show (4:3)</PresentationFormat>
  <Paragraphs>379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Mangal</vt:lpstr>
      <vt:lpstr>Symbol</vt:lpstr>
      <vt:lpstr>Times</vt:lpstr>
      <vt:lpstr>Times New Roman</vt:lpstr>
      <vt:lpstr>Office Theme</vt:lpstr>
      <vt:lpstr>Equation</vt:lpstr>
      <vt:lpstr>Steady-State Diffusion, Electrostatics, Conduction and FD</vt:lpstr>
      <vt:lpstr>Equations</vt:lpstr>
      <vt:lpstr>Use thermal diffusion/conduction- metals as an example </vt:lpstr>
      <vt:lpstr>Heat Equation</vt:lpstr>
      <vt:lpstr>Heat Equation (Radial Systems)</vt:lpstr>
      <vt:lpstr>Boundary Conditions</vt:lpstr>
      <vt:lpstr>Analogy to drift (Ohms law)</vt:lpstr>
      <vt:lpstr>PowerPoint Presentation</vt:lpstr>
      <vt:lpstr>Heat flow modeling</vt:lpstr>
      <vt:lpstr>Finite Difference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boundary nodes</vt:lpstr>
      <vt:lpstr>Solve by iteration</vt:lpstr>
      <vt:lpstr>Better: Use a set of equations</vt:lpstr>
      <vt:lpstr>Matrix formulation</vt:lpstr>
      <vt:lpstr>1D-Transient and Non-linear</vt:lpstr>
      <vt:lpstr>Programing Example of Electrostatics</vt:lpstr>
      <vt:lpstr>Implementation Example - Electrical Conduction Modeling</vt:lpstr>
      <vt:lpstr>I use the Matrix Equation approach</vt:lpstr>
      <vt:lpstr>Example for Why?</vt:lpstr>
      <vt:lpstr>PowerPoint Presentation</vt:lpstr>
      <vt:lpstr>PowerPoint Presentation</vt:lpstr>
      <vt:lpstr>PowerPoint Presentation</vt:lpstr>
      <vt:lpstr>Resistivity-Mixture Rule</vt:lpstr>
      <vt:lpstr>Mixture Rule  (d &gt; 10c )</vt:lpstr>
      <vt:lpstr>Conduction Code</vt:lpstr>
      <vt:lpstr>GetCurrents.m – Calculates Current</vt:lpstr>
      <vt:lpstr>Conductivity Map</vt:lpstr>
      <vt:lpstr>Mapping of Nodes and Equations for 2D FD</vt:lpstr>
      <vt:lpstr>Create G matrix and B vector</vt:lpstr>
      <vt:lpstr>Solve and Post Process</vt:lpstr>
      <vt:lpstr>Analysis – FD + Monte Carlo</vt:lpstr>
      <vt:lpstr>Circles -- 20 different simulations </vt:lpstr>
      <vt:lpstr>30 runs for each structure</vt:lpstr>
      <vt:lpstr>Ellipse simulation</vt:lpstr>
      <vt:lpstr>30 runs for each structure</vt:lpstr>
      <vt:lpstr>Solution Methods</vt:lpstr>
    </vt:vector>
  </TitlesOfParts>
  <Company>Carleton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  Smy</dc:creator>
  <cp:lastModifiedBy>sonya Leonard</cp:lastModifiedBy>
  <cp:revision>53</cp:revision>
  <cp:lastPrinted>2014-01-22T15:38:29Z</cp:lastPrinted>
  <dcterms:created xsi:type="dcterms:W3CDTF">2016-01-28T14:57:15Z</dcterms:created>
  <dcterms:modified xsi:type="dcterms:W3CDTF">2018-03-24T13:37:21Z</dcterms:modified>
</cp:coreProperties>
</file>