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sldIdLst>
    <p:sldId id="256" r:id="rId3"/>
    <p:sldId id="266" r:id="rId4"/>
    <p:sldId id="257" r:id="rId5"/>
    <p:sldId id="261" r:id="rId6"/>
    <p:sldId id="262" r:id="rId7"/>
    <p:sldId id="270" r:id="rId8"/>
    <p:sldId id="264" r:id="rId9"/>
    <p:sldId id="267" r:id="rId10"/>
    <p:sldId id="258" r:id="rId11"/>
    <p:sldId id="268" r:id="rId12"/>
    <p:sldId id="259" r:id="rId13"/>
    <p:sldId id="271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05" autoAdjust="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59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40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73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17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84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42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36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4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66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11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0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2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9CB2-D3F8-49D9-A4DF-691DB82C0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Simple diode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57167-59D7-4CF4-A1E9-0E87271E3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Sonya </a:t>
            </a:r>
            <a:r>
              <a:rPr lang="en-CA" dirty="0" err="1"/>
              <a:t>Stuhec</a:t>
            </a:r>
            <a:r>
              <a:rPr lang="en-CA" dirty="0"/>
              <a:t>-Leonard</a:t>
            </a:r>
          </a:p>
        </p:txBody>
      </p:sp>
    </p:spTree>
    <p:extLst>
      <p:ext uri="{BB962C8B-B14F-4D97-AF65-F5344CB8AC3E}">
        <p14:creationId xmlns:p14="http://schemas.microsoft.com/office/powerpoint/2010/main" val="40242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0851-726C-48F4-BD7B-AE74B745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CC8-E97F-449E-9AD1-B25A9E4B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Choose method </a:t>
            </a:r>
          </a:p>
          <a:p>
            <a:pPr lvl="1"/>
            <a:r>
              <a:rPr lang="en-CA" dirty="0"/>
              <a:t>Use FD to solve providing E-field of depletion region</a:t>
            </a:r>
          </a:p>
          <a:p>
            <a:pPr lvl="2"/>
            <a:r>
              <a:rPr lang="en-CA" dirty="0"/>
              <a:t>Create conductivity map using equation (1)</a:t>
            </a:r>
          </a:p>
          <a:p>
            <a:pPr lvl="2"/>
            <a:r>
              <a:rPr lang="en-CA" dirty="0"/>
              <a:t>Simplified to three regions, n, p, dep</a:t>
            </a:r>
          </a:p>
          <a:p>
            <a:pPr lvl="1"/>
            <a:r>
              <a:rPr lang="en-CA" dirty="0"/>
              <a:t>Use physical properties to model behavior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11E4-C777-4331-AA90-F263FF85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85" y="3787715"/>
            <a:ext cx="4437409" cy="20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2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0EC8-4B14-49C6-AE44-F24454D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Simplifications to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1BB9-3486-468B-B8D0-8863E56D9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Doping concentration for n and p types unknown</a:t>
                </a:r>
              </a:p>
              <a:p>
                <a:pPr lvl="1"/>
                <a:r>
                  <a:rPr lang="en-CA" dirty="0"/>
                  <a:t>Would like to have calculation to determine from the doping used (material, concentration)</a:t>
                </a:r>
              </a:p>
              <a:p>
                <a:r>
                  <a:rPr lang="en-CA" dirty="0"/>
                  <a:t>Used fixed concentrations for given number of system particles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𝐸𝑙𝑒𝑐𝑡𝑟𝑜𝑛𝑠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𝐻𝑜𝑙𝑒𝑠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 algn="ctr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A1BB9-3486-468B-B8D0-8863E56D9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E80-81A7-4113-BFD4-C2BC3459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CA" dirty="0"/>
              <a:t>Barrier vs Depletion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E42-10DB-4117-9777-718BED1C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44" y="2641490"/>
            <a:ext cx="4049164" cy="4351337"/>
          </a:xfrm>
        </p:spPr>
        <p:txBody>
          <a:bodyPr/>
          <a:lstStyle/>
          <a:p>
            <a:r>
              <a:rPr lang="en-CA" dirty="0"/>
              <a:t>Simulated electric barrier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B46146-4D24-4555-8F3C-048D73BB15A1}"/>
              </a:ext>
            </a:extLst>
          </p:cNvPr>
          <p:cNvSpPr txBox="1">
            <a:spLocks/>
          </p:cNvSpPr>
          <p:nvPr/>
        </p:nvSpPr>
        <p:spPr>
          <a:xfrm>
            <a:off x="5589586" y="2641489"/>
            <a:ext cx="404916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Diode depletion region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338651-3634-4A99-B430-92E86BB2AF1F}"/>
              </a:ext>
            </a:extLst>
          </p:cNvPr>
          <p:cNvGrpSpPr/>
          <p:nvPr/>
        </p:nvGrpSpPr>
        <p:grpSpPr>
          <a:xfrm>
            <a:off x="5945753" y="2933539"/>
            <a:ext cx="3887180" cy="3686578"/>
            <a:chOff x="5945752" y="2334035"/>
            <a:chExt cx="4456325" cy="42860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0B40D9-B23F-4AEC-970F-C9832F970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5752" y="2334035"/>
              <a:ext cx="4049165" cy="21899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37E31A-C44E-4A82-8E4C-E9339A344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68"/>
            <a:stretch/>
          </p:blipFill>
          <p:spPr>
            <a:xfrm>
              <a:off x="5989529" y="4486932"/>
              <a:ext cx="4412548" cy="21331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4BD7A-9EF3-4094-8BAD-92DE5357FC24}"/>
              </a:ext>
            </a:extLst>
          </p:cNvPr>
          <p:cNvGrpSpPr/>
          <p:nvPr/>
        </p:nvGrpSpPr>
        <p:grpSpPr>
          <a:xfrm>
            <a:off x="1465544" y="2933539"/>
            <a:ext cx="3539711" cy="3384076"/>
            <a:chOff x="992337" y="2334036"/>
            <a:chExt cx="4858426" cy="4056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3C207B-9382-4327-B952-43BAF025C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b="46915"/>
            <a:stretch/>
          </p:blipFill>
          <p:spPr>
            <a:xfrm>
              <a:off x="992338" y="2334036"/>
              <a:ext cx="4858425" cy="19373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02B958-A0EB-44D5-B364-EE9C371FFD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3085"/>
            <a:stretch/>
          </p:blipFill>
          <p:spPr>
            <a:xfrm>
              <a:off x="992337" y="4678162"/>
              <a:ext cx="4858425" cy="171216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AD213-E8B5-41EE-886C-BDD7BF354152}"/>
              </a:ext>
            </a:extLst>
          </p:cNvPr>
          <p:cNvSpPr/>
          <p:nvPr/>
        </p:nvSpPr>
        <p:spPr>
          <a:xfrm>
            <a:off x="1350444" y="1704740"/>
            <a:ext cx="8219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Depletion region initially easier to enter, harder to leave</a:t>
            </a:r>
          </a:p>
          <a:p>
            <a:pPr lvl="1"/>
            <a:r>
              <a:rPr lang="en-CA" dirty="0"/>
              <a:t>Reduce probability of leaving and ensure that if particle will leave it requires Energy sufficed to enter the outside doped region </a:t>
            </a:r>
          </a:p>
        </p:txBody>
      </p:sp>
    </p:spTree>
    <p:extLst>
      <p:ext uri="{BB962C8B-B14F-4D97-AF65-F5344CB8AC3E}">
        <p14:creationId xmlns:p14="http://schemas.microsoft.com/office/powerpoint/2010/main" val="12391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2F13-9326-4191-BD4A-251148DA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</a:t>
            </a:r>
          </a:p>
        </p:txBody>
      </p:sp>
      <p:pic>
        <p:nvPicPr>
          <p:cNvPr id="4" name="try1">
            <a:hlinkClick r:id="" action="ppaction://media"/>
            <a:extLst>
              <a:ext uri="{FF2B5EF4-FFF2-40B4-BE49-F238E27FC236}">
                <a16:creationId xmlns:a16="http://schemas.microsoft.com/office/drawing/2014/main" id="{EC86BD33-F280-40B2-A60C-7AAB3304C2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521" y="1846452"/>
            <a:ext cx="10086643" cy="4351338"/>
          </a:xfrm>
        </p:spPr>
      </p:pic>
    </p:spTree>
    <p:extLst>
      <p:ext uri="{BB962C8B-B14F-4D97-AF65-F5344CB8AC3E}">
        <p14:creationId xmlns:p14="http://schemas.microsoft.com/office/powerpoint/2010/main" val="30771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36BE-7406-4418-AF87-55AD1AAF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1380-33A6-4B48-BD14-3CFE7D78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 energy of the depletion region </a:t>
            </a:r>
          </a:p>
          <a:p>
            <a:pPr lvl="1"/>
            <a:r>
              <a:rPr lang="en-CA" dirty="0"/>
              <a:t>Currently using temporary value only good for testing code</a:t>
            </a:r>
          </a:p>
          <a:p>
            <a:r>
              <a:rPr lang="en-CA" dirty="0"/>
              <a:t>Working on incorporating forces between particles (Coulomb's law) </a:t>
            </a:r>
          </a:p>
          <a:p>
            <a:pPr lvl="1"/>
            <a:r>
              <a:rPr lang="en-CA" dirty="0"/>
              <a:t>Expected to increase probability of scattering</a:t>
            </a:r>
          </a:p>
          <a:p>
            <a:r>
              <a:rPr lang="en-CA" dirty="0"/>
              <a:t>Apply voltage </a:t>
            </a:r>
          </a:p>
          <a:p>
            <a:pPr lvl="1"/>
            <a:r>
              <a:rPr lang="en-CA" dirty="0"/>
              <a:t>Effects of forward and reverse bias</a:t>
            </a:r>
          </a:p>
          <a:p>
            <a:pPr lvl="1"/>
            <a:r>
              <a:rPr lang="en-CA" dirty="0"/>
              <a:t>Breakdown region would require supporting code</a:t>
            </a:r>
          </a:p>
          <a:p>
            <a:r>
              <a:rPr lang="en-CA" dirty="0"/>
              <a:t>Insert hot electrons and determine the effects</a:t>
            </a:r>
          </a:p>
          <a:p>
            <a:pPr lvl="1"/>
            <a:r>
              <a:rPr lang="en-CA" dirty="0"/>
              <a:t>Also requires supporting code to deal with different temperatures </a:t>
            </a:r>
          </a:p>
        </p:txBody>
      </p:sp>
    </p:spTree>
    <p:extLst>
      <p:ext uri="{BB962C8B-B14F-4D97-AF65-F5344CB8AC3E}">
        <p14:creationId xmlns:p14="http://schemas.microsoft.com/office/powerpoint/2010/main" val="112399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1E87-5C49-49DE-9816-A34CD67E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Electrodynamics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9B39-1042-447E-80DE-750CDC70F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Electric charges have electric fields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Coulomb's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000" dirty="0"/>
              </a:p>
              <a:p>
                <a:pPr marL="0" indent="0">
                  <a:buNone/>
                </a:pPr>
                <a:endParaRPr lang="en-CA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9B39-1042-447E-80DE-750CDC70F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45BE423-00B0-44B4-976A-5E92412B934D}"/>
              </a:ext>
            </a:extLst>
          </p:cNvPr>
          <p:cNvSpPr/>
          <p:nvPr/>
        </p:nvSpPr>
        <p:spPr>
          <a:xfrm>
            <a:off x="108855" y="6492240"/>
            <a:ext cx="30957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/>
              <a:t>https://en.wikipedia.org/wiki/Electric_charge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640F5-E05C-4158-80B4-76329119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32" y="2313645"/>
            <a:ext cx="2198777" cy="22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6B4-369A-4AEF-87B3-675AD016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a diode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C746-127A-45F3-B439-A6198886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Doping (acceptors and donors)</a:t>
            </a:r>
          </a:p>
          <a:p>
            <a:pPr lvl="1"/>
            <a:r>
              <a:rPr lang="en-CA" dirty="0"/>
              <a:t>For n-type doping </a:t>
            </a:r>
            <a:r>
              <a:rPr lang="en-CA"/>
              <a:t>type V </a:t>
            </a:r>
            <a:r>
              <a:rPr lang="en-CA" dirty="0"/>
              <a:t>elements (one free electron in lattice)</a:t>
            </a:r>
          </a:p>
          <a:p>
            <a:pPr lvl="1"/>
            <a:r>
              <a:rPr lang="en-CA" dirty="0"/>
              <a:t>For p-type doping type III elements (one free hole in lattice)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693E2-B348-444A-AB58-9F31FD0BBAA4}"/>
              </a:ext>
            </a:extLst>
          </p:cNvPr>
          <p:cNvSpPr/>
          <p:nvPr/>
        </p:nvSpPr>
        <p:spPr>
          <a:xfrm>
            <a:off x="99915" y="6492240"/>
            <a:ext cx="35493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/>
              <a:t>https://www.halbleiter.org/en/fundamentals/doping/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29499-A076-44A1-AC27-D5D0D44E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0" y="2984908"/>
            <a:ext cx="5453077" cy="3156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81999-4A55-41CB-B09B-C07DE3F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7" y="2946400"/>
            <a:ext cx="5453078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8AB1-FFED-43B8-933E-5AEE6A23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PN 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7322-1BCF-4FB2-B2EF-E891447C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Without an applied voltage the depletion region will form as some of the acceptors and donors combine to crease a neutral region. </a:t>
            </a:r>
          </a:p>
          <a:p>
            <a:r>
              <a:rPr lang="en-CA" dirty="0"/>
              <a:t>The n and p regions remain uncharged, with particles not having the potential energy required to penetrate the formed depletion region.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581E2-C123-4B66-8986-59E7E963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53" y="3229254"/>
            <a:ext cx="6266361" cy="3367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79894-0A82-4C75-8BEB-9C6BECC618E3}"/>
              </a:ext>
            </a:extLst>
          </p:cNvPr>
          <p:cNvSpPr/>
          <p:nvPr/>
        </p:nvSpPr>
        <p:spPr>
          <a:xfrm>
            <a:off x="0" y="6596391"/>
            <a:ext cx="10954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http://www.physics-and-radio-electronics.com/electronic-devices-and-circuits/semiconductor-diodes/forwardbiasedpnjunctionsemiconductordiode.html</a:t>
            </a:r>
          </a:p>
        </p:txBody>
      </p:sp>
    </p:spTree>
    <p:extLst>
      <p:ext uri="{BB962C8B-B14F-4D97-AF65-F5344CB8AC3E}">
        <p14:creationId xmlns:p14="http://schemas.microsoft.com/office/powerpoint/2010/main" val="9633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CCE6-0E78-47CA-8714-4AEFB11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Conductivity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AB6F0-5A18-418F-825D-B3915ECAE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Conductivity is the measure of ease of flow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n-CA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AB6F0-5A18-418F-825D-B3915ECAE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9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7FF3-4C46-4AA9-812B-872DB042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C7640-1617-41C8-80F6-893BAA16C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Electric field is produced by the difference in change across the device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nary>
                        <m:nary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b>
                              </m:sSub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CA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CA" sz="3000" i="1">
                          <a:latin typeface="Cambria Math" panose="02040503050406030204" pitchFamily="18" charset="0"/>
                        </a:rPr>
                        <m:t>    (2) </m:t>
                      </m:r>
                    </m:oMath>
                  </m:oMathPara>
                </a14:m>
                <a:endParaRPr lang="en-CA" sz="3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C7640-1617-41C8-80F6-893BAA16C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D29A04-FB49-46B3-ADDA-F7D1291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81" y="3700287"/>
            <a:ext cx="3413342" cy="30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2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4281-37C4-404C-AEEA-386E6741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Forces on 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6DE07-DF46-412C-B647-7A7544120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/>
                  <a:t>The main forces acting on the particles which will be modeled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(3)</m:t>
                      </m:r>
                    </m:oMath>
                  </m:oMathPara>
                </a14:m>
                <a:endParaRPr lang="en-CA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CA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(4)</m:t>
                      </m:r>
                    </m:oMath>
                  </m:oMathPara>
                </a14:m>
                <a:endParaRPr lang="en-CA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𝐸𝑞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en-CA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/>
              </a:p>
              <a:p>
                <a:r>
                  <a:rPr lang="en-CA" dirty="0"/>
                  <a:t>Rearranging we can get the acceleration of the particles due to the electric field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num>
                        <m:den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    (6)</m:t>
                      </m:r>
                    </m:oMath>
                  </m:oMathPara>
                </a14:m>
                <a:endParaRPr lang="en-CA" sz="3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6DE07-DF46-412C-B647-7A7544120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9136-42D6-4E15-B9E2-7DBA64AD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7C4C7-017C-41DD-BBF6-1CB959B41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Define particle parameters</a:t>
                </a:r>
              </a:p>
              <a:p>
                <a:pPr lvl="1"/>
                <a:r>
                  <a:rPr lang="en-CA" dirty="0"/>
                  <a:t>Charge</a:t>
                </a:r>
              </a:p>
              <a:p>
                <a:pPr lvl="1"/>
                <a:r>
                  <a:rPr lang="en-CA" dirty="0"/>
                  <a:t>Mass</a:t>
                </a:r>
              </a:p>
              <a:p>
                <a:pPr lvl="1"/>
                <a:r>
                  <a:rPr lang="en-CA" dirty="0"/>
                  <a:t>Mean scattering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7C4C7-017C-41DD-BBF6-1CB959B41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DAA418-465C-47EA-94C4-3A75596C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21" y="3299794"/>
            <a:ext cx="6217158" cy="32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0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0851-726C-48F4-BD7B-AE74B745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CC8-E97F-449E-9AD1-B25A9E4B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Monte Carlo initialization</a:t>
            </a:r>
          </a:p>
          <a:p>
            <a:pPr lvl="1"/>
            <a:r>
              <a:rPr lang="en-CA" dirty="0"/>
              <a:t>Normally distributed velocities and positions within defined regions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7031-F049-45DB-AB8A-272D655C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89" y="2564607"/>
            <a:ext cx="5724525" cy="42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1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695</TotalTime>
  <Words>447</Words>
  <Application>Microsoft Office PowerPoint</Application>
  <PresentationFormat>Widescreen</PresentationFormat>
  <Paragraphs>74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1_View</vt:lpstr>
      <vt:lpstr>Simple diode model </vt:lpstr>
      <vt:lpstr>Review of Electrodynamics </vt:lpstr>
      <vt:lpstr>How does a diode work?</vt:lpstr>
      <vt:lpstr>PN junction</vt:lpstr>
      <vt:lpstr>Conductivity</vt:lpstr>
      <vt:lpstr>Electric field</vt:lpstr>
      <vt:lpstr>Forces on particles</vt:lpstr>
      <vt:lpstr>Model </vt:lpstr>
      <vt:lpstr>Initialization</vt:lpstr>
      <vt:lpstr>Methods</vt:lpstr>
      <vt:lpstr>Simplifications to the model</vt:lpstr>
      <vt:lpstr>Barrier vs Depletion Region</vt:lpstr>
      <vt:lpstr>Simulation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diode model </dc:title>
  <dc:creator>sonya Leonard</dc:creator>
  <cp:lastModifiedBy>sonya Leonard</cp:lastModifiedBy>
  <cp:revision>49</cp:revision>
  <dcterms:created xsi:type="dcterms:W3CDTF">2018-04-04T00:56:42Z</dcterms:created>
  <dcterms:modified xsi:type="dcterms:W3CDTF">2018-04-05T20:05:46Z</dcterms:modified>
</cp:coreProperties>
</file>