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38"/>
  </p:notesMasterIdLst>
  <p:handoutMasterIdLst>
    <p:handoutMasterId r:id="rId39"/>
  </p:handoutMasterIdLst>
  <p:sldIdLst>
    <p:sldId id="256" r:id="rId3"/>
    <p:sldId id="263" r:id="rId4"/>
    <p:sldId id="301" r:id="rId5"/>
    <p:sldId id="343" r:id="rId6"/>
    <p:sldId id="344" r:id="rId7"/>
    <p:sldId id="345" r:id="rId8"/>
    <p:sldId id="346" r:id="rId9"/>
    <p:sldId id="371" r:id="rId10"/>
    <p:sldId id="339" r:id="rId11"/>
    <p:sldId id="347" r:id="rId12"/>
    <p:sldId id="348" r:id="rId13"/>
    <p:sldId id="349" r:id="rId14"/>
    <p:sldId id="353" r:id="rId15"/>
    <p:sldId id="354" r:id="rId16"/>
    <p:sldId id="355" r:id="rId17"/>
    <p:sldId id="356" r:id="rId18"/>
    <p:sldId id="357" r:id="rId19"/>
    <p:sldId id="375" r:id="rId20"/>
    <p:sldId id="376" r:id="rId21"/>
    <p:sldId id="374" r:id="rId22"/>
    <p:sldId id="358" r:id="rId23"/>
    <p:sldId id="372" r:id="rId24"/>
    <p:sldId id="359" r:id="rId25"/>
    <p:sldId id="360" r:id="rId26"/>
    <p:sldId id="361" r:id="rId27"/>
    <p:sldId id="373" r:id="rId28"/>
    <p:sldId id="363" r:id="rId29"/>
    <p:sldId id="362" r:id="rId30"/>
    <p:sldId id="364" r:id="rId31"/>
    <p:sldId id="367" r:id="rId32"/>
    <p:sldId id="365" r:id="rId33"/>
    <p:sldId id="366" r:id="rId34"/>
    <p:sldId id="368" r:id="rId35"/>
    <p:sldId id="370" r:id="rId36"/>
    <p:sldId id="369" r:id="rId37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FFFF"/>
    <a:srgbClr val="0000FF"/>
    <a:srgbClr val="D60093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2816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32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573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05FD20-EFBA-4702-A3F1-5D425E04A9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51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76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881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704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407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5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9430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92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632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379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870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721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37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50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71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6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  <p:sldLayoutId id="2147483717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华中科技大学 </a:t>
            </a:r>
            <a:r>
              <a:rPr lang="en-US" altLang="zh-CN"/>
              <a:t>–</a:t>
            </a:r>
            <a:r>
              <a:rPr lang="zh-CN" altLang="en-US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667000"/>
            <a:ext cx="6096000" cy="762000"/>
          </a:xfrm>
        </p:spPr>
        <p:txBody>
          <a:bodyPr/>
          <a:lstStyle/>
          <a:p>
            <a:pPr algn="ctr" eaLnBrk="1" hangingPunct="1"/>
            <a:r>
              <a:rPr lang="zh-CN" altLang="en-US" sz="4000" b="1" dirty="0">
                <a:latin typeface="+mn-ea"/>
                <a:ea typeface="+mn-ea"/>
              </a:rPr>
              <a:t>编译原理实验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编 译 原 理 课 程 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304800" y="1066800"/>
            <a:ext cx="434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编译原理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06B1EC76-4134-462C-85E8-F80A54B8D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331101"/>
            <a:ext cx="6513513" cy="57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lnSpc>
                <a:spcPct val="130000"/>
              </a:lnSpc>
              <a:spcAft>
                <a:spcPct val="50000"/>
              </a:spcAft>
            </a:pPr>
            <a:fld id="{BE7E03F2-260A-4EC1-BF85-F8D1985737F6}" type="datetime3">
              <a:rPr lang="zh-CN" altLang="en-US" sz="2700" smtClean="0">
                <a:latin typeface="+mn-lt"/>
                <a:ea typeface="+mn-ea"/>
                <a:cs typeface="+mn-ea"/>
                <a:sym typeface="+mn-lt"/>
              </a:rPr>
              <a:pPr algn="ctr" eaLnBrk="1" hangingPunct="1">
                <a:lnSpc>
                  <a:spcPct val="130000"/>
                </a:lnSpc>
                <a:spcAft>
                  <a:spcPct val="50000"/>
                </a:spcAft>
              </a:pPr>
              <a:t>2020年4月7日星期二</a:t>
            </a:fld>
            <a:endParaRPr lang="en-US" altLang="zh-CN" sz="27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62000" y="1483816"/>
            <a:ext cx="79248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</a:rPr>
              <a:t>%{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</a:t>
            </a:r>
            <a:r>
              <a:rPr lang="zh-CN" altLang="en-US" sz="2200" b="1" dirty="0">
                <a:latin typeface="+mn-ea"/>
                <a:ea typeface="+mn-ea"/>
              </a:rPr>
              <a:t>说明部分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%}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zh-CN" altLang="en-US" sz="2200" b="1" dirty="0">
                <a:latin typeface="+mn-ea"/>
                <a:ea typeface="+mn-ea"/>
              </a:rPr>
              <a:t>转换规则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  辅助过程（用户子程序部分）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三个部分都是可选的，没有辅助过程时，第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个</a:t>
            </a:r>
            <a:r>
              <a:rPr lang="en-US" altLang="zh-CN" sz="2200" b="1" dirty="0">
                <a:latin typeface="+mn-ea"/>
                <a:ea typeface="+mn-ea"/>
              </a:rPr>
              <a:t>%%</a:t>
            </a:r>
            <a:r>
              <a:rPr lang="zh-CN" altLang="en-US" sz="2200" b="1" dirty="0">
                <a:latin typeface="+mn-ea"/>
                <a:ea typeface="+mn-ea"/>
              </a:rPr>
              <a:t>可以省略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5867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Lex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源程序组成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10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11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977" name="TextBox1" r:id="rId2" imgW="8366760" imgH="5943600"/>
        </mc:Choice>
        <mc:Fallback>
          <p:control name="TextBox1" r:id="rId2" imgW="8366760" imgH="5943600">
            <p:pic>
              <p:nvPicPr>
                <p:cNvPr id="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81000" y="381000"/>
                  <a:ext cx="8369300" cy="59436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62000" y="1128385"/>
            <a:ext cx="79248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</a:rPr>
              <a:t>%{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</a:t>
            </a:r>
            <a:r>
              <a:rPr lang="zh-CN" altLang="en-US" sz="2200" b="1" dirty="0">
                <a:latin typeface="+mn-ea"/>
                <a:ea typeface="+mn-ea"/>
              </a:rPr>
              <a:t>声明部分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%}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辅助定义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zh-CN" altLang="en-US" sz="2200" b="1" dirty="0">
                <a:latin typeface="+mn-ea"/>
                <a:ea typeface="+mn-ea"/>
              </a:rPr>
              <a:t>规则部分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	</a:t>
            </a:r>
            <a:r>
              <a:rPr lang="zh-CN" altLang="en-US" sz="2200" b="1" dirty="0">
                <a:latin typeface="+mn-ea"/>
                <a:ea typeface="+mn-ea"/>
              </a:rPr>
              <a:t>用户子函数部分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三个部分都是可选的，没有辅助过程时，第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个</a:t>
            </a:r>
            <a:r>
              <a:rPr lang="en-US" altLang="zh-CN" sz="2200" b="1" dirty="0">
                <a:latin typeface="+mn-ea"/>
                <a:ea typeface="+mn-ea"/>
              </a:rPr>
              <a:t>%%</a:t>
            </a:r>
            <a:r>
              <a:rPr lang="zh-CN" altLang="en-US" sz="2200" b="1" dirty="0">
                <a:latin typeface="+mn-ea"/>
                <a:ea typeface="+mn-ea"/>
              </a:rPr>
              <a:t>可以省略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09600" y="594985"/>
            <a:ext cx="5867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YACC/BISON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源程序组成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12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7924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  <a:ea typeface="+mn-ea"/>
              </a:rPr>
              <a:t>FLEX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BISON</a:t>
            </a:r>
            <a:r>
              <a:rPr lang="zh-CN" altLang="en-US" sz="2200" b="1" dirty="0">
                <a:latin typeface="+mn-ea"/>
                <a:ea typeface="+mn-ea"/>
              </a:rPr>
              <a:t>联合使用，使用</a:t>
            </a:r>
            <a:r>
              <a:rPr lang="en-US" altLang="zh-CN" sz="2200" b="1" dirty="0">
                <a:latin typeface="+mn-ea"/>
                <a:ea typeface="+mn-ea"/>
              </a:rPr>
              <a:t>LR</a:t>
            </a:r>
            <a:r>
              <a:rPr lang="zh-CN" altLang="en-US" sz="2200" b="1" dirty="0">
                <a:latin typeface="+mn-ea"/>
                <a:ea typeface="+mn-ea"/>
              </a:rPr>
              <a:t>分析法，在归约过程中，建立抽象语法树，例如算术表达式文法：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  <a:ea typeface="+mn-ea"/>
              </a:rPr>
              <a:t>Exp::=INT | ID | </a:t>
            </a:r>
            <a:r>
              <a:rPr lang="en-US" altLang="zh-CN" sz="2200" b="1" dirty="0" err="1">
                <a:latin typeface="+mn-ea"/>
                <a:ea typeface="+mn-ea"/>
              </a:rPr>
              <a:t>exp+exp</a:t>
            </a:r>
            <a:r>
              <a:rPr lang="en-US" altLang="zh-CN" sz="2200" b="1" dirty="0">
                <a:latin typeface="+mn-ea"/>
              </a:rPr>
              <a:t> | exp-exp | exp</a:t>
            </a:r>
            <a:r>
              <a:rPr lang="zh-CN" altLang="en-US" sz="2200" b="1" dirty="0">
                <a:latin typeface="+mn-ea"/>
              </a:rPr>
              <a:t>*</a:t>
            </a:r>
            <a:r>
              <a:rPr lang="en-US" altLang="zh-CN" sz="2200" b="1" dirty="0">
                <a:latin typeface="+mn-ea"/>
              </a:rPr>
              <a:t>exp | exp/exp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</a:rPr>
              <a:t>	| (exp) | -exp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200" b="1" dirty="0">
                <a:latin typeface="+mn-ea"/>
                <a:ea typeface="+mn-ea"/>
              </a:rPr>
              <a:t>通过确定优先级，结合性来消除二义性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343400" y="2194173"/>
            <a:ext cx="3048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a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572000" y="2194560"/>
            <a:ext cx="3048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+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876800" y="2194560"/>
            <a:ext cx="5334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10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410200" y="2194560"/>
            <a:ext cx="3048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*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791200" y="2209800"/>
            <a:ext cx="3048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b</a:t>
            </a:r>
            <a:endParaRPr lang="zh-CN" altLang="en-US" sz="2200" b="1" dirty="0">
              <a:latin typeface="+mn-ea"/>
              <a:ea typeface="+mn-e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066800" y="3276600"/>
          <a:ext cx="1524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191000" y="426720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 bwMode="auto">
          <a:xfrm>
            <a:off x="4876800" y="4495800"/>
            <a:ext cx="0" cy="5334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3733800" y="5029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符号表</a:t>
            </a:r>
            <a:r>
              <a:rPr lang="en-US" altLang="zh-CN" b="1" dirty="0">
                <a:latin typeface="+mn-ea"/>
                <a:ea typeface="+mn-ea"/>
              </a:rPr>
              <a:t>a</a:t>
            </a:r>
            <a:r>
              <a:rPr lang="zh-CN" altLang="en-US" b="1" dirty="0">
                <a:latin typeface="+mn-ea"/>
                <a:ea typeface="+mn-ea"/>
              </a:rPr>
              <a:t>的入口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5867400" y="5257800"/>
          <a:ext cx="11430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7239000" y="5269468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 bwMode="auto">
          <a:xfrm>
            <a:off x="7924800" y="5498068"/>
            <a:ext cx="0" cy="5334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6477000" y="4267200"/>
          <a:ext cx="990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接箭头连接符 32"/>
          <p:cNvCxnSpPr/>
          <p:nvPr/>
        </p:nvCxnSpPr>
        <p:spPr bwMode="auto">
          <a:xfrm flipH="1">
            <a:off x="6400800" y="4495800"/>
            <a:ext cx="5334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7284204" y="4402812"/>
            <a:ext cx="304800" cy="8382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876800" y="3200400"/>
          <a:ext cx="990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接箭头连接符 37"/>
          <p:cNvCxnSpPr/>
          <p:nvPr/>
        </p:nvCxnSpPr>
        <p:spPr bwMode="auto">
          <a:xfrm flipH="1">
            <a:off x="4800600" y="3429000"/>
            <a:ext cx="5334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/>
          <p:nvPr/>
        </p:nvCxnSpPr>
        <p:spPr bwMode="auto">
          <a:xfrm>
            <a:off x="5715000" y="3429000"/>
            <a:ext cx="1143000" cy="8382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6934200" y="59552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符号表</a:t>
            </a:r>
            <a:r>
              <a:rPr lang="en-US" altLang="zh-CN" b="1" dirty="0">
                <a:latin typeface="+mn-ea"/>
                <a:ea typeface="+mn-ea"/>
              </a:rPr>
              <a:t>b</a:t>
            </a:r>
            <a:r>
              <a:rPr lang="zh-CN" altLang="en-US" b="1" dirty="0">
                <a:latin typeface="+mn-ea"/>
                <a:ea typeface="+mn-ea"/>
              </a:rPr>
              <a:t>的入口</a:t>
            </a:r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1219200" y="4876800"/>
            <a:ext cx="7620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1219200" y="4200436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INT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1143000" y="49530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ID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1828800" y="5043522"/>
            <a:ext cx="762000" cy="44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a</a:t>
            </a:r>
            <a:r>
              <a:rPr lang="zh-CN" altLang="en-US" b="1" dirty="0">
                <a:latin typeface="+mn-ea"/>
                <a:ea typeface="+mn-ea"/>
              </a:rPr>
              <a:t>入口</a:t>
            </a:r>
          </a:p>
        </p:txBody>
      </p:sp>
      <p:cxnSp>
        <p:nvCxnSpPr>
          <p:cNvPr id="49" name="直接箭头连接符 48"/>
          <p:cNvCxnSpPr/>
          <p:nvPr/>
        </p:nvCxnSpPr>
        <p:spPr bwMode="auto">
          <a:xfrm flipV="1">
            <a:off x="2286000" y="4495800"/>
            <a:ext cx="19050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2011680" y="4218792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10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1905000" y="46482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---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1143000" y="34290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1143000" y="41910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1143000" y="41910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1143000" y="48768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cxnSp>
        <p:nvCxnSpPr>
          <p:cNvPr id="57" name="曲线连接符 56"/>
          <p:cNvCxnSpPr/>
          <p:nvPr/>
        </p:nvCxnSpPr>
        <p:spPr bwMode="auto">
          <a:xfrm>
            <a:off x="2286000" y="4495800"/>
            <a:ext cx="3581400" cy="1066800"/>
          </a:xfrm>
          <a:prstGeom prst="curvedConnector3">
            <a:avLst>
              <a:gd name="adj1" fmla="val 24042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1905000" y="38862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---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173480" y="3487272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ID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1859280" y="3565242"/>
            <a:ext cx="762000" cy="44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b</a:t>
            </a:r>
            <a:r>
              <a:rPr lang="zh-CN" altLang="en-US" b="1" dirty="0">
                <a:latin typeface="+mn-ea"/>
                <a:ea typeface="+mn-ea"/>
              </a:rPr>
              <a:t>入口</a:t>
            </a:r>
          </a:p>
        </p:txBody>
      </p:sp>
      <p:cxnSp>
        <p:nvCxnSpPr>
          <p:cNvPr id="64" name="曲线连接符 63"/>
          <p:cNvCxnSpPr/>
          <p:nvPr/>
        </p:nvCxnSpPr>
        <p:spPr bwMode="auto">
          <a:xfrm>
            <a:off x="2286000" y="3810000"/>
            <a:ext cx="5334000" cy="1447800"/>
          </a:xfrm>
          <a:prstGeom prst="curvedConnector3">
            <a:avLst>
              <a:gd name="adj1" fmla="val 102000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肘形连接符 127"/>
          <p:cNvCxnSpPr/>
          <p:nvPr/>
        </p:nvCxnSpPr>
        <p:spPr bwMode="auto">
          <a:xfrm>
            <a:off x="3657600" y="3810000"/>
            <a:ext cx="3276600" cy="457200"/>
          </a:xfrm>
          <a:prstGeom prst="bentConnector3">
            <a:avLst>
              <a:gd name="adj1" fmla="val 101628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接连接符 132"/>
          <p:cNvCxnSpPr/>
          <p:nvPr/>
        </p:nvCxnSpPr>
        <p:spPr bwMode="auto">
          <a:xfrm flipV="1">
            <a:off x="2362200" y="3810000"/>
            <a:ext cx="1295400" cy="762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箭头连接符 142"/>
          <p:cNvCxnSpPr/>
          <p:nvPr/>
        </p:nvCxnSpPr>
        <p:spPr bwMode="auto">
          <a:xfrm flipV="1">
            <a:off x="2286000" y="3429000"/>
            <a:ext cx="2590800" cy="18288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13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83 0.00787 -0.02552 0.00695 -0.06666 0.00903 C -0.0809 0.0125 -0.09184 0.0162 -0.10677 0.01782 C -0.11996 0.02245 -0.13455 0.02639 -0.14843 0.02685 C -0.21614 0.02894 -0.35173 0.03125 -0.35173 0.03125 C -0.34739 0.04884 -0.34722 0.0662 -0.34514 0.08449 C -0.34392 0.11435 -0.34201 0.14352 -0.3401 0.17338 C -0.34149 0.21898 -0.34392 0.25324 -0.34514 0.3 C -0.34462 0.32477 -0.35121 0.36759 -0.33837 0.39352 C -0.34045 0.40903 -0.3401 0.41111 -0.3401 0.4 " pathEditMode="relative" ptsTypes="fffffffff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1.85185E-6 C -0.02049 0.00162 -0.03907 0.00741 -0.05903 0.01111 C -0.07483 0.01944 -0.06268 0.01435 -0.08837 0.01782 C -0.11511 0.02176 -0.11198 0.02153 -0.1349 0.02685 C -0.16216 0.03333 -0.19028 0.0287 -0.21806 0.0294 C -0.229 0.03426 -0.24098 0.03657 -0.25261 0.03842 C -0.28872 0.05463 -0.329 0.03866 -0.36667 0.04514 C -0.36563 0.06389 -0.3658 0.08426 -0.36146 0.10231 C -0.3599 0.12477 -0.35591 0.13935 -0.35295 0.16157 C -0.35209 0.1662 -0.34948 0.175 -0.34948 0.17523 C -0.35052 0.20717 -0.34479 0.21528 -0.35816 0.23217 C -0.35868 0.26111 -0.35816 0.29004 -0.35973 0.31875 C -0.3599 0.32153 -0.36285 0.32291 -0.3632 0.32569 C -0.36407 0.33472 -0.3632 0.34398 -0.3632 0.35324 " pathEditMode="relative" rAng="0" ptsTypes="fffffffffffffA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00" y="1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C -0.01441 0.00601 -0.03056 0.00601 -0.04531 0.00925 C -0.11128 0.04004 -0.26962 0.025 -0.30399 0.02569 C -0.3342 0.02731 -0.36406 0.02824 -0.3941 0.03055 C -0.39687 0.03078 -0.40156 0.02893 -0.40243 0.03263 C -0.40642 0.04976 -0.40347 0.06944 -0.40747 0.0868 C -0.40937 0.09537 -0.4125 0.11273 -0.4125 0.11296 C -0.41198 0.12592 -0.41198 0.13935 -0.41076 0.15254 C -0.41024 0.1574 -0.40851 0.1618 -0.40747 0.16666 C -0.40694 0.16898 -0.40573 0.17361 -0.40573 0.17384 C -0.40174 0.21643 -0.39913 0.25949 -0.39913 0.303 " pathEditMode="relative" rAng="0" ptsTypes="ffffffffffA">
                                      <p:cBhvr>
                                        <p:cTn id="5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0" y="1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C -0.02673 0.01227 -0.04166 0.00764 -0.07673 0.00903 C -0.09166 0.01181 -0.10659 0.01389 -0.1217 0.01551 C -0.12847 0.01783 -0.13472 0.0206 -0.14166 0.02222 C -0.14392 0.02454 -0.14548 0.02824 -0.14826 0.02894 C -0.1592 0.03195 -0.18159 0.03334 -0.18159 0.03334 C -0.20086 0.04005 -0.22066 0.03195 -0.23993 0.02894 C -0.27361 0.01343 -0.35764 0.02662 -0.36163 0.02662 C -0.37882 0.03449 -0.36024 0.02662 -0.4033 0.03125 C -0.4335 0.03449 -0.38298 0.03218 -0.41336 0.03565 C -0.42448 0.03681 -0.43559 0.03704 -0.4467 0.03773 C -0.45364 0.04746 -0.44739 0.03704 -0.45173 0.05787 C -0.45277 0.0632 -0.45538 0.06806 -0.45659 0.07338 C -0.45711 0.1007 -0.45833 0.12824 -0.45833 0.15556 C -0.45833 0.17662 -0.4493 0.19329 -0.44826 0.21343 C -0.44774 0.22153 -0.44826 0.22963 -0.44826 0.23773 " pathEditMode="relative" ptsTypes="fffffffffffffffA">
                                      <p:cBhvr>
                                        <p:cTn id="8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C -0.03368 -0.00394 -0.06649 0.00208 -0.1 0.0044 C -0.11632 0.00671 -0.13194 0.01111 -0.14826 0.01319 C -0.19166 0.02847 -0.30972 0.01435 -0.35659 0.01319 C -0.38107 0.01528 -0.40382 0.02222 -0.42829 0.0243 C -0.43489 0.02616 -0.44184 0.02616 -0.44826 0.0287 C -0.45017 0.0294 -0.45138 0.03264 -0.45329 0.03333 C -0.4651 0.03727 -0.47777 0.03634 -0.48993 0.03773 C -0.4934 0.04005 -0.4993 0.04213 -0.5 0.04884 C -0.50017 0.05069 -0.49704 0.06204 -0.49652 0.06435 C -0.49548 0.06875 -0.49323 0.07778 -0.49323 0.07778 C -0.496 0.10579 -0.49652 0.13426 -0.49166 0.16204 C -0.49323 0.18727 -0.48715 0.18657 -0.49496 0.18657 " pathEditMode="relative" ptsTypes="ffffffffffffA">
                                      <p:cBhvr>
                                        <p:cTn id="9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1" grpId="0"/>
      <p:bldP spid="11" grpId="1"/>
      <p:bldP spid="14" grpId="0"/>
      <p:bldP spid="14" grpId="1"/>
      <p:bldP spid="15" grpId="0"/>
      <p:bldP spid="15" grpId="1"/>
      <p:bldP spid="16" grpId="0"/>
      <p:bldP spid="16" grpId="1"/>
      <p:bldP spid="20" grpId="0"/>
      <p:bldP spid="42" grpId="0"/>
      <p:bldP spid="43" grpId="0"/>
      <p:bldP spid="43" grpId="1"/>
      <p:bldP spid="43" grpId="2"/>
      <p:bldP spid="44" grpId="0"/>
      <p:bldP spid="44" grpId="1"/>
      <p:bldP spid="45" grpId="0"/>
      <p:bldP spid="45" grpId="1"/>
      <p:bldP spid="46" grpId="0"/>
      <p:bldP spid="46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61" grpId="0"/>
      <p:bldP spid="61" grpId="1"/>
      <p:bldP spid="62" grpId="0"/>
      <p:bldP spid="62" grpId="1"/>
      <p:bldP spid="63" grpId="0"/>
      <p:bldP spid="6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28600" y="381000"/>
            <a:ext cx="8915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%error-verbose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%locations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%{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#include "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stdio.h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“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#include "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Node.h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"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extern char *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yytext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extern FILE *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yyin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void display(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struct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Exp *,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);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%}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%union {  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type_int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  char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type_id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[32];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 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struct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Exp *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pExp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};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%type  &lt;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pExp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&gt; line exp   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%token &lt;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type_int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&gt; INT  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%token &lt;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type_id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&gt; ID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%token LP RP  PLUS MINUS STAR DIV ASSIGNOP</a:t>
            </a:r>
          </a:p>
          <a:p>
            <a:pPr algn="l"/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%left PLUS MINUS 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%left STAR DIV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%left UMINUS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%%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5105400" y="533400"/>
            <a:ext cx="35052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YACC/BISON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</a:t>
            </a:r>
            <a:endParaRPr lang="en-US" altLang="zh-CN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声明和辅组部分 </a:t>
            </a:r>
          </a:p>
        </p:txBody>
      </p:sp>
      <p:sp>
        <p:nvSpPr>
          <p:cNvPr id="5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14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6200" y="1066800"/>
            <a:ext cx="9372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%%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input: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| input line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line : '\n'    { ;}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| exp '\n' { display($1,0);}                  /*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显示语法树*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| error ‘\n’ {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(“exp error!\n”);} /*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有语法错误时，跳过这行*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exp	 : INT {$$=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创建整数结点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结点相关成员赋值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;}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| ID  {$$=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创建标识符结点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结点相关成员赋值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;}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| exp PLUS exp {$$=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创建加运算结点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 $$-&gt;kind=PLUS_NODE;  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                         $$-&gt;ptr.pExp1=$1;$$-&gt;ptr.pExp2=$3;}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………………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| MINUS exp  %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prec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UMINUS {$$=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创建单目符号运算结点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结点相关成员赋值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;}  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/*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以上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exp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的规则的语义动作生成抽象语法树*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%%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274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规则部分：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15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28600" y="1295400"/>
            <a:ext cx="838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%%</a:t>
            </a:r>
          </a:p>
          <a:p>
            <a:pPr algn="l"/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main(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argc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, char *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argv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[]){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yyin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fopen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argv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[1],"r");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if (!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yyin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) return;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yyparse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();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return 0;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}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</a:p>
          <a:p>
            <a:pPr algn="l"/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yyerror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(char *s){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("%s   %s \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n",s,yytext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);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   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 }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用户子程序部分部分：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16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990600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i,j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fun(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a, float b)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{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m;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if (a&gt;b) m=a;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else m=b;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return m;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}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float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抽象语法树的显示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17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200" y="6096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program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>
            <a:stCxn id="7" idx="2"/>
            <a:endCxn id="12" idx="0"/>
          </p:cNvCxnSpPr>
          <p:nvPr/>
        </p:nvCxnSpPr>
        <p:spPr bwMode="auto">
          <a:xfrm>
            <a:off x="4572000" y="978932"/>
            <a:ext cx="0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886200" y="12192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ExtDefList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600" y="1916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ExtDefList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86600" y="2602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ExtDefList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8" name="直接连接符 17"/>
          <p:cNvCxnSpPr>
            <a:stCxn id="12" idx="2"/>
            <a:endCxn id="15" idx="0"/>
          </p:cNvCxnSpPr>
          <p:nvPr/>
        </p:nvCxnSpPr>
        <p:spPr bwMode="auto">
          <a:xfrm>
            <a:off x="4572000" y="1588532"/>
            <a:ext cx="129540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>
            <a:stCxn id="15" idx="2"/>
            <a:endCxn id="16" idx="0"/>
          </p:cNvCxnSpPr>
          <p:nvPr/>
        </p:nvCxnSpPr>
        <p:spPr bwMode="auto">
          <a:xfrm>
            <a:off x="5867400" y="2286000"/>
            <a:ext cx="19050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286000" y="1916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00" y="25908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3800" y="3440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7" name="直接连接符 26"/>
          <p:cNvCxnSpPr>
            <a:stCxn id="12" idx="2"/>
            <a:endCxn id="21" idx="0"/>
          </p:cNvCxnSpPr>
          <p:nvPr/>
        </p:nvCxnSpPr>
        <p:spPr bwMode="auto">
          <a:xfrm flipH="1">
            <a:off x="2971800" y="1588532"/>
            <a:ext cx="160020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>
            <a:stCxn id="21" idx="2"/>
            <a:endCxn id="24" idx="0"/>
          </p:cNvCxnSpPr>
          <p:nvPr/>
        </p:nvCxnSpPr>
        <p:spPr bwMode="auto">
          <a:xfrm>
            <a:off x="2971800" y="2286000"/>
            <a:ext cx="7620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>
            <a:stCxn id="24" idx="2"/>
            <a:endCxn id="25" idx="0"/>
          </p:cNvCxnSpPr>
          <p:nvPr/>
        </p:nvCxnSpPr>
        <p:spPr bwMode="auto">
          <a:xfrm>
            <a:off x="3733800" y="2960132"/>
            <a:ext cx="685800" cy="4805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1371600" y="2590800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7400" y="3440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90800" y="4202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(j)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6" name="直接连接符 35"/>
          <p:cNvCxnSpPr>
            <a:stCxn id="24" idx="2"/>
            <a:endCxn id="33" idx="0"/>
          </p:cNvCxnSpPr>
          <p:nvPr/>
        </p:nvCxnSpPr>
        <p:spPr bwMode="auto">
          <a:xfrm flipH="1">
            <a:off x="2743200" y="2960132"/>
            <a:ext cx="990600" cy="4805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>
            <a:stCxn id="25" idx="2"/>
            <a:endCxn id="34" idx="0"/>
          </p:cNvCxnSpPr>
          <p:nvPr/>
        </p:nvCxnSpPr>
        <p:spPr bwMode="auto">
          <a:xfrm flipH="1">
            <a:off x="3276600" y="3810000"/>
            <a:ext cx="11430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5181600" y="2602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FunDef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3" name="直接连接符 42"/>
          <p:cNvCxnSpPr>
            <a:stCxn id="15" idx="2"/>
            <a:endCxn id="40" idx="0"/>
          </p:cNvCxnSpPr>
          <p:nvPr/>
        </p:nvCxnSpPr>
        <p:spPr bwMode="auto">
          <a:xfrm>
            <a:off x="5867400" y="2286000"/>
            <a:ext cx="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5181600" y="3200400"/>
            <a:ext cx="1371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9" name="直接连接符 58"/>
          <p:cNvCxnSpPr>
            <a:stCxn id="40" idx="2"/>
            <a:endCxn id="57" idx="1"/>
          </p:cNvCxnSpPr>
          <p:nvPr/>
        </p:nvCxnSpPr>
        <p:spPr bwMode="auto">
          <a:xfrm flipH="1">
            <a:off x="5181600" y="2971800"/>
            <a:ext cx="685800" cy="55176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/>
          <p:cNvCxnSpPr>
            <a:stCxn id="40" idx="2"/>
            <a:endCxn id="57" idx="0"/>
          </p:cNvCxnSpPr>
          <p:nvPr/>
        </p:nvCxnSpPr>
        <p:spPr bwMode="auto">
          <a:xfrm>
            <a:off x="5867400" y="2971800"/>
            <a:ext cx="0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/>
          <p:cNvCxnSpPr>
            <a:stCxn id="40" idx="2"/>
            <a:endCxn id="57" idx="3"/>
          </p:cNvCxnSpPr>
          <p:nvPr/>
        </p:nvCxnSpPr>
        <p:spPr bwMode="auto">
          <a:xfrm>
            <a:off x="5867400" y="2971800"/>
            <a:ext cx="685800" cy="55176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/>
          <p:cNvCxnSpPr>
            <a:stCxn id="21" idx="2"/>
            <a:endCxn id="32" idx="0"/>
          </p:cNvCxnSpPr>
          <p:nvPr/>
        </p:nvCxnSpPr>
        <p:spPr bwMode="auto">
          <a:xfrm flipH="1">
            <a:off x="2057400" y="2286000"/>
            <a:ext cx="914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6324600" y="3745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86600" y="44196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96200" y="5269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0" name="直接连接符 69"/>
          <p:cNvCxnSpPr>
            <a:stCxn id="16" idx="2"/>
            <a:endCxn id="67" idx="0"/>
          </p:cNvCxnSpPr>
          <p:nvPr/>
        </p:nvCxnSpPr>
        <p:spPr bwMode="auto">
          <a:xfrm flipH="1">
            <a:off x="7010400" y="2971800"/>
            <a:ext cx="762000" cy="773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连接符 70"/>
          <p:cNvCxnSpPr>
            <a:stCxn id="67" idx="2"/>
            <a:endCxn id="68" idx="0"/>
          </p:cNvCxnSpPr>
          <p:nvPr/>
        </p:nvCxnSpPr>
        <p:spPr bwMode="auto">
          <a:xfrm>
            <a:off x="7010400" y="4114800"/>
            <a:ext cx="7620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连接符 71"/>
          <p:cNvCxnSpPr>
            <a:stCxn id="68" idx="2"/>
            <a:endCxn id="69" idx="0"/>
          </p:cNvCxnSpPr>
          <p:nvPr/>
        </p:nvCxnSpPr>
        <p:spPr bwMode="auto">
          <a:xfrm>
            <a:off x="7772400" y="4788932"/>
            <a:ext cx="609600" cy="4805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Box 72"/>
          <p:cNvSpPr txBox="1"/>
          <p:nvPr/>
        </p:nvSpPr>
        <p:spPr>
          <a:xfrm>
            <a:off x="5410200" y="4419600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(float)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96000" y="5269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(x)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29400" y="58674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(y)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6" name="直接连接符 75"/>
          <p:cNvCxnSpPr>
            <a:stCxn id="68" idx="2"/>
            <a:endCxn id="74" idx="0"/>
          </p:cNvCxnSpPr>
          <p:nvPr/>
        </p:nvCxnSpPr>
        <p:spPr bwMode="auto">
          <a:xfrm flipH="1">
            <a:off x="6781800" y="4788932"/>
            <a:ext cx="990600" cy="4805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接连接符 76"/>
          <p:cNvCxnSpPr>
            <a:stCxn id="69" idx="2"/>
            <a:endCxn id="75" idx="0"/>
          </p:cNvCxnSpPr>
          <p:nvPr/>
        </p:nvCxnSpPr>
        <p:spPr bwMode="auto">
          <a:xfrm flipH="1">
            <a:off x="7315200" y="5638800"/>
            <a:ext cx="1066800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接连接符 77"/>
          <p:cNvCxnSpPr>
            <a:stCxn id="67" idx="2"/>
            <a:endCxn id="73" idx="0"/>
          </p:cNvCxnSpPr>
          <p:nvPr/>
        </p:nvCxnSpPr>
        <p:spPr bwMode="auto">
          <a:xfrm flipH="1">
            <a:off x="6096000" y="4114800"/>
            <a:ext cx="914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778E-17 -2.42775E-6 L -0.08333 -2.42775E-6 " pathEditMode="relative" ptsTypes="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" grpId="0" animBg="1"/>
      <p:bldP spid="12" grpId="0" animBg="1"/>
      <p:bldP spid="15" grpId="0" animBg="1"/>
      <p:bldP spid="16" grpId="0" animBg="1"/>
      <p:bldP spid="21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40" grpId="0" animBg="1"/>
      <p:bldP spid="57" grpId="0"/>
      <p:bldP spid="67" grpId="0" animBg="1"/>
      <p:bldP spid="68" grpId="0" animBg="1"/>
      <p:bldP spid="69" grpId="0" animBg="1"/>
      <p:bldP spid="73" grpId="0" animBg="1"/>
      <p:bldP spid="74" grpId="0" animBg="1"/>
      <p:bldP spid="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0772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18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3810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00200" y="10668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FunDef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28800" y="1740932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FunDec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(fun)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6400" y="38862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(a)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3" name="直接连接符 42"/>
          <p:cNvCxnSpPr>
            <a:endCxn id="40" idx="0"/>
          </p:cNvCxnSpPr>
          <p:nvPr/>
        </p:nvCxnSpPr>
        <p:spPr bwMode="auto">
          <a:xfrm>
            <a:off x="2286000" y="750332"/>
            <a:ext cx="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>
            <a:stCxn id="40" idx="2"/>
            <a:endCxn id="41" idx="0"/>
          </p:cNvCxnSpPr>
          <p:nvPr/>
        </p:nvCxnSpPr>
        <p:spPr bwMode="auto">
          <a:xfrm>
            <a:off x="2286000" y="1436132"/>
            <a:ext cx="3429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>
            <a:stCxn id="49" idx="2"/>
            <a:endCxn id="42" idx="0"/>
          </p:cNvCxnSpPr>
          <p:nvPr/>
        </p:nvCxnSpPr>
        <p:spPr bwMode="auto">
          <a:xfrm>
            <a:off x="1828800" y="3493532"/>
            <a:ext cx="5334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304800" y="1752600"/>
            <a:ext cx="1295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28800" y="24384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43000" y="31242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ParaDec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0" name="直接连接符 49"/>
          <p:cNvCxnSpPr>
            <a:stCxn id="41" idx="2"/>
            <a:endCxn id="48" idx="0"/>
          </p:cNvCxnSpPr>
          <p:nvPr/>
        </p:nvCxnSpPr>
        <p:spPr bwMode="auto">
          <a:xfrm>
            <a:off x="2628900" y="2110264"/>
            <a:ext cx="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连接符 50"/>
          <p:cNvCxnSpPr>
            <a:stCxn id="48" idx="2"/>
            <a:endCxn id="49" idx="0"/>
          </p:cNvCxnSpPr>
          <p:nvPr/>
        </p:nvCxnSpPr>
        <p:spPr bwMode="auto">
          <a:xfrm flipH="1">
            <a:off x="1828800" y="2807732"/>
            <a:ext cx="8001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连接符 53"/>
          <p:cNvCxnSpPr>
            <a:stCxn id="40" idx="2"/>
            <a:endCxn id="46" idx="0"/>
          </p:cNvCxnSpPr>
          <p:nvPr/>
        </p:nvCxnSpPr>
        <p:spPr bwMode="auto">
          <a:xfrm flipH="1">
            <a:off x="952500" y="1436132"/>
            <a:ext cx="13335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Box 59"/>
          <p:cNvSpPr txBox="1"/>
          <p:nvPr/>
        </p:nvSpPr>
        <p:spPr>
          <a:xfrm>
            <a:off x="3048000" y="3135868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2" name="直接连接符 61"/>
          <p:cNvCxnSpPr>
            <a:stCxn id="48" idx="2"/>
            <a:endCxn id="60" idx="0"/>
          </p:cNvCxnSpPr>
          <p:nvPr/>
        </p:nvCxnSpPr>
        <p:spPr bwMode="auto">
          <a:xfrm>
            <a:off x="2628900" y="2807732"/>
            <a:ext cx="121920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228600" y="3733800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5" name="直接连接符 64"/>
          <p:cNvCxnSpPr>
            <a:stCxn id="49" idx="2"/>
            <a:endCxn id="64" idx="0"/>
          </p:cNvCxnSpPr>
          <p:nvPr/>
        </p:nvCxnSpPr>
        <p:spPr bwMode="auto">
          <a:xfrm flipH="1">
            <a:off x="914400" y="3493532"/>
            <a:ext cx="914400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3581400" y="468766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(b)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9" name="直接连接符 68"/>
          <p:cNvCxnSpPr>
            <a:stCxn id="70" idx="2"/>
            <a:endCxn id="68" idx="0"/>
          </p:cNvCxnSpPr>
          <p:nvPr/>
        </p:nvCxnSpPr>
        <p:spPr bwMode="auto">
          <a:xfrm>
            <a:off x="3886200" y="4295001"/>
            <a:ext cx="3810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3200400" y="392566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ParaDec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1" name="直接连接符 70"/>
          <p:cNvCxnSpPr>
            <a:stCxn id="60" idx="2"/>
            <a:endCxn id="70" idx="0"/>
          </p:cNvCxnSpPr>
          <p:nvPr/>
        </p:nvCxnSpPr>
        <p:spPr bwMode="auto">
          <a:xfrm>
            <a:off x="3848100" y="3505200"/>
            <a:ext cx="38100" cy="42046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2057400" y="4535269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(float)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3" name="直接连接符 72"/>
          <p:cNvCxnSpPr>
            <a:stCxn id="70" idx="2"/>
            <a:endCxn id="72" idx="0"/>
          </p:cNvCxnSpPr>
          <p:nvPr/>
        </p:nvCxnSpPr>
        <p:spPr bwMode="auto">
          <a:xfrm flipH="1">
            <a:off x="2743200" y="4295001"/>
            <a:ext cx="1143000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6629400" y="17526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CompSt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7" name="直接连接符 76"/>
          <p:cNvCxnSpPr>
            <a:stCxn id="40" idx="2"/>
            <a:endCxn id="75" idx="0"/>
          </p:cNvCxnSpPr>
          <p:nvPr/>
        </p:nvCxnSpPr>
        <p:spPr bwMode="auto">
          <a:xfrm>
            <a:off x="2286000" y="1436132"/>
            <a:ext cx="51435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TextBox 78"/>
          <p:cNvSpPr txBox="1"/>
          <p:nvPr/>
        </p:nvSpPr>
        <p:spPr>
          <a:xfrm>
            <a:off x="7162800" y="25146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StmtList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0" name="直接连接符 79"/>
          <p:cNvCxnSpPr>
            <a:stCxn id="75" idx="2"/>
          </p:cNvCxnSpPr>
          <p:nvPr/>
        </p:nvCxnSpPr>
        <p:spPr bwMode="auto">
          <a:xfrm>
            <a:off x="7429500" y="2121932"/>
            <a:ext cx="6096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5638800" y="2526268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DefList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2" name="直接连接符 81"/>
          <p:cNvCxnSpPr>
            <a:stCxn id="75" idx="2"/>
            <a:endCxn id="81" idx="0"/>
          </p:cNvCxnSpPr>
          <p:nvPr/>
        </p:nvCxnSpPr>
        <p:spPr bwMode="auto">
          <a:xfrm flipH="1">
            <a:off x="6286500" y="2121932"/>
            <a:ext cx="1143000" cy="4043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Box 84"/>
          <p:cNvSpPr txBox="1"/>
          <p:nvPr/>
        </p:nvSpPr>
        <p:spPr>
          <a:xfrm>
            <a:off x="5897106" y="3135868"/>
            <a:ext cx="76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7" name="直接连接符 86"/>
          <p:cNvCxnSpPr>
            <a:stCxn id="81" idx="2"/>
            <a:endCxn id="85" idx="0"/>
          </p:cNvCxnSpPr>
          <p:nvPr/>
        </p:nvCxnSpPr>
        <p:spPr bwMode="auto">
          <a:xfrm flipH="1">
            <a:off x="6278106" y="2895600"/>
            <a:ext cx="8394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Box 87"/>
          <p:cNvSpPr txBox="1"/>
          <p:nvPr/>
        </p:nvSpPr>
        <p:spPr>
          <a:xfrm>
            <a:off x="6278106" y="3745468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0" name="直接连接符 89"/>
          <p:cNvCxnSpPr>
            <a:stCxn id="85" idx="2"/>
            <a:endCxn id="88" idx="0"/>
          </p:cNvCxnSpPr>
          <p:nvPr/>
        </p:nvCxnSpPr>
        <p:spPr bwMode="auto">
          <a:xfrm>
            <a:off x="6278106" y="3505200"/>
            <a:ext cx="647700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TextBox 90"/>
          <p:cNvSpPr txBox="1"/>
          <p:nvPr/>
        </p:nvSpPr>
        <p:spPr>
          <a:xfrm>
            <a:off x="4982706" y="3657600"/>
            <a:ext cx="1219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3" name="直接连接符 92"/>
          <p:cNvCxnSpPr>
            <a:stCxn id="85" idx="2"/>
            <a:endCxn id="91" idx="0"/>
          </p:cNvCxnSpPr>
          <p:nvPr/>
        </p:nvCxnSpPr>
        <p:spPr bwMode="auto">
          <a:xfrm flipH="1">
            <a:off x="5592306" y="3505200"/>
            <a:ext cx="685800" cy="1524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Box 93"/>
          <p:cNvSpPr txBox="1"/>
          <p:nvPr/>
        </p:nvSpPr>
        <p:spPr>
          <a:xfrm>
            <a:off x="6248400" y="47244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(m)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6" name="直接连接符 95"/>
          <p:cNvCxnSpPr>
            <a:stCxn id="88" idx="2"/>
            <a:endCxn id="94" idx="0"/>
          </p:cNvCxnSpPr>
          <p:nvPr/>
        </p:nvCxnSpPr>
        <p:spPr bwMode="auto">
          <a:xfrm>
            <a:off x="6925806" y="4114800"/>
            <a:ext cx="8394" cy="609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TextBox 96"/>
          <p:cNvSpPr txBox="1"/>
          <p:nvPr/>
        </p:nvSpPr>
        <p:spPr>
          <a:xfrm>
            <a:off x="7543800" y="32766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0" name="直接连接符 99"/>
          <p:cNvCxnSpPr>
            <a:stCxn id="79" idx="2"/>
            <a:endCxn id="97" idx="0"/>
          </p:cNvCxnSpPr>
          <p:nvPr/>
        </p:nvCxnSpPr>
        <p:spPr bwMode="auto">
          <a:xfrm>
            <a:off x="7962900" y="2883932"/>
            <a:ext cx="2667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0772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19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7800" y="6096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47800" y="12954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StmtList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3" name="直接连接符 42"/>
          <p:cNvCxnSpPr>
            <a:endCxn id="40" idx="0"/>
          </p:cNvCxnSpPr>
          <p:nvPr/>
        </p:nvCxnSpPr>
        <p:spPr bwMode="auto">
          <a:xfrm>
            <a:off x="2133600" y="978932"/>
            <a:ext cx="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6629400" y="2297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StmtList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3" name="直接连接符 52"/>
          <p:cNvCxnSpPr>
            <a:stCxn id="40" idx="2"/>
            <a:endCxn id="47" idx="0"/>
          </p:cNvCxnSpPr>
          <p:nvPr/>
        </p:nvCxnSpPr>
        <p:spPr bwMode="auto">
          <a:xfrm>
            <a:off x="2133600" y="1664732"/>
            <a:ext cx="5181600" cy="6329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55"/>
          <p:cNvSpPr txBox="1"/>
          <p:nvPr/>
        </p:nvSpPr>
        <p:spPr>
          <a:xfrm>
            <a:off x="6629400" y="3059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ReturnStmt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8" name="直接连接符 57"/>
          <p:cNvCxnSpPr>
            <a:stCxn id="47" idx="2"/>
            <a:endCxn id="56" idx="0"/>
          </p:cNvCxnSpPr>
          <p:nvPr/>
        </p:nvCxnSpPr>
        <p:spPr bwMode="auto">
          <a:xfrm>
            <a:off x="7315200" y="2667000"/>
            <a:ext cx="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1447800" y="22098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if-else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6" name="直接连接符 65"/>
          <p:cNvCxnSpPr>
            <a:stCxn id="40" idx="2"/>
            <a:endCxn id="61" idx="0"/>
          </p:cNvCxnSpPr>
          <p:nvPr/>
        </p:nvCxnSpPr>
        <p:spPr bwMode="auto">
          <a:xfrm>
            <a:off x="2133600" y="1664732"/>
            <a:ext cx="0" cy="5450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411996" y="2895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&gt;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2400" y="3593068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43000" y="3581400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b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3" name="直接连接符 82"/>
          <p:cNvCxnSpPr>
            <a:stCxn id="61" idx="2"/>
            <a:endCxn id="67" idx="0"/>
          </p:cNvCxnSpPr>
          <p:nvPr/>
        </p:nvCxnSpPr>
        <p:spPr bwMode="auto">
          <a:xfrm flipH="1">
            <a:off x="983496" y="2579132"/>
            <a:ext cx="1150104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连接符 85"/>
          <p:cNvCxnSpPr>
            <a:stCxn id="67" idx="2"/>
            <a:endCxn id="74" idx="0"/>
          </p:cNvCxnSpPr>
          <p:nvPr/>
        </p:nvCxnSpPr>
        <p:spPr bwMode="auto">
          <a:xfrm flipH="1">
            <a:off x="457200" y="3264932"/>
            <a:ext cx="526296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接连接符 91"/>
          <p:cNvCxnSpPr>
            <a:stCxn id="67" idx="2"/>
            <a:endCxn id="76" idx="0"/>
          </p:cNvCxnSpPr>
          <p:nvPr/>
        </p:nvCxnSpPr>
        <p:spPr bwMode="auto">
          <a:xfrm>
            <a:off x="983496" y="3264932"/>
            <a:ext cx="464304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TextBox 106"/>
          <p:cNvSpPr txBox="1"/>
          <p:nvPr/>
        </p:nvSpPr>
        <p:spPr>
          <a:xfrm>
            <a:off x="2362200" y="3657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Ass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=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950204" y="4355068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m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21804" y="4343400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0" name="直接连接符 109"/>
          <p:cNvCxnSpPr>
            <a:stCxn id="107" idx="2"/>
            <a:endCxn id="108" idx="0"/>
          </p:cNvCxnSpPr>
          <p:nvPr/>
        </p:nvCxnSpPr>
        <p:spPr bwMode="auto">
          <a:xfrm flipH="1">
            <a:off x="2255004" y="4026932"/>
            <a:ext cx="678696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接连接符 110"/>
          <p:cNvCxnSpPr>
            <a:stCxn id="107" idx="2"/>
            <a:endCxn id="109" idx="0"/>
          </p:cNvCxnSpPr>
          <p:nvPr/>
        </p:nvCxnSpPr>
        <p:spPr bwMode="auto">
          <a:xfrm>
            <a:off x="2933700" y="4026932"/>
            <a:ext cx="692904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直接连接符 112"/>
          <p:cNvCxnSpPr>
            <a:stCxn id="61" idx="2"/>
            <a:endCxn id="114" idx="0"/>
          </p:cNvCxnSpPr>
          <p:nvPr/>
        </p:nvCxnSpPr>
        <p:spPr bwMode="auto">
          <a:xfrm>
            <a:off x="2133600" y="2579132"/>
            <a:ext cx="8001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TextBox 113"/>
          <p:cNvSpPr txBox="1"/>
          <p:nvPr/>
        </p:nvSpPr>
        <p:spPr>
          <a:xfrm>
            <a:off x="2362200" y="2895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ExpStmt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7" name="直接连接符 116"/>
          <p:cNvCxnSpPr>
            <a:stCxn id="114" idx="2"/>
            <a:endCxn id="107" idx="0"/>
          </p:cNvCxnSpPr>
          <p:nvPr/>
        </p:nvCxnSpPr>
        <p:spPr bwMode="auto">
          <a:xfrm>
            <a:off x="2933700" y="3264932"/>
            <a:ext cx="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TextBox 119"/>
          <p:cNvSpPr txBox="1"/>
          <p:nvPr/>
        </p:nvSpPr>
        <p:spPr>
          <a:xfrm>
            <a:off x="4602996" y="3657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Ass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=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191000" y="4355068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m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562600" y="4343400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b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23" name="直接连接符 122"/>
          <p:cNvCxnSpPr>
            <a:stCxn id="120" idx="2"/>
            <a:endCxn id="121" idx="0"/>
          </p:cNvCxnSpPr>
          <p:nvPr/>
        </p:nvCxnSpPr>
        <p:spPr bwMode="auto">
          <a:xfrm flipH="1">
            <a:off x="4495800" y="4026932"/>
            <a:ext cx="678696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接连接符 123"/>
          <p:cNvCxnSpPr>
            <a:stCxn id="120" idx="2"/>
            <a:endCxn id="122" idx="0"/>
          </p:cNvCxnSpPr>
          <p:nvPr/>
        </p:nvCxnSpPr>
        <p:spPr bwMode="auto">
          <a:xfrm>
            <a:off x="5174496" y="4026932"/>
            <a:ext cx="692904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TextBox 124"/>
          <p:cNvSpPr txBox="1"/>
          <p:nvPr/>
        </p:nvSpPr>
        <p:spPr>
          <a:xfrm>
            <a:off x="4602996" y="2895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ExpStmt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26" name="直接连接符 125"/>
          <p:cNvCxnSpPr>
            <a:stCxn id="125" idx="2"/>
            <a:endCxn id="120" idx="0"/>
          </p:cNvCxnSpPr>
          <p:nvPr/>
        </p:nvCxnSpPr>
        <p:spPr bwMode="auto">
          <a:xfrm>
            <a:off x="5174496" y="3264932"/>
            <a:ext cx="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接连接符 127"/>
          <p:cNvCxnSpPr>
            <a:stCxn id="61" idx="2"/>
            <a:endCxn id="125" idx="0"/>
          </p:cNvCxnSpPr>
          <p:nvPr/>
        </p:nvCxnSpPr>
        <p:spPr bwMode="auto">
          <a:xfrm>
            <a:off x="2133600" y="2579132"/>
            <a:ext cx="3040896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TextBox 128"/>
          <p:cNvSpPr txBox="1"/>
          <p:nvPr/>
        </p:nvSpPr>
        <p:spPr>
          <a:xfrm>
            <a:off x="7017504" y="3985736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m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30" name="直接连接符 129"/>
          <p:cNvCxnSpPr>
            <a:stCxn id="56" idx="2"/>
            <a:endCxn id="129" idx="0"/>
          </p:cNvCxnSpPr>
          <p:nvPr/>
        </p:nvCxnSpPr>
        <p:spPr bwMode="auto">
          <a:xfrm>
            <a:off x="7315200" y="3429000"/>
            <a:ext cx="7104" cy="5567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304800"/>
            <a:ext cx="7005638" cy="6937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课程设置目的和要求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课程要求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90600"/>
            <a:ext cx="8763000" cy="45720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总体学习目标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1.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熟悉编译程序的总体结构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2.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熟悉编译程序各组成部分及其任务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3.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编译过程各阶段所要解决的问题及其采用的方法和技术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4.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掌握关键算法的工作原理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能力要求</a:t>
            </a: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掌握程序变换基本概念、问题描述和处理方法 </a:t>
            </a: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增强理论结合实际能力</a:t>
            </a: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培养“问题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</a:rPr>
              <a:t>→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形式化描述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</a:rPr>
              <a:t>→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计算机化” 的问题求解过程 </a:t>
            </a: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使学生在系统级上认识算法和系统的设计，培养系统能力</a:t>
            </a:r>
          </a:p>
        </p:txBody>
      </p:sp>
    </p:spTree>
    <p:extLst>
      <p:ext uri="{BB962C8B-B14F-4D97-AF65-F5344CB8AC3E}">
        <p14:creationId xmlns:p14="http://schemas.microsoft.com/office/powerpoint/2010/main" val="144373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-609600" y="1300877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i,j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fun(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a, float b)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{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m;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if (a&gt;b) m=a;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else m=b;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return m;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}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float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抽象语法树的显示</a:t>
            </a: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 t="3055" r="80237" b="8009"/>
          <a:stretch>
            <a:fillRect/>
          </a:stretch>
        </p:blipFill>
        <p:spPr bwMode="auto">
          <a:xfrm>
            <a:off x="3352800" y="457200"/>
            <a:ext cx="5715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20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21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>
                <a:latin typeface="+mn-ea"/>
                <a:ea typeface="+mn-ea"/>
              </a:rPr>
              <a:t>实验一的检查验收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>
          <a:xfrm>
            <a:off x="-152400" y="1203326"/>
            <a:ext cx="8763000" cy="4435474"/>
          </a:xfrm>
        </p:spPr>
        <p:txBody>
          <a:bodyPr/>
          <a:lstStyle/>
          <a:p>
            <a:pPr lvl="1"/>
            <a:r>
              <a:rPr lang="zh-CN" altLang="en-US" sz="2400" dirty="0">
                <a:latin typeface="+mn-ea"/>
              </a:rPr>
              <a:t> 自行准备好测试用例。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词法分析：正确识别出源程序中的单词，以二元组的形式显示。以及对不能识别的符号报错。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语法分析：（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）正确显示出测试用代码的抽象语法树，要求根据显示的形式能还原出源程序的代码（不包含注释）；（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）报错功能，能正确给出错误性质和位置，并有容错的功能（能够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次显示多个语法错误）。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回答老师的提问。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评分依据</a:t>
            </a:r>
            <a:r>
              <a:rPr lang="zh-CN" altLang="en-US" sz="2400" dirty="0">
                <a:latin typeface="+mn-ea"/>
                <a:sym typeface="Wingdings" pitchFamily="2" charset="2"/>
              </a:rPr>
              <a:t>： （</a:t>
            </a:r>
            <a:r>
              <a:rPr lang="en-US" altLang="zh-CN" sz="2400" dirty="0">
                <a:latin typeface="+mn-ea"/>
                <a:sym typeface="Wingdings" pitchFamily="2" charset="2"/>
              </a:rPr>
              <a:t>1) </a:t>
            </a:r>
            <a:r>
              <a:rPr lang="zh-CN" altLang="en-US" sz="2400" dirty="0">
                <a:latin typeface="+mn-ea"/>
                <a:sym typeface="Wingdings" pitchFamily="2" charset="2"/>
              </a:rPr>
              <a:t>完成的时间；（</a:t>
            </a:r>
            <a:r>
              <a:rPr lang="en-US" altLang="zh-CN" sz="2400" dirty="0">
                <a:latin typeface="+mn-ea"/>
                <a:sym typeface="Wingdings" pitchFamily="2" charset="2"/>
              </a:rPr>
              <a:t>2</a:t>
            </a:r>
            <a:r>
              <a:rPr lang="zh-CN" altLang="en-US" sz="2400" dirty="0">
                <a:latin typeface="+mn-ea"/>
                <a:sym typeface="Wingdings" pitchFamily="2" charset="2"/>
              </a:rPr>
              <a:t>）完成的质量。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22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-152400" y="1203326"/>
            <a:ext cx="8763000" cy="4359274"/>
          </a:xfrm>
        </p:spPr>
        <p:txBody>
          <a:bodyPr/>
          <a:lstStyle/>
          <a:p>
            <a:pPr lvl="1">
              <a:buNone/>
            </a:pPr>
            <a:r>
              <a:rPr lang="zh-CN" altLang="en-US" sz="2400" dirty="0">
                <a:latin typeface="+mn-ea"/>
              </a:rPr>
              <a:t>    对实验一生成的抽象语法树进行先根遍历，完成：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 符号表的管理。可选择采用顺序表，</a:t>
            </a:r>
            <a:r>
              <a:rPr lang="en-US" altLang="zh-CN" sz="2400" dirty="0">
                <a:latin typeface="+mn-ea"/>
              </a:rPr>
              <a:t>HASH</a:t>
            </a:r>
            <a:r>
              <a:rPr lang="zh-CN" altLang="en-US" sz="2400" dirty="0">
                <a:latin typeface="+mn-ea"/>
              </a:rPr>
              <a:t>表，十字链表，多表等形式。遇到说明语句填写符号表并做出相应的语义检查；遇到语句中的符号引用，查找符号表并进行语义检查。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类型检查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名字的作用域分析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控制流检查（</a:t>
            </a:r>
            <a:r>
              <a:rPr lang="en-US" altLang="zh-CN" sz="2400" dirty="0">
                <a:latin typeface="+mn-ea"/>
              </a:rPr>
              <a:t>break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continue</a:t>
            </a:r>
            <a:r>
              <a:rPr lang="zh-CN" altLang="en-US" sz="2400" dirty="0">
                <a:latin typeface="+mn-ea"/>
              </a:rPr>
              <a:t>等必须出现在合法的位置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。。。</a:t>
            </a:r>
            <a:endParaRPr lang="en-US" altLang="zh-CN" sz="2400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>
                <a:latin typeface="+mn-ea"/>
                <a:ea typeface="+mn-ea"/>
              </a:rPr>
              <a:t>实验二 符号表的管理与语义检查</a:t>
            </a: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4067572" y="320551"/>
            <a:ext cx="3384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0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 l="21857" t="8454" r="23353" b="15750"/>
          <a:stretch>
            <a:fillRect/>
          </a:stretch>
        </p:blipFill>
        <p:spPr bwMode="auto">
          <a:xfrm>
            <a:off x="395536" y="1340768"/>
            <a:ext cx="5508104" cy="460851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37" name="TextBox 36"/>
          <p:cNvSpPr txBox="1"/>
          <p:nvPr/>
        </p:nvSpPr>
        <p:spPr>
          <a:xfrm>
            <a:off x="0" y="1979548"/>
            <a:ext cx="176368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</a:t>
            </a:r>
          </a:p>
          <a:p>
            <a:pPr algn="ctr"/>
            <a:r>
              <a:rPr lang="zh-CN" altLang="en-US" sz="1200" b="1" dirty="0">
                <a:latin typeface="Times New Roman" pitchFamily="18" charset="0"/>
                <a:cs typeface="Times New Roman" pitchFamily="18" charset="0"/>
              </a:rPr>
              <a:t>外部变量在静态数据区偏移起点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zh-CN" altLang="en-US" sz="1200" b="1" dirty="0">
                <a:latin typeface="Times New Roman" pitchFamily="18" charset="0"/>
                <a:cs typeface="Times New Roman" pitchFamily="18" charset="0"/>
              </a:rPr>
              <a:t>可为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496" y="2924944"/>
            <a:ext cx="16916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512" y="3933056"/>
            <a:ext cx="1368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31640" y="3631072"/>
            <a:ext cx="1800200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type:int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下箭头 40"/>
          <p:cNvSpPr/>
          <p:nvPr/>
        </p:nvSpPr>
        <p:spPr bwMode="auto">
          <a:xfrm>
            <a:off x="1907704" y="105273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15616" y="4438466"/>
            <a:ext cx="1800200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type:int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07704" y="2946430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.num: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91680" y="2348880"/>
            <a:ext cx="1143744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4*1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55776" y="2996952"/>
            <a:ext cx="16561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4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4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DX+4</a:t>
            </a:r>
            <a:endParaRPr lang="zh-CN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51720" y="4654877"/>
            <a:ext cx="1368152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>
              <a:lnSpc>
                <a:spcPts val="16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float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35896" y="4366458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99792" y="515854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4057128" y="736104"/>
          <a:ext cx="5123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TYPE…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499992" y="515854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24128" y="551858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76528" y="4818638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.num: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60032" y="4077072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.num: 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31840" y="3707547"/>
            <a:ext cx="1296144" cy="2975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4*2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52120" y="3284984"/>
            <a:ext cx="1944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DX+12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4049712" y="1096466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4052887" y="1482229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995936" y="2627620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DX+4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4067944" y="1844824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右箭头 60"/>
          <p:cNvSpPr>
            <a:spLocks noChangeArrowheads="1"/>
          </p:cNvSpPr>
          <p:nvPr/>
        </p:nvSpPr>
        <p:spPr bwMode="auto">
          <a:xfrm>
            <a:off x="3479800" y="1025029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TX0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sp>
        <p:nvSpPr>
          <p:cNvPr id="62" name="右箭头 61"/>
          <p:cNvSpPr>
            <a:spLocks noChangeArrowheads="1"/>
          </p:cNvSpPr>
          <p:nvPr/>
        </p:nvSpPr>
        <p:spPr bwMode="auto">
          <a:xfrm>
            <a:off x="3492500" y="1023441"/>
            <a:ext cx="539750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pTX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5536" y="40466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）外部声明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12160" y="3573016"/>
            <a:ext cx="3059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如果某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ExtDefList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结点的第一个棵子树是函数，函数中的局部变量在堆栈区中分配单元，则将该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ExtDefList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结点的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直接赋值给第二孩子结点的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属性</a:t>
            </a:r>
          </a:p>
        </p:txBody>
      </p:sp>
      <p:sp>
        <p:nvSpPr>
          <p:cNvPr id="6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23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1204 L -3.33333E-6 0.1067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9723 L -0.03003 0.2020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42 0.19422 L -0.14166 0.288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6 0.28866 L -0.03142 0.1942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1 0.19792 L -0.02361 0.2923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77 0.2875 L 0.05521 0.3937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32 " pathEditMode="relative" ptsTypes="AA">
                                      <p:cBhvr>
                                        <p:cTn id="7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3919 L -0.02361 0.2972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61 0.28843 L -0.04722 0.1835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59 0.19607 L 0.07466 0.1016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01 0.09977 L 0.16545 0.19422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89 0.19607 L 0.12466 0.2801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66 0.28195 L 0.12466 0.39746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5 0.39746 L 0.12605 0.2923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5 0.28866 L 0.23629 0.40417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51 0.40602 L 0.2099 0.50047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4977 L 0.00191 0.11736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69 0.50926 L 0.27552 0.39375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0.38912 L 0.40156 0.50463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36 0.50463 L 0.39636 0.60972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9514 L 2.77778E-7 0.16875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0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549 0.61435 L 0.39549 0.50926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722 0.50347 L 0.27118 0.38796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0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71 0.39375 L 0.12604 0.28866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0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0.27824 L 0.16545 0.19421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/>
      <p:bldP spid="39" grpId="0"/>
      <p:bldP spid="40" grpId="0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1" grpId="6" animBg="1"/>
      <p:bldP spid="41" grpId="7" animBg="1"/>
      <p:bldP spid="41" grpId="8" animBg="1"/>
      <p:bldP spid="41" grpId="9" animBg="1"/>
      <p:bldP spid="41" grpId="10" animBg="1"/>
      <p:bldP spid="41" grpId="11" animBg="1"/>
      <p:bldP spid="41" grpId="12" animBg="1"/>
      <p:bldP spid="41" grpId="13" animBg="1"/>
      <p:bldP spid="41" grpId="14" animBg="1"/>
      <p:bldP spid="41" grpId="15" animBg="1"/>
      <p:bldP spid="41" grpId="16" animBg="1"/>
      <p:bldP spid="41" grpId="17" animBg="1"/>
      <p:bldP spid="41" grpId="18" animBg="1"/>
      <p:bldP spid="41" grpId="19" animBg="1"/>
      <p:bldP spid="41" grpId="20" animBg="1"/>
      <p:bldP spid="41" grpId="21" animBg="1"/>
      <p:bldP spid="41" grpId="22" animBg="1"/>
      <p:bldP spid="42" grpId="0"/>
      <p:bldP spid="43" grpId="0"/>
      <p:bldP spid="44" grpId="0"/>
      <p:bldP spid="45" grpId="0"/>
      <p:bldP spid="46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9" grpId="0"/>
      <p:bldP spid="61" grpId="0" animBg="1"/>
      <p:bldP spid="62" grpId="0" animBg="1"/>
      <p:bldP spid="62" grpId="1" animBg="1"/>
      <p:bldP spid="62" grpId="2" animBg="1"/>
      <p:bldP spid="62" grpId="3" animBg="1"/>
      <p:bldP spid="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 cstate="print"/>
          <a:srcRect l="16876" t="7470" r="17819" b="19687"/>
          <a:stretch>
            <a:fillRect/>
          </a:stretch>
        </p:blipFill>
        <p:spPr bwMode="auto">
          <a:xfrm>
            <a:off x="35496" y="1948880"/>
            <a:ext cx="7119061" cy="446449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995564" y="-7441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0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985120" y="408112"/>
          <a:ext cx="5123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TYPE…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3977704" y="759495"/>
          <a:ext cx="51662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入口标号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返回类型等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4020616" y="1516832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995936" y="1144687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右箭头 39"/>
          <p:cNvSpPr>
            <a:spLocks noChangeArrowheads="1"/>
          </p:cNvSpPr>
          <p:nvPr/>
        </p:nvSpPr>
        <p:spPr bwMode="auto">
          <a:xfrm>
            <a:off x="3203848" y="1073498"/>
            <a:ext cx="743694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</a:rPr>
              <a:t>TX1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41" name="右箭头 40"/>
          <p:cNvSpPr>
            <a:spLocks noChangeArrowheads="1"/>
          </p:cNvSpPr>
          <p:nvPr/>
        </p:nvSpPr>
        <p:spPr bwMode="auto">
          <a:xfrm>
            <a:off x="3252242" y="695449"/>
            <a:ext cx="743694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pTX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42" name="下箭头 41"/>
          <p:cNvSpPr/>
          <p:nvPr/>
        </p:nvSpPr>
        <p:spPr bwMode="auto">
          <a:xfrm>
            <a:off x="3059832" y="173285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544" y="1188730"/>
            <a:ext cx="1728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pTx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=&gt;TX1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9512" y="3245024"/>
            <a:ext cx="17281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（返回类型）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15816" y="3101008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3995936" y="-7441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1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9592" y="5621288"/>
            <a:ext cx="13681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.width:   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71800" y="5621288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.name: x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11760" y="3821088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DX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91680" y="4603884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DX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99792" y="4200821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.num:  1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.width:  4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92080" y="4253136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DX+4*1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99992" y="5323964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DX+4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99792" y="6073029"/>
            <a:ext cx="1512168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 float</a:t>
            </a:r>
          </a:p>
          <a:p>
            <a:pPr algn="ctr">
              <a:lnSpc>
                <a:spcPts val="1800"/>
              </a:lnSpc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.width:   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0272" y="5773688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.name: y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68144" y="4901208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.num:  1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.width:  4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92080" y="3677072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.num:  1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.width:  4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91880" y="3461048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.num:  2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.width:  8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9552" y="58072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）函数声明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36096" y="2308920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具体形参单元分配依赖于调用双方的参数传递的约定，通常会用到寄存器。</a:t>
            </a:r>
          </a:p>
        </p:txBody>
      </p:sp>
      <p:sp>
        <p:nvSpPr>
          <p:cNvPr id="6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24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267 0.11537 " pathEditMode="relative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5 0.1163 L -1.11111E-6 0.000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.00532 L 0.00799 0.1100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-5.43353E-6 L 7.22222E-6 0.06288 " pathEditMode="relative" ptsTypes="AA">
                                      <p:cBhvr>
                                        <p:cTn id="3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11214 L -0.02656 0.2171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42 0.21503 L -0.09427 0.330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27 0.3304 L -0.18889 0.4351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89 0.43514 L -0.07066 0.330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66 0.3304 L 0.0474 0.4561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7 0.43514 L -0.07066 0.3304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5387 L -4.16667E-6 0.1063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39 0.33456 L 0.01424 0.21919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0.22543 L 0.18906 0.34081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81 0.34081 L 0.26163 0.43514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88 0.43514 L 0.14965 0.55052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83 0.54636 L 0.26788 0.44139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7 0.43514 L 0.39392 0.55052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611 0.55052 L 0.26007 0.43514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11445 L -4.16667E-6 0.1667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7 0.43514 L 0.18125 0.3304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25 0.3304 L 0.00017 0.22543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0.2148 L 0.02379 0.11006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0" grpId="0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2" grpId="3" animBg="1"/>
      <p:bldP spid="42" grpId="4" animBg="1"/>
      <p:bldP spid="42" grpId="5" animBg="1"/>
      <p:bldP spid="42" grpId="6" animBg="1"/>
      <p:bldP spid="42" grpId="7" animBg="1"/>
      <p:bldP spid="42" grpId="8" animBg="1"/>
      <p:bldP spid="42" grpId="9" animBg="1"/>
      <p:bldP spid="42" grpId="10" animBg="1"/>
      <p:bldP spid="42" grpId="11" animBg="1"/>
      <p:bldP spid="42" grpId="12" animBg="1"/>
      <p:bldP spid="42" grpId="13" animBg="1"/>
      <p:bldP spid="42" grpId="14" animBg="1"/>
      <p:bldP spid="42" grpId="15" animBg="1"/>
      <p:bldP spid="42" grpId="16" animBg="1"/>
      <p:bldP spid="42" grpId="17" animBg="1"/>
      <p:bldP spid="42" grpId="18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/>
          <a:srcRect l="32481" t="7875" r="17710" b="19282"/>
          <a:stretch>
            <a:fillRect/>
          </a:stretch>
        </p:blipFill>
        <p:spPr bwMode="auto">
          <a:xfrm>
            <a:off x="107504" y="2348880"/>
            <a:ext cx="626469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3995564" y="314831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i-1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985120" y="730384"/>
          <a:ext cx="512338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TYPE…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977704" y="1081767"/>
          <a:ext cx="51662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DXi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3995936" y="1466959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Dxi+4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右箭头 61"/>
          <p:cNvSpPr>
            <a:spLocks noChangeArrowheads="1"/>
          </p:cNvSpPr>
          <p:nvPr/>
        </p:nvSpPr>
        <p:spPr bwMode="auto">
          <a:xfrm>
            <a:off x="3203848" y="969442"/>
            <a:ext cx="743694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TXi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63" name="右箭头 62"/>
          <p:cNvSpPr>
            <a:spLocks noChangeArrowheads="1"/>
          </p:cNvSpPr>
          <p:nvPr/>
        </p:nvSpPr>
        <p:spPr bwMode="auto">
          <a:xfrm>
            <a:off x="3252242" y="979959"/>
            <a:ext cx="743694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pTX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64" name="下箭头 63"/>
          <p:cNvSpPr/>
          <p:nvPr/>
        </p:nvSpPr>
        <p:spPr bwMode="auto">
          <a:xfrm>
            <a:off x="3707904" y="213285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1520" y="59107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）复合语句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-36512" y="4613066"/>
            <a:ext cx="26642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3995936" y="302742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04048" y="2411596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87624" y="3059668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7584" y="3717032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67944" y="4005064"/>
            <a:ext cx="13681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endParaRPr lang="en-US" altLang="zh-CN" sz="1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27784" y="4737918"/>
            <a:ext cx="13681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endParaRPr lang="en-US" altLang="zh-CN" sz="1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59632" y="5445224"/>
            <a:ext cx="13681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endParaRPr lang="en-US" altLang="zh-CN" sz="1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63888" y="5652537"/>
            <a:ext cx="15121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代码：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t1=#1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-252536" y="4941168"/>
            <a:ext cx="15121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生成代码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a=t1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00192" y="4581128"/>
            <a:ext cx="23042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 Dxi+4</a:t>
            </a:r>
          </a:p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372200" y="5662989"/>
            <a:ext cx="23042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 Dxi+4</a:t>
            </a:r>
          </a:p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72200" y="3573016"/>
            <a:ext cx="23042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Dxi+8</a:t>
            </a:r>
          </a:p>
          <a:p>
            <a:pPr algn="ctr"/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处理其它说明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52120" y="2780928"/>
            <a:ext cx="26642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StmtList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的中间代码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3568" y="2411596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退出复合语句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652120" y="3068960"/>
            <a:ext cx="25922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复合语句中局部变量占的单元数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25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084 0.09434 " pathEditMode="relative" ptsTypes="AA">
                                      <p:cBhvr>
                                        <p:cTn id="3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27 0.08902 L -0.10087 0.1939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43 0.18983 L -0.29132 0.2841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132 0.28185 L -0.06302 0.1875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0.18336 L -0.0158 0.2987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9 0.29873 L -0.18247 0.3616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08 0.36162 L -0.33073 0.4665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6.7052E-6 L 7.22222E-6 0.0733 " pathEditMode="relative" ptsTypes="AA">
                                      <p:cBhvr>
                                        <p:cTn id="9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073 0.46659 L -0.18906 0.3616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0.36162 L -0.08663 0.48763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62 0.477 L -0.18906 0.3616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08 0.37203 L -0.0158 0.29873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93 0.29249 L 0.20156 0.37642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87 0.37226 L 0.18906 0.477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6821 L -4.16667E-6 0.11029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73 0.477 C 0.17691 0.46197 0.18246 0.44185 0.18385 0.42636 C 0.18229 0.39006 0.18524 0.3963 0.1776 0.3755 C 0.17691 0.37341 0.17726 0.37087 0.17604 0.36925 C 0.17326 0.36578 0.15191 0.36139 0.14896 0.3607 C 0.13993 0.35677 0.13125 0.35561 0.12205 0.35237 C 0.11597 0.35029 0.1092 0.34521 0.10295 0.34382 C 0.09618 0.34243 0.09323 0.34197 0.08715 0.33966 C 0.06406 0.33041 0.04114 0.31954 0.01719 0.31422 C 0.00851 0.31052 0.00104 0.30798 -0.00816 0.3059 C -0.01129 0.30451 -0.01459 0.30289 -0.01771 0.30151 C -0.01927 0.30081 -0.0224 0.29943 -0.0224 0.29966 C -0.02882 0.29133 -0.0408 0.28833 -0.04948 0.28463 C -0.05434 0.27492 -0.06285 0.27191 -0.07014 0.26567 C -0.07778 0.25018 -0.07691 0.22821 -0.07795 0.21064 C -0.07795 0.20971 -0.07882 0.15052 -0.07483 0.12833 C -0.07379 0.12278 -0.07292 0.11445 -0.0684 0.11145 C -0.06545 0.10937 -0.05903 0.10706 -0.05903 0.10729 C -0.04306 0.11006 -0.02674 0.11307 -0.01129 0.12 C -0.00382 0.12648 0.00469 0.1274 0.0125 0.13295 C 0.01962 0.13711 0.02482 0.14359 0.0316 0.14937 C 0.03316 0.15076 0.04166 0.15307 0.04271 0.15353 C 0.05121 0.157 0.0592 0.16024 0.06805 0.16208 C 0.07465 0.16509 0.0743 0.16925 0.07916 0.17272 C 0.08107 0.17411 0.08333 0.17411 0.08541 0.1748 C 0.09826 0.1859 0.11493 0.18336 0.12986 0.18544 C 0.15017 0.19191 0.16927 0.19584 0.19028 0.19792 C 0.19496 0.19723 0.19982 0.19677 0.20451 0.19584 C 0.21232 0.19422 0.21857 0.1896 0.22673 0.1896 " pathEditMode="relative" rAng="0" ptsTypes="ffffffffffffffffffffffffffffA">
                                      <p:cBhvr>
                                        <p:cTn id="148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91 0.18867 C 0.21545 0.19862 0.22482 0.18775 0.21337 0.19515 C 0.21198 0.19607 0.21146 0.19839 0.21007 0.19931 C 0.19653 0.20995 0.17899 0.20463 0.16562 0.21619 C 0.16458 0.22035 0.16354 0.22474 0.1625 0.22891 C 0.1618 0.23168 0.16354 0.23469 0.16406 0.23746 C 0.16562 0.24509 0.16719 0.2518 0.17048 0.2585 C 0.17274 0.26775 0.17673 0.27492 0.1816 0.28185 C 0.1868 0.30313 0.18559 0.29943 0.19739 0.31561 C 0.20052 0.31977 0.20573 0.31862 0.21007 0.31977 C 0.22916 0.31908 0.24826 0.31954 0.26736 0.31769 C 0.27066 0.31746 0.27673 0.31353 0.27673 0.31376 C 0.28212 0.30682 0.28646 0.29989 0.29271 0.29457 C 0.28125 0.27839 0.28871 0.24694 0.28628 0.22474 C 0.28507 0.21272 0.28524 0.2074 0.27673 0.20347 C 0.27274 0.19815 0.2691 0.19237 0.26562 0.18659 C 0.26441 0.18474 0.26406 0.18174 0.2625 0.18035 C 0.25816 0.17688 0.25295 0.17619 0.24826 0.17388 C 0.22778 0.17619 0.20382 0.17226 0.18472 0.18035 C 0.14601 0.17388 0.19722 0.18174 0.10538 0.17619 C 0.10035 0.17596 0.09583 0.1718 0.09114 0.16971 C 0.08611 0.1674 0.08055 0.16833 0.07517 0.16763 C 0.06406 0.16278 0.05295 0.15769 0.04184 0.15284 C 0.03871 0.15145 0.03541 0.15006 0.03229 0.14867 C 0.03073 0.14798 0.0276 0.14659 0.0276 0.14682 C 0.02344 0.14081 0.01892 0.1385 0.01337 0.13596 C 0.01232 0.13457 0.01128 0.13295 0.01007 0.1318 C 0.00868 0.13064 0.0066 0.13087 0.00538 0.12948 C 0.00278 0.12671 0.00139 0.12208 -0.00104 0.11908 C -0.00434 0.10567 -0.00781 0.09688 -0.00261 0.08093 C -0.00104 0.0763 0.00382 0.07538 0.00694 0.07261 C 0.00972 0.07006 0.01649 0.06821 0.01649 0.06844 C 0.03368 0.06983 0.0493 0.07376 0.06562 0.08093 C 0.08125 0.10058 0.10781 0.09989 0.1276 0.09989 " pathEditMode="relative" rAng="0" ptsTypes="fffffffffffffffffffffffffffffffffA">
                                      <p:cBhvr>
                                        <p:cTn id="157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" y="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91 0.09827 C 0.12014 0.09896 0.11302 0.09804 0.10642 0.10035 C 0.10278 0.10174 0.1 0.1059 0.09687 0.10891 C 0.09462 0.11099 0.09305 0.11422 0.09045 0.11515 C 0.08073 0.11885 0.0868 0.1163 0.07465 0.12162 C 0.07309 0.12232 0.06979 0.1237 0.06979 0.12393 C 0.06875 0.12578 0.06788 0.12787 0.06666 0.12995 C 0.0658 0.13156 0.06371 0.13226 0.06354 0.13434 C 0.06319 0.13919 0.06354 0.14451 0.0651 0.14914 C 0.0658 0.15145 0.06823 0.15168 0.06979 0.1533 C 0.07708 0.16093 0.08923 0.16602 0.09844 0.1681 C 0.12153 0.17827 0.16996 0.1711 0.19201 0.17018 C 0.20035 0.16671 0.1941 0.17064 0.2 0.16185 C 0.20243 0.15815 0.20798 0.15122 0.20798 0.15145 C 0.20903 0.14706 0.21007 0.14266 0.21111 0.1385 C 0.21163 0.13642 0.21267 0.13226 0.21267 0.13249 C 0.21215 0.12578 0.21267 0.11908 0.21111 0.11307 C 0.21041 0.11076 0.20798 0.11052 0.20642 0.10891 C 0.20191 0.10428 0.19913 0.10058 0.19357 0.09827 C 0.1809 0.08139 0.15278 0.08024 0.13646 0.07931 C 0.11788 0.07839 0.09948 0.07792 0.0809 0.07723 C 0.08003 0.077 0.06927 0.07538 0.06666 0.07307 C 0.05503 0.06243 0.0684 0.06937 0.05712 0.06451 C 0.05173 0.05896 0.04444 0.04833 0.03802 0.04555 C 0.03021 0.04208 0.02222 0.03977 0.01423 0.037 C 0.00521 0.03376 -0.00243 0.02821 -0.01111 0.02428 C -0.02101 0.01133 -0.02274 0.0111 -0.03646 0.0074 C -0.04497 -0.00346 -0.03733 -0.01988 -0.05243 -0.02635 C -0.05486 -0.0252 -0.06042 -0.02335 -0.06198 -0.02011 C -0.06372 -0.01641 -0.06511 -0.00739 -0.06511 -0.00716 " pathEditMode="relative" rAng="0" ptsTypes="fffffffffffffffffffffffffffffA">
                                      <p:cBhvr>
                                        <p:cTn id="171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-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2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2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9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500"/>
                            </p:stCondLst>
                            <p:childTnLst>
                              <p:par>
                                <p:cTn id="19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11029 L -2.22222E-6 0.00532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6500"/>
                            </p:stCondLst>
                            <p:childTnLst>
                              <p:par>
                                <p:cTn id="196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8500"/>
                            </p:stCondLst>
                            <p:childTnLst>
                              <p:par>
                                <p:cTn id="200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62" grpId="0" animBg="1"/>
      <p:bldP spid="62" grpId="1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4" grpId="3" animBg="1"/>
      <p:bldP spid="64" grpId="4" animBg="1"/>
      <p:bldP spid="64" grpId="5" animBg="1"/>
      <p:bldP spid="64" grpId="6" animBg="1"/>
      <p:bldP spid="64" grpId="7" animBg="1"/>
      <p:bldP spid="64" grpId="8" animBg="1"/>
      <p:bldP spid="64" grpId="9" animBg="1"/>
      <p:bldP spid="64" grpId="10" animBg="1"/>
      <p:bldP spid="64" grpId="11" animBg="1"/>
      <p:bldP spid="64" grpId="12" animBg="1"/>
      <p:bldP spid="64" grpId="13" animBg="1"/>
      <p:bldP spid="64" grpId="14" animBg="1"/>
      <p:bldP spid="64" grpId="15" animBg="1"/>
      <p:bldP spid="64" grpId="16" animBg="1"/>
      <p:bldP spid="66" grpId="0"/>
      <p:bldP spid="67" grpId="0"/>
      <p:bldP spid="67" grpId="1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26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>
                <a:latin typeface="+mn-ea"/>
                <a:ea typeface="+mn-ea"/>
              </a:rPr>
              <a:t>实验二的检查验收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>
          <a:xfrm>
            <a:off x="-152400" y="1203326"/>
            <a:ext cx="8763000" cy="4435474"/>
          </a:xfrm>
        </p:spPr>
        <p:txBody>
          <a:bodyPr/>
          <a:lstStyle/>
          <a:p>
            <a:pPr lvl="1"/>
            <a:r>
              <a:rPr lang="zh-CN" altLang="en-US" sz="2400" dirty="0">
                <a:latin typeface="+mn-ea"/>
              </a:rPr>
              <a:t> 自行准备好若干个测试用例，测试用例中包含的语义错误类别可以参考实验指导中参考教材</a:t>
            </a:r>
            <a:r>
              <a:rPr lang="en-US" altLang="zh-CN" sz="2400" dirty="0">
                <a:latin typeface="+mn-ea"/>
              </a:rPr>
              <a:t>[2]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 回答老师的提问。可根据老师的要求，在程序的合适位置加上符号表的显示。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评分依据</a:t>
            </a:r>
            <a:r>
              <a:rPr lang="zh-CN" altLang="en-US" sz="2400" dirty="0">
                <a:latin typeface="+mn-ea"/>
                <a:sym typeface="Wingdings" pitchFamily="2" charset="2"/>
              </a:rPr>
              <a:t>： （</a:t>
            </a:r>
            <a:r>
              <a:rPr lang="en-US" altLang="zh-CN" sz="2400" dirty="0">
                <a:latin typeface="+mn-ea"/>
                <a:sym typeface="Wingdings" pitchFamily="2" charset="2"/>
              </a:rPr>
              <a:t>1) </a:t>
            </a:r>
            <a:r>
              <a:rPr lang="zh-CN" altLang="en-US" sz="2400" dirty="0">
                <a:latin typeface="+mn-ea"/>
                <a:sym typeface="Wingdings" pitchFamily="2" charset="2"/>
              </a:rPr>
              <a:t>完成的时间；（</a:t>
            </a:r>
            <a:r>
              <a:rPr lang="en-US" altLang="zh-CN" sz="2400" dirty="0">
                <a:latin typeface="+mn-ea"/>
                <a:sym typeface="Wingdings" pitchFamily="2" charset="2"/>
              </a:rPr>
              <a:t>2</a:t>
            </a:r>
            <a:r>
              <a:rPr lang="zh-CN" altLang="en-US" sz="2400" dirty="0">
                <a:latin typeface="+mn-ea"/>
                <a:sym typeface="Wingdings" pitchFamily="2" charset="2"/>
              </a:rPr>
              <a:t>）完成的质量（主要看能检查出多少静态语义错误）。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27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-228600" y="1279526"/>
            <a:ext cx="8763000" cy="3673474"/>
          </a:xfrm>
        </p:spPr>
        <p:txBody>
          <a:bodyPr/>
          <a:lstStyle/>
          <a:p>
            <a:pPr lvl="1">
              <a:buNone/>
            </a:pPr>
            <a:r>
              <a:rPr lang="zh-CN" altLang="en-US" sz="2400" dirty="0">
                <a:latin typeface="+mn-ea"/>
              </a:rPr>
              <a:t>      当无静态语义错误时，生成中间代码。</a:t>
            </a:r>
            <a:endParaRPr lang="en-US" altLang="zh-CN" sz="2400" dirty="0">
              <a:latin typeface="+mn-ea"/>
            </a:endParaRPr>
          </a:p>
          <a:p>
            <a:pPr lvl="1">
              <a:buNone/>
            </a:pPr>
            <a:r>
              <a:rPr lang="en-US" altLang="zh-CN" sz="2400" dirty="0">
                <a:latin typeface="+mn-ea"/>
              </a:rPr>
              <a:t>		   </a:t>
            </a:r>
            <a:r>
              <a:rPr lang="zh-CN" altLang="en-US" sz="2400" dirty="0">
                <a:latin typeface="+mn-ea"/>
              </a:rPr>
              <a:t>结合符号表，对抽象语法树进行先根遍历，在遍历过程中，需要完成继承属性和综合属性的计算，同时生成四元组式的中间代码（每一个四元组式内部实际上是一个结构型的数据，这样在实验四中就能方便地完成目标代码的生成）。</a:t>
            </a:r>
            <a:endParaRPr lang="en-US" altLang="zh-CN" sz="2400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>
                <a:latin typeface="+mn-ea"/>
                <a:ea typeface="+mn-ea"/>
              </a:rPr>
              <a:t>实验三 中间代码生成与优化</a:t>
            </a: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 l="32925" t="9469" r="26121" b="18672"/>
          <a:stretch>
            <a:fillRect/>
          </a:stretch>
        </p:blipFill>
        <p:spPr bwMode="auto">
          <a:xfrm>
            <a:off x="0" y="1835092"/>
            <a:ext cx="5076056" cy="454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3985120" y="730384"/>
          <a:ext cx="512338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3977704" y="1081767"/>
          <a:ext cx="51662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数组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DXi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内情向量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右箭头 34"/>
          <p:cNvSpPr>
            <a:spLocks noChangeArrowheads="1"/>
          </p:cNvSpPr>
          <p:nvPr/>
        </p:nvSpPr>
        <p:spPr bwMode="auto">
          <a:xfrm>
            <a:off x="3252242" y="979959"/>
            <a:ext cx="743694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pTX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520" y="59107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）数组说明</a:t>
            </a: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3923928" y="302742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11760" y="2132856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A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3528" y="3748970"/>
            <a:ext cx="13681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.width: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下箭头 40"/>
          <p:cNvSpPr/>
          <p:nvPr/>
        </p:nvSpPr>
        <p:spPr bwMode="auto">
          <a:xfrm>
            <a:off x="1979712" y="213285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1920" y="2982438"/>
            <a:ext cx="21602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A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03848" y="3636313"/>
            <a:ext cx="19442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A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36512" y="4509120"/>
            <a:ext cx="18722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记录数组名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，第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维大小为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10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03848" y="4161854"/>
            <a:ext cx="187220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记录数组名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，第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维大小为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维大小为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20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6793432" y="2475736"/>
          <a:ext cx="2171056" cy="237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维数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元素类型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b="1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首地址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b="1" dirty="0"/>
                        <a:t>不变部分</a:t>
                      </a:r>
                      <a:endParaRPr lang="en-US" altLang="zh-CN" b="1" dirty="0"/>
                    </a:p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下界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上界，界差</a:t>
                      </a:r>
                      <a:endParaRPr lang="en-US" altLang="zh-CN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7" name="直接箭头连接符 46"/>
          <p:cNvCxnSpPr/>
          <p:nvPr/>
        </p:nvCxnSpPr>
        <p:spPr bwMode="auto">
          <a:xfrm flipH="1">
            <a:off x="7812360" y="1340768"/>
            <a:ext cx="792088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4572000" y="3645024"/>
            <a:ext cx="20882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后续变量的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A+10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28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2 0.00509 L -0.12587 0.0995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62 0.09318 L -0.00938 0.009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604 0.10497 " pathEditMode="relative" ptsTypes="AA">
                                      <p:cBhvr>
                                        <p:cTn id="2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0.10509 L 0.01579 0.1942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23 0.19213 L 0.01423 0.2969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84 0.29329 L -0.05799 0.3983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96 0.39375 C -0.05296 0.39421 -0.05417 0.41482 -0.05608 0.41667 C -0.06407 0.42431 -0.08976 0.42616 -0.09514 0.42709 C -0.104 0.43496 -0.11459 0.43611 -0.12483 0.43959 C -0.13039 0.44144 -0.13108 0.44491 -0.13577 0.44792 C -0.14028 0.45093 -0.14532 0.45324 -0.14983 0.45625 C -0.15539 0.45996 -0.15973 0.46736 -0.16389 0.47292 C -0.16875 0.4794 -0.17535 0.48241 -0.18108 0.4875 C -0.18403 0.49931 -0.18039 0.49005 -0.19202 0.49792 C -0.20209 0.50463 -0.21216 0.51644 -0.21997 0.52709 C -0.22362 0.54097 -0.2283 0.5588 -0.21702 0.56875 C -0.21546 0.575 -0.21389 0.58125 -0.21233 0.5875 C -0.21181 0.58959 -0.21233 0.59306 -0.21077 0.59375 C -0.204 0.59676 -0.19723 0.59908 -0.19046 0.60209 C -0.18733 0.60347 -0.18108 0.60625 -0.18108 0.60648 C -0.16858 0.60556 -0.14549 0.60926 -0.13264 0.59792 C -0.03264 0.60741 -0.13091 0.6044 0.10954 0.60209 C 0.11701 0.6007 0.12777 0.60093 0.13454 0.59584 C 0.14201 0.59028 0.14652 0.5831 0.15329 0.57709 C 0.15902 0.56551 0.16232 0.55324 0.15173 0.54375 C 0.15017 0.53287 0.14809 0.52315 0.14548 0.5125 C 0.14496 0.51042 0.14531 0.50741 0.14392 0.50625 C 0.13923 0.50209 0.1342 0.5007 0.12986 0.49584 C 0.125 0.49051 0.12066 0.48449 0.11579 0.47917 C 0.10312 0.46505 0.12222 0.48889 0.10173 0.47084 C 0.09861 0.46806 0.09548 0.46528 0.09236 0.4625 C 0.09079 0.46111 0.08767 0.45834 0.08767 0.45857 C 0.08559 0.45417 0.08507 0.44699 0.08142 0.44584 C 0.07187 0.44259 0.06302 0.44097 0.05329 0.43959 C 0.05017 0.43681 0.046 0.43542 0.04392 0.43125 C 0.04288 0.42917 0.04236 0.42639 0.04079 0.425 C 0.02413 0.41111 -0.01059 0.41134 -0.02639 0.41042 C -0.0382 0.40509 -0.02414 0.41296 -0.03421 0.40209 C -0.03542 0.4007 -0.0375 0.40093 -0.03889 0.4 C -0.03959 0.39954 -0.03993 0.39861 -0.04046 0.39792 " pathEditMode="relative" rAng="0" ptsTypes="ffffffffffffffffffffffffffffffffffA">
                                      <p:cBhvr>
                                        <p:cTn id="5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24 0.39283 C -0.03872 0.39074 -0.03907 0.38796 -0.03768 0.38658 C -0.03455 0.38357 -0.02448 0.38148 -0.02049 0.38033 C -0.01511 0.36945 -0.01025 0.36991 -0.00174 0.36574 C 0.00538 0.36227 0.01145 0.35648 0.01857 0.35324 C 0.02638 0.34283 0.03628 0.33496 0.0467 0.33033 C 0.05503 0.33102 0.06354 0.32986 0.0717 0.33241 C 0.07326 0.33287 0.07291 0.33658 0.07326 0.33866 C 0.07395 0.34491 0.07326 0.35139 0.07482 0.35741 C 0.07656 0.36412 0.0809 0.36945 0.08263 0.37616 C 0.08159 0.39213 0.08055 0.4081 0.07951 0.42408 C 0.07899 0.43125 0.07638 0.43796 0.07482 0.44491 C 0.07395 0.44908 0.0717 0.45741 0.0717 0.45764 C 0.07447 0.47199 0.08316 0.47894 0.09357 0.48241 C 0.0967 0.50278 0.10746 0.50834 0.1217 0.51158 C 0.14253 0.51088 0.16336 0.51088 0.1842 0.50949 C 0.19322 0.50903 0.20312 0.50162 0.21232 0.49908 C 0.221 0.49144 0.21284 0.49722 0.22638 0.49283 C 0.23541 0.48982 0.2427 0.48334 0.25138 0.48033 C 0.25451 0.47755 0.25763 0.47477 0.26076 0.47199 C 0.26232 0.4706 0.26545 0.46783 0.26545 0.46806 C 0.27291 0.45278 0.2743 0.39676 0.25607 0.38866 C 0.246 0.36852 0.2625 0.39838 0.24513 0.38033 C 0.23819 0.37315 0.23524 0.35671 0.22795 0.34908 C 0.22395 0.34491 0.21684 0.34584 0.21232 0.34283 C 0.20052 0.33496 0.1875 0.32755 0.17482 0.32199 C 0.16684 0.31852 0.15798 0.31736 0.14982 0.31366 C 0.13923 0.29954 0.14461 0.30301 0.13576 0.29908 C 0.12326 0.29977 0.11076 0.3 0.09826 0.30116 C 0.09201 0.30162 0.08906 0.30556 0.0842 0.29908 " pathEditMode="relative" rAng="0" ptsTypes="fffffffffffffffffffffffffffffA">
                                      <p:cBhvr>
                                        <p:cTn id="5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" y="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63 0.29908 L 0.08663 0.1942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63 0.19421 L 0.14965 0.11019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1" grpId="6" animBg="1"/>
      <p:bldP spid="41" grpId="7" animBg="1"/>
      <p:bldP spid="41" grpId="8" animBg="1"/>
      <p:bldP spid="41" grpId="9" animBg="1"/>
      <p:bldP spid="42" grpId="0"/>
      <p:bldP spid="42" grpId="1"/>
      <p:bldP spid="43" grpId="0"/>
      <p:bldP spid="43" grpId="1"/>
      <p:bldP spid="44" grpId="0"/>
      <p:bldP spid="45" grpId="0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32184" y="1078161"/>
            <a:ext cx="7696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25824" y="1330896"/>
            <a:ext cx="244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Extdef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func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2555032"/>
            <a:ext cx="2697832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Specifier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TYPE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）</a:t>
            </a:r>
          </a:p>
        </p:txBody>
      </p:sp>
      <p:cxnSp>
        <p:nvCxnSpPr>
          <p:cNvPr id="23" name="直接箭头连接符 22"/>
          <p:cNvCxnSpPr>
            <a:endCxn id="22" idx="0"/>
          </p:cNvCxnSpPr>
          <p:nvPr/>
        </p:nvCxnSpPr>
        <p:spPr bwMode="auto">
          <a:xfrm flipH="1">
            <a:off x="1348916" y="1792561"/>
            <a:ext cx="1780964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129880" y="2555032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funcDec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25" name="直接箭头连接符 24"/>
          <p:cNvCxnSpPr>
            <a:stCxn id="21" idx="2"/>
            <a:endCxn id="24" idx="0"/>
          </p:cNvCxnSpPr>
          <p:nvPr/>
        </p:nvCxnSpPr>
        <p:spPr bwMode="auto">
          <a:xfrm>
            <a:off x="3849960" y="1700228"/>
            <a:ext cx="216024" cy="854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650160" y="2555032"/>
            <a:ext cx="21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err="1">
                <a:latin typeface="+mn-ea"/>
                <a:ea typeface="+mn-ea"/>
                <a:cs typeface="Times New Roman" pitchFamily="18" charset="0"/>
              </a:rPr>
              <a:t>CompSt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）</a:t>
            </a: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4426024" y="1792561"/>
            <a:ext cx="2305236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 flipH="1">
            <a:off x="2085764" y="3016697"/>
            <a:ext cx="1425860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H="1">
            <a:off x="3489920" y="3016697"/>
            <a:ext cx="504056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851920" y="4409817"/>
            <a:ext cx="468052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该结点访问结束时</a:t>
            </a:r>
            <a:endParaRPr lang="en-US" altLang="zh-CN" sz="2000" b="1" dirty="0">
              <a:latin typeface="+mn-ea"/>
              <a:ea typeface="+mn-ea"/>
            </a:endParaRPr>
          </a:p>
          <a:p>
            <a:r>
              <a:rPr lang="en-US" altLang="zh-CN" sz="2000" b="1" dirty="0" err="1">
                <a:latin typeface="+mn-ea"/>
                <a:ea typeface="+mn-ea"/>
              </a:rPr>
              <a:t>Func.code</a:t>
            </a:r>
            <a:r>
              <a:rPr lang="en-US" altLang="zh-CN" sz="2000" b="1" dirty="0">
                <a:latin typeface="+mn-ea"/>
                <a:ea typeface="+mn-ea"/>
              </a:rPr>
              <a:t>=</a:t>
            </a:r>
            <a:r>
              <a:rPr lang="en-US" altLang="zh-CN" sz="2000" b="1" dirty="0" err="1">
                <a:latin typeface="+mn-ea"/>
                <a:ea typeface="+mn-ea"/>
              </a:rPr>
              <a:t>S.code</a:t>
            </a:r>
            <a:r>
              <a:rPr lang="en-US" altLang="zh-CN" sz="2000" b="1" dirty="0">
                <a:latin typeface="+mn-ea"/>
                <a:ea typeface="+mn-ea"/>
              </a:rPr>
              <a:t>||gen(</a:t>
            </a:r>
            <a:r>
              <a:rPr lang="en-US" altLang="zh-CN" sz="2000" b="1" dirty="0" err="1">
                <a:latin typeface="+mn-ea"/>
                <a:ea typeface="+mn-ea"/>
              </a:rPr>
              <a:t>S.next</a:t>
            </a:r>
            <a:r>
              <a:rPr lang="en-US" altLang="zh-CN" sz="2000" b="1" dirty="0">
                <a:latin typeface="+mn-ea"/>
                <a:ea typeface="+mn-ea"/>
              </a:rPr>
              <a:t>’:’)</a:t>
            </a:r>
          </a:p>
          <a:p>
            <a:r>
              <a:rPr lang="zh-CN" altLang="en-US" sz="2000" b="1" dirty="0">
                <a:latin typeface="+mn-ea"/>
                <a:ea typeface="+mn-ea"/>
              </a:rPr>
              <a:t>填写函数入口（也可以在前面的符号表处理时，用标号的形式给出函数入口），函数局部变量等需要的空间大小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3528" y="40466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  <a:ea typeface="+mn-ea"/>
              </a:rPr>
              <a:t>2. </a:t>
            </a:r>
            <a:r>
              <a:rPr lang="zh-CN" altLang="en-US" sz="2800" b="1" dirty="0">
                <a:latin typeface="+mn-ea"/>
                <a:ea typeface="+mn-ea"/>
              </a:rPr>
              <a:t>中间代码</a:t>
            </a:r>
            <a:r>
              <a:rPr lang="en-US" altLang="zh-CN" sz="2800" b="1" dirty="0">
                <a:latin typeface="+mn-ea"/>
                <a:ea typeface="+mn-ea"/>
              </a:rPr>
              <a:t>(</a:t>
            </a:r>
            <a:r>
              <a:rPr lang="zh-CN" altLang="en-US" sz="2800" b="1" dirty="0">
                <a:latin typeface="+mn-ea"/>
                <a:ea typeface="+mn-ea"/>
              </a:rPr>
              <a:t>参照</a:t>
            </a:r>
            <a:r>
              <a:rPr lang="en-US" altLang="zh-CN" sz="2800" b="1" dirty="0">
                <a:latin typeface="+mn-ea"/>
                <a:ea typeface="+mn-ea"/>
              </a:rPr>
              <a:t>P216</a:t>
            </a:r>
            <a:r>
              <a:rPr lang="zh-CN" altLang="en-US" sz="2800" b="1" dirty="0">
                <a:latin typeface="+mn-ea"/>
                <a:ea typeface="+mn-ea"/>
              </a:rPr>
              <a:t>翻译模式理解属性计算次序</a:t>
            </a:r>
            <a:r>
              <a:rPr lang="en-US" altLang="zh-CN" sz="2800" b="1" dirty="0">
                <a:latin typeface="+mn-ea"/>
                <a:ea typeface="+mn-ea"/>
              </a:rPr>
              <a:t>)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92080" y="1330896"/>
            <a:ext cx="43924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生成标号：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S.next</a:t>
            </a:r>
            <a:endParaRPr lang="en-US" altLang="zh-CN" b="1" dirty="0">
              <a:latin typeface="+mn-ea"/>
              <a:ea typeface="+mn-ea"/>
              <a:cs typeface="Times New Roman" pitchFamily="18" charset="0"/>
            </a:endParaRPr>
          </a:p>
          <a:p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（表示函数体的尾部位置）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6136" y="3160713"/>
            <a:ext cx="12961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S.next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1560" y="111487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（</a:t>
            </a:r>
            <a:r>
              <a:rPr lang="en-US" altLang="zh-CN" b="1" dirty="0">
                <a:latin typeface="+mn-ea"/>
                <a:ea typeface="+mn-ea"/>
              </a:rPr>
              <a:t>1</a:t>
            </a:r>
            <a:r>
              <a:rPr lang="zh-CN" altLang="en-US" b="1" dirty="0">
                <a:latin typeface="+mn-ea"/>
                <a:ea typeface="+mn-ea"/>
              </a:rPr>
              <a:t>）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函数</a:t>
            </a:r>
          </a:p>
        </p:txBody>
      </p:sp>
      <p:sp>
        <p:nvSpPr>
          <p:cNvPr id="52" name="下箭头 51"/>
          <p:cNvSpPr/>
          <p:nvPr/>
        </p:nvSpPr>
        <p:spPr bwMode="auto">
          <a:xfrm>
            <a:off x="3707904" y="980728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7504" y="3102059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确定返回值类型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203848" y="3140969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完成符号表</a:t>
            </a:r>
          </a:p>
        </p:txBody>
      </p:sp>
      <p:sp>
        <p:nvSpPr>
          <p:cNvPr id="5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+mn-ea"/>
              </a:rPr>
              <a:pPr/>
              <a:t>29</a:t>
            </a:fld>
            <a:endParaRPr lang="en-US" altLang="zh-CN" sz="1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0532 L -0.2599 0.183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99 0.18359 L 1.94444E-6 -0.005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0" y="-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722 0.17827 " pathEditMode="relative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2 0.17827 C 0.04305 0.17873 0.03854 0.1785 0.03454 0.18012 C 0.02534 0.18428 0.00191 0.21457 -0.00521 0.22358 C -0.00712 0.2259 -0.00782 0.22936 -0.0099 0.23144 C -0.02518 0.24717 -0.04011 0.25711 -0.05747 0.26913 C -0.06059 0.27121 -0.06424 0.27214 -0.06702 0.27491 C -0.10452 0.31121 -0.07292 0.28694 -0.0941 0.30243 C -0.09827 0.31052 -0.10243 0.31838 -0.10678 0.32624 C -0.10868 0.32971 -0.11112 0.33248 -0.11303 0.33595 C -0.12344 0.35468 -0.13108 0.37387 -0.14966 0.3815 C -0.1599 0.39422 -0.16355 0.41156 -0.16702 0.42867 C -0.1665 0.4326 -0.16684 0.43699 -0.16546 0.44069 C -0.1632 0.44647 -0.1441 0.44971 -0.14011 0.45064 C -0.13056 0.44994 -0.12101 0.44971 -0.11146 0.44855 C -0.10521 0.44763 -0.09653 0.44301 -0.0908 0.44069 C -0.07362 0.43376 -0.0573 0.42405 -0.04011 0.41688 C -0.03473 0.41757 -0.02934 0.41711 -0.02414 0.41873 C -0.01493 0.42173 -0.00955 0.43514 -0.00035 0.43861 C 0.00572 0.44092 0.01857 0.44254 0.01857 0.44277 C 0.07812 0.43977 0.04461 0.44948 0.06788 0.43468 C 0.07343 0.43121 0.07934 0.42751 0.08524 0.42474 C 0.08836 0.42335 0.09479 0.42104 0.09479 0.42127 C 0.10503 0.41225 0.11927 0.40763 0.13142 0.40509 C 0.13871 0.40347 0.15364 0.40116 0.15364 0.40139 C 0.16388 0.39676 0.15902 0.38243 0.15833 0.37156 C 0.15746 0.35977 0.16076 0.34566 0.1552 0.33595 C 0.14947 0.32601 0.13819 0.31884 0.13298 0.30798 C 0.12899 0.30035 0.12291 0.29364 0.12031 0.28485 C 0.11753 0.27514 0.11527 0.26775 0.10746 0.26474 C 0.10642 0.26289 0.10572 0.26081 0.10434 0.25919 C 0.10295 0.25734 0.10086 0.25711 0.09965 0.25526 C 0.09635 0.24994 0.09774 0.24092 0.09479 0.23538 C 0.09079 0.22775 0.08472 0.2215 0.08055 0.21387 C 0.07899 0.20786 0.07916 0.20139 0.07743 0.19584 C 0.07604 0.19144 0.07222 0.19168 0.06944 0.19006 C 0.06475 0.18705 0.06111 0.18196 0.05677 0.17827 C 0.05434 0.16902 0.05625 0.15931 0.05034 0.1526 C 0.04479 0.13202 0.05052 0.15468 0.04722 0.10335 C 0.0467 0.09549 0.0434 0.0874 0.04253 0.07954 C 0.0401 0.05688 0.03611 0.03306 0.03611 0.01064 " pathEditMode="relative" rAng="0" ptsTypes="fffffffffffffffffffffffffffffffffffffffA">
                                      <p:cBhvr>
                                        <p:cTn id="2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0" y="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2 0.16786 " pathEditMode="relative" ptsTypes="AA">
                                      <p:cBhvr>
                                        <p:cTn id="4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059 0.16671 C 0.30903 0.1674 0.30677 0.16694 0.30573 0.16856 C 0.29982 0.17966 0.30364 0.1889 0.29305 0.19838 C 0.28732 0.2222 0.2901 0.23422 0.27396 0.24925 C 0.27187 0.25341 0.26805 0.25688 0.26771 0.26197 C 0.26597 0.28763 0.26944 0.27838 0.26285 0.29133 C 0.25521 0.32208 0.25642 0.28648 0.25972 0.357 C 0.26041 0.37341 0.25868 0.36902 0.26614 0.37549 C 0.26666 0.37804 0.26649 0.38035 0.26771 0.38197 C 0.26892 0.38359 0.27101 0.38312 0.27239 0.38451 C 0.27535 0.38752 0.27726 0.39237 0.28038 0.39492 C 0.30278 0.41434 0.32951 0.41734 0.35503 0.42474 C 0.3743 0.4222 0.39288 0.41757 0.41215 0.41411 C 0.41962 0.40763 0.42517 0.40625 0.43437 0.40301 C 0.43646 0.40278 0.43854 0.40208 0.44062 0.40139 C 0.44392 0.39977 0.45017 0.39723 0.45017 0.39746 C 0.45069 0.39492 0.45069 0.3926 0.45173 0.39075 C 0.45295 0.38844 0.45555 0.38844 0.4566 0.38659 C 0.46319 0.37226 0.45642 0.37203 0.46614 0.36324 C 0.47326 0.3489 0.46649 0.32925 0.48038 0.32324 C 0.48194 0.32185 0.48489 0.32139 0.48507 0.31885 C 0.48819 0.27468 0.48125 0.28625 0.47726 0.25734 C 0.47552 0.24509 0.47708 0.23723 0.46927 0.22937 C 0.46476 0.21156 0.47118 0.23422 0.46441 0.21966 C 0.46059 0.2111 0.46371 0.20879 0.45503 0.20486 C 0.44861 0.19607 0.44253 0.18544 0.4375 0.17503 C 0.43698 0.17318 0.4375 0.16994 0.43594 0.16856 C 0.42934 0.1637 0.41076 0.16139 0.40416 0.16047 C 0.39601 0.15677 0.39114 0.15237 0.38351 0.14752 C 0.37864 0.14104 0.37482 0.14012 0.36927 0.13503 C 0.36666 0.13573 0.36371 0.13526 0.36128 0.13711 C 0.35833 0.13942 0.3566 0.14983 0.3533 0.15399 C 0.35226 0.15376 0.3368 0.15237 0.33281 0.14983 C 0.32656 0.14567 0.32587 0.13896 0.31684 0.13503 C 0.30868 0.12786 0.30156 0.1281 0.29149 0.12625 C 0.28281 0.12278 0.27673 0.11422 0.26771 0.11168 C 0.26146 0.11006 0.24861 0.10752 0.24861 0.10775 C 0.24201 0.10451 0.24236 0.09989 0.2375 0.09665 C 0.22899 0.0911 0.21979 0.08994 0.21059 0.08856 C 0.20104 0.08416 0.19514 0.07885 0.18663 0.07168 C 0.18281 0.06844 0.17969 0.06151 0.17552 0.05896 C 0.17205 0.05665 0.16805 0.05642 0.16441 0.0548 C 0.16094 0.04994 0.15642 0.04694 0.1533 0.04208 C 0.1493 0.03561 0.15156 0.03492 0.14548 0.03145 C 0.13055 0.02266 0.11545 0.01896 0.09948 0.01665 C 0.09097 0.01526 0.08264 0.01041 0.07396 0.01041 " pathEditMode="relative" rAng="0" ptsTypes="fffffffffffffffffffffffffffffffffffffffffffffA">
                                      <p:cBhvr>
                                        <p:cTn id="4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9" grpId="0"/>
      <p:bldP spid="50" grpId="0"/>
      <p:bldP spid="52" grpId="0" animBg="1"/>
      <p:bldP spid="52" grpId="1" animBg="1"/>
      <p:bldP spid="52" grpId="2" animBg="1"/>
      <p:bldP spid="52" grpId="3" animBg="1"/>
      <p:bldP spid="52" grpId="4" animBg="1"/>
      <p:bldP spid="52" grpId="5" animBg="1"/>
      <p:bldP spid="53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3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6875"/>
            <a:ext cx="6562725" cy="782638"/>
          </a:xfrm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课程设置目的和要求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45882" y="914400"/>
            <a:ext cx="8763000" cy="48402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实验形式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分析、设计、编写、调试、测试程序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系统演示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撰写实验报告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实验内容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词法语法分析器的设计与实现  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2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(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词法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)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+6(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语法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)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符号表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设计与语义检查                    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4(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符号表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)+4(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语义检查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)</a:t>
            </a:r>
            <a:endParaRPr lang="zh-CN" altLang="en-US" sz="2400" kern="0" dirty="0">
              <a:latin typeface="Times New Roman" pitchFamily="18" charset="0"/>
              <a:ea typeface="+mn-ea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400" kern="0" dirty="0">
                <a:latin typeface="Times New Roman" pitchFamily="18" charset="0"/>
                <a:ea typeface="+mn-ea"/>
              </a:rPr>
              <a:t>中间代码生成与优化                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4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(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中间代码生成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)+4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（优化）</a:t>
            </a:r>
            <a:endParaRPr lang="en-US" altLang="zh-CN" sz="2400" kern="0" dirty="0">
              <a:latin typeface="Times New Roman" pitchFamily="18" charset="0"/>
              <a:ea typeface="+mn-ea"/>
            </a:endParaRP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400" kern="0" dirty="0">
                <a:latin typeface="Times New Roman" pitchFamily="18" charset="0"/>
                <a:ea typeface="+mn-ea"/>
              </a:rPr>
              <a:t>目标代码生成                                    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4(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寄存器分配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)+4(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目标代码生成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>
                <a:latin typeface="Times New Roman" pitchFamily="18" charset="0"/>
                <a:ea typeface="+mn-ea"/>
              </a:rPr>
              <a:t>在自己的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CPU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上执行                         选做（可加分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0368" y="1261209"/>
            <a:ext cx="17895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StmtList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(S)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4888" y="2485345"/>
            <a:ext cx="1739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StmtList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(S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>
            <a:stCxn id="3" idx="2"/>
            <a:endCxn id="4" idx="0"/>
          </p:cNvCxnSpPr>
          <p:nvPr/>
        </p:nvCxnSpPr>
        <p:spPr bwMode="auto">
          <a:xfrm>
            <a:off x="3245160" y="1630541"/>
            <a:ext cx="1969368" cy="854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051720" y="2485345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Stmt(S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7" name="直接箭头连接符 6"/>
          <p:cNvCxnSpPr>
            <a:endCxn id="6" idx="0"/>
          </p:cNvCxnSpPr>
          <p:nvPr/>
        </p:nvCxnSpPr>
        <p:spPr bwMode="auto">
          <a:xfrm flipH="1">
            <a:off x="2771800" y="1722874"/>
            <a:ext cx="432048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67544" y="54112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语句序列的翻译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5976" y="1045185"/>
            <a:ext cx="4392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S.next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该结点语句后的标号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976" y="1447616"/>
            <a:ext cx="43924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生成标号赋值给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.next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（用以表示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的语句结束的位置）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1720" y="3031792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.next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5976" y="3031792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.next:=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S.next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5616" y="3925505"/>
            <a:ext cx="73448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当各子树遍历完成后：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S.code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= S1.code ||gen(S1.next  ’:’) ||  S2.code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3131840" y="980728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2492896"/>
            <a:ext cx="12241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开始生成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S1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的代码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16216" y="2420888"/>
            <a:ext cx="12241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开始生成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S2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的代码</a:t>
            </a:r>
          </a:p>
        </p:txBody>
      </p:sp>
      <p:sp>
        <p:nvSpPr>
          <p:cNvPr id="1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30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101 0.16763 " pathEditMode="relative" ptsTypes="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93 0.16578 C -0.07101 0.16648 -0.07344 0.16648 -0.07535 0.16786 C -0.07674 0.16856 -0.07709 0.17133 -0.07847 0.17226 C -0.0842 0.17619 -0.09028 0.17596 -0.09601 0.18058 C -0.1099 0.19145 -0.10035 0.18705 -0.11025 0.19122 C -0.1158 0.19815 -0.11979 0.20694 -0.12292 0.21665 C -0.12431 0.22058 -0.125 0.22497 -0.12604 0.22914 C -0.12657 0.23122 -0.12761 0.23561 -0.12761 0.23584 C -0.12709 0.24625 -0.12726 0.25688 -0.12604 0.26729 C -0.1257 0.26983 -0.12379 0.27122 -0.12292 0.27353 C -0.12222 0.27561 -0.12222 0.27815 -0.12136 0.28 C -0.11754 0.28763 -0.11094 0.29041 -0.10538 0.2948 C -0.08507 0.31075 -0.10261 0.29688 -0.09271 0.30752 C -0.08733 0.3133 -0.08038 0.31561 -0.07379 0.31792 C -0.06945 0.31931 -0.06094 0.32231 -0.06094 0.32255 C -0.00226 0.31954 -0.03299 0.32416 -0.00382 0.31168 C 0.00729 0.30174 0.01632 0.29619 0.02951 0.29272 C 0.04028 0.28301 0.0375 0.2844 0.04531 0.27353 C 0.05208 0.24671 0.04722 0.21757 0.04062 0.19122 C 0.03628 0.15075 0.04218 0.19792 0.03576 0.16578 C 0.03437 0.15885 0.03368 0.15168 0.03264 0.14474 C 0.03229 0.1422 0.03038 0.14058 0.02951 0.13827 C 0.02691 0.1311 0.02656 0.12416 0.02309 0.11723 C 0.02205 0.10567 0.02153 0.08301 0.0151 0.07492 C 0.01354 0.06151 0.01215 0.04786 0.01041 0.03468 C 0.00903 0.02405 0.00399 0.00971 0.00399 -0.00115 " pathEditMode="relative" rAng="0" ptsTypes="fffffffffffffffffffffffffA">
                                      <p:cBhvr>
                                        <p:cTn id="3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-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486 0.17827 " pathEditMode="relative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56 0.17873 C 0.19201 0.17942 0.18246 0.17966 0.17291 0.18081 C 0.16788 0.18151 0.16493 0.18705 0.16024 0.18914 C 0.15347 0.19862 0.16128 0.18914 0.15225 0.19561 C 0.14878 0.19815 0.14184 0.20463 0.13802 0.20833 C 0.13524 0.21087 0.13159 0.2111 0.12847 0.21249 C 0.12691 0.21295 0.12378 0.21434 0.12378 0.2148 C 0.12048 0.22798 0.11996 0.23746 0.11892 0.25272 C 0.11979 0.26729 0.11753 0.28717 0.13003 0.29272 C 0.13837 0.30382 0.14514 0.31862 0.15225 0.33087 C 0.15642 0.33781 0.16128 0.34012 0.16666 0.34567 C 0.16996 0.3489 0.17239 0.35376 0.17604 0.3563 C 0.17812 0.35792 0.19757 0.3637 0.2 0.36463 C 0.20416 0.36601 0.21267 0.36879 0.21267 0.36902 C 0.2243 0.3681 0.23611 0.36948 0.24757 0.36671 C 0.25538 0.36486 0.25573 0.35908 0.26024 0.35399 C 0.26666 0.34682 0.27239 0.33896 0.27934 0.33295 C 0.28038 0.33087 0.28125 0.32856 0.28246 0.32671 C 0.28489 0.32301 0.29045 0.31607 0.29045 0.3163 C 0.29097 0.3133 0.29045 0.3096 0.29201 0.30752 C 0.3026 0.29318 0.29496 0.3207 0.30156 0.29711 C 0.30295 0.29226 0.30312 0.28694 0.30468 0.28231 C 0.30521 0.28047 0.30694 0.27954 0.30781 0.27792 C 0.3118 0.27006 0.31302 0.26266 0.31736 0.2548 C 0.31649 0.22682 0.32083 0.20278 0.30312 0.18705 C 0.29583 0.17226 0.28055 0.17018 0.26823 0.16601 C 0.23958 0.14012 0.21545 0.13318 0.1809 0.12994 C 0.1743 0.12856 0.16788 0.12786 0.1618 0.1237 C 0.146 0.11307 0.1658 0.11977 0.14757 0.11515 C 0.1434 0.11168 0.13923 0.10775 0.13489 0.10451 C 0.13281 0.10336 0.13055 0.10197 0.12847 0.10035 C 0.12691 0.09919 0.12534 0.09781 0.12378 0.09619 C 0.12257 0.09503 0.12187 0.09295 0.12048 0.09203 C 0.11007 0.08393 0.09531 0.08301 0.08403 0.07931 C 0.07621 0.07237 0.06909 0.07052 0.06024 0.06867 C 0.0493 0.06382 0.04201 0.04856 0.03489 0.037 C 0.03298 0.03399 0.03125 0.03029 0.02847 0.02844 C 0.02552 0.02636 0.01892 0.02428 0.01892 0.02451 C 0.0125 0.0185 0.00555 0.01272 2.77778E-6 0.00532 " pathEditMode="relative" rAng="0" ptsTypes="ffffffffffffffffffffffffffffffffffffffA">
                                      <p:cBhvr>
                                        <p:cTn id="4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0" y="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下箭头 27"/>
          <p:cNvSpPr/>
          <p:nvPr/>
        </p:nvSpPr>
        <p:spPr bwMode="auto">
          <a:xfrm>
            <a:off x="3064024" y="764704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80656" y="476672"/>
            <a:ext cx="4392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S.Next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： 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label0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80656" y="879103"/>
            <a:ext cx="50395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    生成： 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newLabel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(label1)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赋值给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E.true</a:t>
            </a:r>
            <a:endParaRPr lang="en-US" altLang="zh-CN" b="1" dirty="0">
              <a:latin typeface="+mn-ea"/>
              <a:ea typeface="+mn-ea"/>
              <a:cs typeface="Times New Roman" pitchFamily="18" charset="0"/>
            </a:endParaRPr>
          </a:p>
          <a:p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继承属性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)  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newLabel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(label2)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赋值给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E.false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91816" y="2348880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76200" y="1371600"/>
            <a:ext cx="227193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Label3=&gt;E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.false</a:t>
            </a:r>
          </a:p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标识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的起点位置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7720" y="3356992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.false:label3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0" y="4437112"/>
            <a:ext cx="975792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查符号表等，得到表达式值的位置，此处为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000" y="4437112"/>
            <a:ext cx="12961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得到表达式值的位置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20208" y="3525416"/>
            <a:ext cx="2088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a&gt;b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label3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99928" y="3420289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-304800" y="1929825"/>
            <a:ext cx="208823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真假出口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向下传递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6000" y="2708920"/>
            <a:ext cx="2146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Label4=&gt;E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.true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57008" y="4428401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.true:Label4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20208" y="4343400"/>
            <a:ext cx="2088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c&lt;d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08040" y="4428401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24400" y="5186437"/>
            <a:ext cx="23453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4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e==f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43944" y="2708920"/>
            <a:ext cx="46085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.code=E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||gen(label4’:’)|| 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24400" y="4358640"/>
            <a:ext cx="243840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c&lt;d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label4: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e==f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-76200" y="1628800"/>
            <a:ext cx="46085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E.code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=E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||gen(label3’:’)|| 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62800" y="1522527"/>
            <a:ext cx="2088232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E.code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a&gt;b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label3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Label3: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c&lt;d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label4: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e==f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72136" y="2484185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.next:Label0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18016" y="4191000"/>
            <a:ext cx="10081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t1=1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x=t1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584304" y="2492896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.next:Label0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18016" y="5127104"/>
            <a:ext cx="10081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t2=0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x=t2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0" y="327243"/>
            <a:ext cx="30963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S.code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E.code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|| gen(label1’:’)</a:t>
            </a:r>
          </a:p>
          <a:p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||S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.code||gen(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label0)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      || gen(label2’:’)||S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131968" y="1528326"/>
            <a:ext cx="2088232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S.code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if a&gt;b 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Label3: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if c&gt;d 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label4: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if e==f 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pPr algn="l"/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label1: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t1=1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x=t1</a:t>
            </a:r>
          </a:p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label0</a:t>
            </a:r>
          </a:p>
          <a:p>
            <a:pPr algn="l"/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label2: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t2=0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x=t2</a:t>
            </a:r>
          </a:p>
          <a:p>
            <a:pPr algn="l"/>
            <a:endParaRPr lang="en-US" altLang="zh-CN" sz="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label0:</a:t>
            </a:r>
          </a:p>
        </p:txBody>
      </p:sp>
      <p:sp>
        <p:nvSpPr>
          <p:cNvPr id="6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31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14600" y="1139726"/>
            <a:ext cx="1447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If_the_else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47800" y="20574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∨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14600" y="307848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9120" y="30480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＞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1440" y="408104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ID(a)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51560" y="408104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ID(b)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54480" y="5147846"/>
            <a:ext cx="64008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ID(c)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5552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ID(d)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84048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ID(f)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3276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ID(e)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05000" y="4081046"/>
            <a:ext cx="838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＜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76600" y="4081046"/>
            <a:ext cx="990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 ＝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86200" y="2069366"/>
            <a:ext cx="1143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(Assign)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38800" y="2084606"/>
            <a:ext cx="1143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(Assign)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57600" y="305996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ID(x)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800600" y="3059966"/>
            <a:ext cx="457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86400" y="30480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ID(x)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77000" y="3048000"/>
            <a:ext cx="457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0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83" name="直接箭头连接符 82"/>
          <p:cNvCxnSpPr>
            <a:stCxn id="65" idx="2"/>
            <a:endCxn id="66" idx="0"/>
          </p:cNvCxnSpPr>
          <p:nvPr/>
        </p:nvCxnSpPr>
        <p:spPr bwMode="auto">
          <a:xfrm flipH="1">
            <a:off x="1828800" y="1478280"/>
            <a:ext cx="1409700" cy="57912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接箭头连接符 83"/>
          <p:cNvCxnSpPr>
            <a:stCxn id="65" idx="2"/>
            <a:endCxn id="77" idx="0"/>
          </p:cNvCxnSpPr>
          <p:nvPr/>
        </p:nvCxnSpPr>
        <p:spPr bwMode="auto">
          <a:xfrm>
            <a:off x="3238500" y="1478280"/>
            <a:ext cx="1219200" cy="59108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接箭头连接符 84"/>
          <p:cNvCxnSpPr>
            <a:stCxn id="65" idx="2"/>
            <a:endCxn id="78" idx="0"/>
          </p:cNvCxnSpPr>
          <p:nvPr/>
        </p:nvCxnSpPr>
        <p:spPr bwMode="auto">
          <a:xfrm>
            <a:off x="3238500" y="1478280"/>
            <a:ext cx="2971800" cy="60632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箭头连接符 85"/>
          <p:cNvCxnSpPr>
            <a:stCxn id="66" idx="2"/>
            <a:endCxn id="68" idx="0"/>
          </p:cNvCxnSpPr>
          <p:nvPr/>
        </p:nvCxnSpPr>
        <p:spPr bwMode="auto">
          <a:xfrm flipH="1">
            <a:off x="960120" y="2395954"/>
            <a:ext cx="86868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接箭头连接符 86"/>
          <p:cNvCxnSpPr>
            <a:stCxn id="66" idx="2"/>
            <a:endCxn id="67" idx="0"/>
          </p:cNvCxnSpPr>
          <p:nvPr/>
        </p:nvCxnSpPr>
        <p:spPr bwMode="auto">
          <a:xfrm>
            <a:off x="1828800" y="2395954"/>
            <a:ext cx="1066800" cy="68252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接箭头连接符 87"/>
          <p:cNvCxnSpPr>
            <a:stCxn id="68" idx="2"/>
            <a:endCxn id="69" idx="0"/>
          </p:cNvCxnSpPr>
          <p:nvPr/>
        </p:nvCxnSpPr>
        <p:spPr bwMode="auto">
          <a:xfrm flipH="1">
            <a:off x="472440" y="3386554"/>
            <a:ext cx="487680" cy="69449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接箭头连接符 88"/>
          <p:cNvCxnSpPr>
            <a:stCxn id="68" idx="2"/>
            <a:endCxn id="70" idx="0"/>
          </p:cNvCxnSpPr>
          <p:nvPr/>
        </p:nvCxnSpPr>
        <p:spPr bwMode="auto">
          <a:xfrm>
            <a:off x="960120" y="3386554"/>
            <a:ext cx="472440" cy="69449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接箭头连接符 89"/>
          <p:cNvCxnSpPr>
            <a:stCxn id="67" idx="2"/>
            <a:endCxn id="75" idx="0"/>
          </p:cNvCxnSpPr>
          <p:nvPr/>
        </p:nvCxnSpPr>
        <p:spPr bwMode="auto">
          <a:xfrm flipH="1">
            <a:off x="2324100" y="3417034"/>
            <a:ext cx="571500" cy="66401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箭头连接符 90"/>
          <p:cNvCxnSpPr>
            <a:stCxn id="67" idx="2"/>
            <a:endCxn id="76" idx="0"/>
          </p:cNvCxnSpPr>
          <p:nvPr/>
        </p:nvCxnSpPr>
        <p:spPr bwMode="auto">
          <a:xfrm>
            <a:off x="2895600" y="3417034"/>
            <a:ext cx="876300" cy="66401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接箭头连接符 91"/>
          <p:cNvCxnSpPr>
            <a:stCxn id="75" idx="2"/>
            <a:endCxn id="71" idx="0"/>
          </p:cNvCxnSpPr>
          <p:nvPr/>
        </p:nvCxnSpPr>
        <p:spPr bwMode="auto">
          <a:xfrm flipH="1">
            <a:off x="1874520" y="4419600"/>
            <a:ext cx="44958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箭头连接符 92"/>
          <p:cNvCxnSpPr>
            <a:stCxn id="75" idx="2"/>
            <a:endCxn id="72" idx="0"/>
          </p:cNvCxnSpPr>
          <p:nvPr/>
        </p:nvCxnSpPr>
        <p:spPr bwMode="auto">
          <a:xfrm>
            <a:off x="2324100" y="4419600"/>
            <a:ext cx="27432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接箭头连接符 93"/>
          <p:cNvCxnSpPr>
            <a:stCxn id="76" idx="2"/>
            <a:endCxn id="74" idx="0"/>
          </p:cNvCxnSpPr>
          <p:nvPr/>
        </p:nvCxnSpPr>
        <p:spPr bwMode="auto">
          <a:xfrm flipH="1">
            <a:off x="3375660" y="4419600"/>
            <a:ext cx="39624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接箭头连接符 94"/>
          <p:cNvCxnSpPr>
            <a:stCxn id="76" idx="2"/>
            <a:endCxn id="73" idx="0"/>
          </p:cNvCxnSpPr>
          <p:nvPr/>
        </p:nvCxnSpPr>
        <p:spPr bwMode="auto">
          <a:xfrm>
            <a:off x="3771900" y="4419600"/>
            <a:ext cx="41148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接箭头连接符 95"/>
          <p:cNvCxnSpPr>
            <a:stCxn id="77" idx="2"/>
            <a:endCxn id="79" idx="0"/>
          </p:cNvCxnSpPr>
          <p:nvPr/>
        </p:nvCxnSpPr>
        <p:spPr bwMode="auto">
          <a:xfrm flipH="1">
            <a:off x="4038600" y="2407920"/>
            <a:ext cx="41910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箭头连接符 96"/>
          <p:cNvCxnSpPr>
            <a:stCxn id="77" idx="2"/>
            <a:endCxn id="80" idx="0"/>
          </p:cNvCxnSpPr>
          <p:nvPr/>
        </p:nvCxnSpPr>
        <p:spPr bwMode="auto">
          <a:xfrm>
            <a:off x="4457700" y="2407920"/>
            <a:ext cx="57150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接箭头连接符 97"/>
          <p:cNvCxnSpPr>
            <a:stCxn id="78" idx="2"/>
            <a:endCxn id="81" idx="0"/>
          </p:cNvCxnSpPr>
          <p:nvPr/>
        </p:nvCxnSpPr>
        <p:spPr bwMode="auto">
          <a:xfrm flipH="1">
            <a:off x="5867400" y="2423160"/>
            <a:ext cx="342900" cy="62484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箭头连接符 98"/>
          <p:cNvCxnSpPr>
            <a:stCxn id="78" idx="2"/>
            <a:endCxn id="82" idx="0"/>
          </p:cNvCxnSpPr>
          <p:nvPr/>
        </p:nvCxnSpPr>
        <p:spPr bwMode="auto">
          <a:xfrm>
            <a:off x="6210300" y="2423160"/>
            <a:ext cx="495300" cy="62484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Box 99"/>
          <p:cNvSpPr txBox="1"/>
          <p:nvPr/>
        </p:nvSpPr>
        <p:spPr>
          <a:xfrm>
            <a:off x="1676400" y="3063240"/>
            <a:ext cx="94178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Label3: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5080" y="4069080"/>
            <a:ext cx="94178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Label4: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08092E-6 L -0.14948 0.13642 " pathEditMode="relative" ptsTypes="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104 0.1311 L -0.24566 0.2883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236 0.28624 L -0.30538 0.4434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13 0.43722 C -0.29063 0.42058 -0.30573 0.43861 -0.29358 0.4289 C -0.29063 0.42659 -0.2842 0.41202 -0.2842 0.41179 C -0.28212 0.40763 -0.27604 0.40647 -0.27309 0.40555 C -0.27153 0.40416 -0.26945 0.40347 -0.26823 0.40138 C -0.26719 0.39954 -0.26806 0.3963 -0.26667 0.39491 C -0.26389 0.39237 -0.26024 0.39214 -0.25712 0.39075 C -0.25556 0.39006 -0.25243 0.38867 -0.25243 0.3889 C -0.24844 0.38358 -0.2467 0.37688 -0.24132 0.37387 C -0.2382 0.37202 -0.23177 0.36971 -0.23177 0.36994 C -0.22969 0.3711 -0.22674 0.37133 -0.22535 0.37387 C -0.21997 0.38404 -0.22778 0.39352 -0.2158 0.3993 C -0.21181 0.40508 -0.21059 0.4104 -0.20642 0.41618 C -0.20208 0.43167 -0.20833 0.41202 -0.2 0.4289 C -0.19913 0.43075 -0.19948 0.43352 -0.19844 0.43514 C -0.19722 0.43722 -0.19531 0.43815 -0.19358 0.4393 C -0.19202 0.44023 -0.18889 0.44138 -0.18889 0.44162 " pathEditMode="relative" rAng="0" ptsTypes="ffffffffffffffffA">
                                      <p:cBhvr>
                                        <p:cTn id="5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-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45 0.4393 L -0.24566 0.2924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-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1 0.2904 L -0.14948 0.1225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311 L -0.03924 0.2987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4 0.29873 C -0.04497 0.30728 -0.04722 0.31214 -0.04983 0.32 C -0.05243 0.32786 -0.05399 0.33688 -0.05608 0.3452 C -0.05712 0.34959 -0.06094 0.35167 -0.0625 0.35584 C -0.06389 0.35977 -0.06476 0.36693 -0.06563 0.37063 C -0.06667 0.37503 -0.06892 0.38335 -0.06892 0.38358 C -0.07118 0.40231 -0.0757 0.41688 -0.08785 0.42774 C -0.09149 0.44763 -0.09636 0.44092 -0.11493 0.44254 C -0.1191 0.45086 -0.12118 0.44878 -0.12604 0.45526 C -0.12743 0.46474 -0.1283 0.47052 -0.13229 0.47838 C -0.13906 0.50636 -0.12934 0.53826 -0.14184 0.563 C -0.14323 0.57665 -0.14254 0.58589 -0.15295 0.59052 C -0.15452 0.5926 -0.1566 0.59422 -0.15781 0.59676 C -0.15868 0.59861 -0.15816 0.60162 -0.15938 0.60323 C -0.16059 0.60485 -0.17153 0.61063 -0.17361 0.61156 C -0.1809 0.61826 -0.18021 0.62543 -0.1816 0.63699 C -0.18004 0.68347 -0.18889 0.69133 -0.15938 0.69618 C -0.15295 0.7126 -0.13906 0.7156 -0.12604 0.71954 C -0.11493 0.73341 -0.09306 0.72439 -0.0816 0.7237 C -0.06702 0.71722 -0.07535 0.72 -0.05608 0.71722 C -0.05452 0.71653 -0.05226 0.71699 -0.05139 0.71514 C -0.04844 0.70959 -0.05035 0.70081 -0.0467 0.69618 C -0.03715 0.68393 -0.03629 0.67006 -0.03229 0.65387 C -0.03281 0.64115 -0.03299 0.62867 -0.03386 0.61595 C -0.0342 0.61156 -0.03524 0.60763 -0.03559 0.60323 C -0.03715 0.58011 -0.03611 0.55399 -0.04184 0.53133 C -0.04236 0.52555 -0.04288 0.50797 -0.0467 0.50173 C -0.04879 0.49826 -0.05226 0.49641 -0.05452 0.49318 C -0.05695 0.48046 -0.05538 0.48763 -0.05938 0.47214 C -0.06042 0.46797 -0.06892 0.46797 -0.06892 0.46821 C -0.06997 0.46659 -0.07083 0.46474 -0.07205 0.46358 C -0.07344 0.46243 -0.07552 0.46289 -0.07674 0.4615 C -0.07934 0.45873 -0.08073 0.4541 -0.08316 0.45086 C -0.0842 0.4467 -0.08507 0.44138 -0.08785 0.43838 C -0.08924 0.43699 -0.09115 0.43722 -0.09271 0.43607 C -0.0934 0.4356 -0.09375 0.43468 -0.09427 0.43399 " pathEditMode="relative" rAng="0" ptsTypes="fffffffffffffffffffffffffffffffffffA">
                                      <p:cBhvr>
                                        <p:cTn id="10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0" y="2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.44578 L -0.03924 0.2883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" y="-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77 0.29665 C -0.02778 0.30011 -0.03056 0.3052 -0.02465 0.31144 C -0.01458 0.32231 -0.0066 0.33711 0.00069 0.35144 C 0.00312 0.36138 0.00851 0.36601 0.0118 0.3748 C 0.01528 0.38381 0.01423 0.39283 0.01979 0.40023 C 0.02344 0.41503 0.01823 0.39722 0.02604 0.41295 C 0.02691 0.4148 0.02673 0.41734 0.0276 0.41919 C 0.03021 0.42497 0.03802 0.43468 0.04201 0.43815 C 0.04531 0.45202 0.04114 0.46428 0.03403 0.47422 C 0.03351 0.47907 0.03368 0.48439 0.03246 0.48901 C 0.03194 0.49086 0.03003 0.49156 0.02917 0.49318 C 0.0283 0.49503 0.02847 0.49757 0.0276 0.49942 C 0.02309 0.51029 0.02118 0.51052 0.01805 0.52046 C 0.01319 0.53665 0.0184 0.5304 0.01024 0.53757 C 0.00972 0.53942 0.00937 0.54196 0.00868 0.54381 C 0.00781 0.54612 0.00625 0.54797 0.00538 0.55029 C 0.00173 0.56115 0.00243 0.56485 -0.00417 0.57341 C -0.0099 0.58913 -0.01285 0.60555 -0.01684 0.62219 C -0.01632 0.64323 -0.01667 0.66451 -0.01528 0.68555 C -0.01476 0.69248 -0.01042 0.69202 -0.00729 0.6941 C 0.00173 0.70011 0.00989 0.70127 0.01979 0.70451 C 0.06389 0.70335 0.08125 0.71052 0.11337 0.69618 C 0.11771 0.6874 0.11979 0.68901 0.12604 0.68347 C 0.12552 0.65803 0.12587 0.6326 0.12448 0.6074 C 0.12413 0.60162 0.11962 0.59792 0.11805 0.59214 C 0.11285 0.57341 0.1125 0.55329 0.10538 0.53549 C 0.10399 0.52578 0.10121 0.51745 0.09913 0.50797 C 0.09861 0.5052 0.09896 0.50173 0.09757 0.49942 C 0.09653 0.49757 0.09427 0.49803 0.09271 0.49734 C 0.08785 0.48763 0.08542 0.48 0.0816 0.46982 C 0.0809 0.46774 0.08125 0.4652 0.08003 0.46358 C 0.07882 0.46196 0.07691 0.46219 0.07535 0.4615 C 0.07309 0.45873 0.06962 0.45803 0.06736 0.45503 C 0.06614 0.45341 0.06736 0.44948 0.0658 0.44878 C 0.04601 0.4393 0.05278 0.45456 0.04826 0.44254 " pathEditMode="relative" rAng="0" ptsTypes="ffffffffffffffffffffffffffffffffffA">
                                      <p:cBhvr>
                                        <p:cTn id="1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2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39 0.44786 L -0.03924 0.2904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0" y="-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24 0.29873 L -0.14948 0.1311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92 0.13942 L -0.00625 0.003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9 0.00531 0.01232 0.00739 0.01892 0.01063 C 0.02135 0.01364 0.02448 0.01572 0.02691 0.01896 C 0.03403 0.02867 0.02552 0.02358 0.03489 0.02751 C 0.03993 0.03768 0.04323 0.05063 0.05226 0.05502 C 0.05833 0.06265 0.05434 0.05803 0.0651 0.06751 C 0.07326 0.07468 0.08038 0.08555 0.08889 0.09294 C 0.09583 0.10751 0.10555 0.11676 0.11423 0.12901 C 0.11667 0.13896 0.11996 0.13618 0.12378 0.14381 C 0.12726 0.15075 0.12864 0.15699 0.13333 0.16277 C 0.12847 0.16878 0.12882 0.17248 0.12222 0.17549 C 0.12135 0.18127 0.11944 0.18659 0.11892 0.19237 C 0.11528 0.22797 0.11996 0.20763 0.1158 0.22404 C 0.11458 0.24647 0.11146 0.26728 0.10955 0.28948 C 0.10816 0.30589 0.10885 0.3341 0.10156 0.34867 C 0.09739 0.3993 0.09792 0.39768 0.1 0.4756 C 0.10017 0.48138 0.10017 0.48716 0.10156 0.49248 C 0.10625 0.51052 0.1059 0.50034 0.11111 0.50936 C 0.11337 0.51352 0.11371 0.52046 0.11736 0.52208 C 0.12048 0.52346 0.12691 0.52624 0.12691 0.52624 C 0.13368 0.53225 0.13767 0.53294 0.14601 0.53479 C 0.18333 0.53387 0.22639 0.56023 0.24757 0.51792 C 0.24826 0.50173 0.25069 0.48555 0.25069 0.46936 C 0.25069 0.45803 0.25035 0.4467 0.24913 0.43537 C 0.24861 0.43098 0.24601 0.42265 0.24601 0.42265 C 0.24496 0.40855 0.24427 0.39445 0.24288 0.38057 C 0.24184 0.36971 0.23802 0.3593 0.23646 0.34867 C 0.23594 0.32393 0.23628 0.29919 0.23489 0.27468 C 0.23472 0.27213 0.23212 0.27098 0.23177 0.26844 C 0.22899 0.25109 0.2342 0.23861 0.22222 0.23028 C 0.21719 0.22081 0.21528 0.20948 0.21267 0.19861 C 0.21215 0.19653 0.20052 0.19052 0.19844 0.1882 C 0.19566 0.18497 0.19045 0.17757 0.19045 0.17757 C 0.18837 0.16924 0.18715 0.16763 0.1809 0.16485 C 0.17552 0.15422 0.17257 0.15468 0.1651 0.14797 C 0.16458 0.14589 0.16337 0.1415 0.16337 0.1415 " pathEditMode="relative" ptsTypes="fffffffffffffffffffffffffffffffffffA">
                                      <p:cBhvr>
                                        <p:cTn id="19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76 0.13942 L 0.00312 0.003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007 0.00185 0.01597 0.00416 0.02534 0.00856 C 0.02847 0.00994 0.03489 0.01272 0.03489 0.01272 C 0.03993 0.01919 0.04513 0.02266 0.05086 0.02751 C 0.05538 0.03653 0.06076 0.04208 0.06666 0.04856 C 0.06788 0.04994 0.0684 0.05202 0.06979 0.05295 C 0.07326 0.05526 0.07743 0.0548 0.0809 0.05711 C 0.09461 0.06613 0.07604 0.05711 0.09201 0.06335 C 0.09895 0.06613 0.10573 0.0689 0.11267 0.07191 C 0.11423 0.0726 0.11753 0.07399 0.11753 0.07399 C 0.12343 0.07931 0.13073 0.07977 0.13645 0.08462 C 0.14739 0.09387 0.16215 0.09734 0.17465 0.1015 C 0.18854 0.11399 0.20746 0.11653 0.22378 0.11838 C 0.23055 0.12116 0.23368 0.12925 0.23975 0.13318 C 0.2493 0.13942 0.26128 0.14266 0.27152 0.1459 C 0.28958 0.15168 0.26163 0.14335 0.2809 0.15214 C 0.28402 0.15353 0.28732 0.15376 0.29045 0.15445 C 0.29513 0.17318 0.28854 0.19168 0.2842 0.20925 C 0.28368 0.2111 0.28159 0.22012 0.2809 0.22197 C 0.27899 0.22636 0.27465 0.23468 0.27465 0.23468 C 0.27274 0.26451 0.27257 0.26197 0.27152 0.29803 C 0.27048 0.33318 0.27413 0.3711 0.26198 0.4037 C 0.25538 0.43792 0.25243 0.47306 0.246 0.50728 C 0.24739 0.51884 0.24566 0.52486 0.25399 0.52856 C 0.26614 0.55283 0.32465 0.54312 0.32864 0.54335 C 0.34288 0.54798 0.33715 0.54566 0.346 0.5496 C 0.35763 0.5489 0.36927 0.54867 0.3809 0.54751 C 0.38368 0.54728 0.38628 0.54636 0.38888 0.54543 C 0.39218 0.54428 0.39843 0.54127 0.39843 0.54127 C 0.40607 0.53434 0.41319 0.52694 0.42066 0.52 C 0.41961 0.50451 0.41944 0.48879 0.41753 0.47353 C 0.41736 0.47145 0.41475 0.47121 0.41423 0.46936 C 0.41319 0.46613 0.41319 0.4622 0.41267 0.45873 C 0.41059 0.44162 0.40798 0.42197 0.4 0.40809 C 0.39948 0.40324 0.39948 0.39815 0.39843 0.39329 C 0.39635 0.38335 0.39513 0.38659 0.39201 0.3785 C 0.39045 0.37434 0.38854 0.36671 0.38732 0.36162 C 0.38576 0.34636 0.38454 0.32694 0.37934 0.3126 C 0.3776 0.30821 0.37517 0.30405 0.37309 0.30012 C 0.37135 0.29642 0.36979 0.2874 0.36979 0.2874 C 0.36823 0.27468 0.36475 0.26705 0.36041 0.25572 C 0.35816 0.24971 0.35711 0.24 0.35399 0.23468 C 0.35277 0.23283 0.35069 0.23214 0.3493 0.23052 C 0.34757 0.22867 0.34583 0.22636 0.34444 0.22405 C 0.34218 0.22012 0.33819 0.21133 0.33819 0.21133 C 0.33628 0.20185 0.33229 0.1926 0.32864 0.18405 C 0.32673 0.17965 0.32222 0.17133 0.32222 0.17133 C 0.31857 0.15653 0.32222 0.16 0.31423 0.15653 C 0.31163 0.15306 0.30798 0.14913 0.30798 0.14382 " pathEditMode="relative" ptsTypes="ffffffffffffffffffffffffffffffffffffffffffffffffA">
                                      <p:cBhvr>
                                        <p:cTn id="2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14774 L 1.38889E-6 0.01133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28" grpId="10" animBg="1"/>
      <p:bldP spid="28" grpId="11" animBg="1"/>
      <p:bldP spid="28" grpId="12" animBg="1"/>
      <p:bldP spid="28" grpId="13" animBg="1"/>
      <p:bldP spid="28" grpId="14" animBg="1"/>
      <p:bldP spid="28" grpId="15" animBg="1"/>
      <p:bldP spid="36" grpId="0"/>
      <p:bldP spid="38" grpId="0"/>
      <p:bldP spid="39" grpId="0"/>
      <p:bldP spid="40" grpId="0"/>
      <p:bldP spid="42" grpId="0"/>
      <p:bldP spid="43" grpId="0"/>
      <p:bldP spid="45" grpId="0"/>
      <p:bldP spid="47" grpId="0"/>
      <p:bldP spid="48" grpId="0"/>
      <p:bldP spid="55" grpId="0"/>
      <p:bldP spid="56" grpId="0"/>
      <p:bldP spid="57" grpId="0"/>
      <p:bldP spid="59" grpId="0"/>
      <p:bldP spid="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40466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中间代码生成中的换名问题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1306294"/>
            <a:ext cx="3312170" cy="341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(){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  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a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；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a=10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；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	 </a:t>
            </a:r>
            <a:r>
              <a:rPr kumimoji="1" lang="en-US" altLang="zh-CN" sz="2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{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nt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	     a=20;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  }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eturn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右箭头 4"/>
          <p:cNvSpPr/>
          <p:nvPr/>
        </p:nvSpPr>
        <p:spPr bwMode="auto">
          <a:xfrm>
            <a:off x="3851920" y="1700808"/>
            <a:ext cx="1440160" cy="108012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中间代码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52120" y="1340768"/>
            <a:ext cx="331217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FUNCTION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：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a=10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a=20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RETURN a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59832" y="3429000"/>
            <a:ext cx="590445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显然是错误的中间代码，原因是在高级语言通过复合语句区分不同的作用域，而在中间代码却没有这个功能，所以在符号表的建立时，考虑到后续的实验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，需要给变量进行换名。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32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51520" y="1206525"/>
            <a:ext cx="3312170" cy="341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(){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；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a=10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；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{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  a=20;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 }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r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eturn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3060030" y="2790701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FUNCTION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625080" y="974006"/>
          <a:ext cx="5123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ALIAS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3617664" y="1334368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620839" y="1720131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i+1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右箭头 25"/>
          <p:cNvSpPr>
            <a:spLocks noChangeArrowheads="1"/>
          </p:cNvSpPr>
          <p:nvPr/>
        </p:nvSpPr>
        <p:spPr bwMode="auto">
          <a:xfrm>
            <a:off x="3047752" y="1262931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TX1</a:t>
            </a:r>
            <a:endParaRPr lang="zh-CN" altLang="en-US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右箭头 26"/>
          <p:cNvSpPr>
            <a:spLocks noChangeArrowheads="1"/>
          </p:cNvSpPr>
          <p:nvPr/>
        </p:nvSpPr>
        <p:spPr bwMode="auto">
          <a:xfrm>
            <a:off x="3060452" y="1249188"/>
            <a:ext cx="539750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pTX</a:t>
            </a:r>
            <a:endParaRPr lang="zh-CN" altLang="en-US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右箭头 27"/>
          <p:cNvSpPr>
            <a:spLocks noChangeArrowheads="1"/>
          </p:cNvSpPr>
          <p:nvPr/>
        </p:nvSpPr>
        <p:spPr bwMode="auto">
          <a:xfrm>
            <a:off x="179512" y="1350665"/>
            <a:ext cx="539750" cy="21590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endParaRPr lang="zh-CN" altLang="en-US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9" name="右箭头 28"/>
          <p:cNvSpPr>
            <a:spLocks noChangeArrowheads="1"/>
          </p:cNvSpPr>
          <p:nvPr/>
        </p:nvSpPr>
        <p:spPr bwMode="auto">
          <a:xfrm>
            <a:off x="3059832" y="1638573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TX2</a:t>
            </a:r>
            <a:endParaRPr lang="zh-CN" altLang="en-US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3059832" y="3150741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baseline="-25000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b="1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=10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3059832" y="3582789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baseline="-25000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i+1</a:t>
            </a:r>
            <a:r>
              <a:rPr lang="en-US" altLang="zh-CN" b="1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=20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3059832" y="4014837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RETURN V</a:t>
            </a:r>
            <a:r>
              <a:rPr lang="en-US" altLang="zh-CN" b="1" baseline="-25000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i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33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55 " pathEditMode="relative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32 " pathEditMode="relative" ptsTypes="AA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4931 L -1.94444E-6 0.1122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10797 L -1.94444E-6 0.1604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1563 L -1.94444E-6 0.2085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4977 L 0.00191 0.1173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20647 L -1.94444E-6 0.2589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25688 L -1.94444E-6 0.3197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1163 L 3.88889E-6 0.0534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31561 L -1.94444E-6 0.378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7" grpId="1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9" grpId="0" animBg="1"/>
      <p:bldP spid="29" grpId="1" animBg="1"/>
      <p:bldP spid="30" grpId="0"/>
      <p:bldP spid="31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34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898526"/>
            <a:ext cx="8763000" cy="3673474"/>
          </a:xfrm>
        </p:spPr>
        <p:txBody>
          <a:bodyPr/>
          <a:lstStyle/>
          <a:p>
            <a:pPr lvl="1">
              <a:buNone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将实验三的中间代码转化成目标代码。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选择目标代码形式：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X86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MIPS</a:t>
            </a: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选择指令集（最好和组原实验相容）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寄存器分配算法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目标代码生成算法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或使用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LLVM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直接生成</a:t>
            </a:r>
          </a:p>
          <a:p>
            <a:pPr lvl="1">
              <a:buNone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lvl="1"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MIPS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的执行环境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QTSPIM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>
                <a:latin typeface="+mn-ea"/>
                <a:ea typeface="+mn-ea"/>
              </a:rPr>
              <a:t>实验四 目标代码生成</a:t>
            </a:r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 r="77888" b="66514"/>
          <a:stretch>
            <a:fillRect/>
          </a:stretch>
        </p:blipFill>
        <p:spPr bwMode="auto">
          <a:xfrm>
            <a:off x="4114800" y="3048000"/>
            <a:ext cx="419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35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>
                <a:latin typeface="微软雅黑" pitchFamily="34" charset="-122"/>
                <a:ea typeface="微软雅黑" pitchFamily="34" charset="-122"/>
              </a:rPr>
              <a:t>选做：与组成原理实验对接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5143" y="938524"/>
            <a:ext cx="9314286" cy="49809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4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6707188" cy="850900"/>
          </a:xfrm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课程设置目的和要求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考试要求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49275" y="1103313"/>
            <a:ext cx="7908925" cy="484028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实验评分标准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词法、语法分析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0 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符号表与语义检查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20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中间代码生成与代码优化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20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（代码优化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5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）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目标代码生成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20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 实验报告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20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最高加分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20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（实验总成绩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100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分封顶）</a:t>
            </a: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5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229600" cy="5121274"/>
          </a:xfrm>
        </p:spPr>
        <p:txBody>
          <a:bodyPr/>
          <a:lstStyle/>
          <a:p>
            <a:r>
              <a:rPr lang="zh-CN" altLang="en-US" sz="2400" b="1" dirty="0">
                <a:latin typeface="+mn-ea"/>
              </a:rPr>
              <a:t>题目：</a:t>
            </a:r>
            <a:r>
              <a:rPr lang="en-US" altLang="zh-CN" sz="2400" dirty="0">
                <a:latin typeface="+mn-ea"/>
              </a:rPr>
              <a:t>XX</a:t>
            </a:r>
            <a:r>
              <a:rPr lang="zh-CN" altLang="zh-CN" sz="2400" dirty="0">
                <a:latin typeface="+mn-ea"/>
              </a:rPr>
              <a:t>语言编译器设计与实现（</a:t>
            </a:r>
            <a:r>
              <a:rPr lang="en-US" altLang="zh-CN" sz="2400" dirty="0">
                <a:latin typeface="+mn-ea"/>
              </a:rPr>
              <a:t>XX</a:t>
            </a:r>
            <a:r>
              <a:rPr lang="zh-CN" altLang="zh-CN" sz="2400" dirty="0">
                <a:latin typeface="+mn-ea"/>
              </a:rPr>
              <a:t>为自己的编译器名</a:t>
            </a:r>
            <a:r>
              <a:rPr lang="zh-CN" altLang="en-US" sz="2400" dirty="0">
                <a:latin typeface="+mn-ea"/>
              </a:rPr>
              <a:t>称</a:t>
            </a:r>
            <a:r>
              <a:rPr lang="zh-CN" altLang="zh-CN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源语言定义：</a:t>
            </a:r>
            <a:r>
              <a:rPr lang="zh-CN" altLang="en-US" sz="2400" dirty="0">
                <a:latin typeface="+mn-ea"/>
              </a:rPr>
              <a:t>或采用教材中</a:t>
            </a:r>
            <a:r>
              <a:rPr lang="en-US" altLang="zh-CN" sz="2400" dirty="0">
                <a:latin typeface="+mn-ea"/>
              </a:rPr>
              <a:t>Decaf</a:t>
            </a:r>
            <a:r>
              <a:rPr lang="zh-CN" altLang="en-US" sz="2400" dirty="0">
                <a:latin typeface="+mn-ea"/>
              </a:rPr>
              <a:t>语言，或</a:t>
            </a:r>
            <a:r>
              <a:rPr lang="zh-CN" altLang="zh-CN" sz="2400" dirty="0">
                <a:latin typeface="+mn-ea"/>
              </a:rPr>
              <a:t>采用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zh-CN" sz="2400" dirty="0">
                <a:latin typeface="+mn-ea"/>
              </a:rPr>
              <a:t>语言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zh-CN" sz="2400" dirty="0">
                <a:latin typeface="+mn-ea"/>
              </a:rPr>
              <a:t>或</a:t>
            </a:r>
            <a:r>
              <a:rPr lang="en-US" altLang="zh-CN" sz="2400" dirty="0">
                <a:latin typeface="+mn-ea"/>
              </a:rPr>
              <a:t>C++</a:t>
            </a:r>
            <a:r>
              <a:rPr lang="zh-CN" altLang="zh-CN" sz="2400" dirty="0">
                <a:latin typeface="+mn-ea"/>
              </a:rPr>
              <a:t>语言或</a:t>
            </a:r>
            <a:r>
              <a:rPr lang="en-US" altLang="zh-CN" sz="2400" dirty="0">
                <a:latin typeface="+mn-ea"/>
              </a:rPr>
              <a:t>C#</a:t>
            </a:r>
            <a:r>
              <a:rPr lang="zh-CN" altLang="zh-CN" sz="2400" dirty="0">
                <a:latin typeface="+mn-ea"/>
              </a:rPr>
              <a:t>语言或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zh-CN" sz="2400" dirty="0">
                <a:latin typeface="+mn-ea"/>
              </a:rPr>
              <a:t>语言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zh-CN" sz="2400" dirty="0">
                <a:latin typeface="+mn-ea"/>
              </a:rPr>
              <a:t>部分关键语法规则</a:t>
            </a:r>
            <a:r>
              <a:rPr lang="zh-CN" altLang="en-US" sz="2400" dirty="0">
                <a:latin typeface="+mn-ea"/>
              </a:rPr>
              <a:t>。</a:t>
            </a:r>
            <a:r>
              <a:rPr lang="zh-CN" altLang="zh-CN" sz="2400" dirty="0">
                <a:latin typeface="+mn-ea"/>
              </a:rPr>
              <a:t>源语言要求至少包含的语言成分如下：</a:t>
            </a:r>
          </a:p>
          <a:p>
            <a:pPr lvl="1"/>
            <a:r>
              <a:rPr lang="zh-CN" altLang="zh-CN" sz="2400" dirty="0">
                <a:latin typeface="+mn-ea"/>
              </a:rPr>
              <a:t>数据类型至少包括</a:t>
            </a:r>
            <a:r>
              <a:rPr lang="en-US" altLang="zh-CN" sz="2400" dirty="0">
                <a:latin typeface="+mn-ea"/>
              </a:rPr>
              <a:t>char</a:t>
            </a:r>
            <a:r>
              <a:rPr lang="zh-CN" altLang="zh-CN" sz="2400" dirty="0">
                <a:latin typeface="+mn-ea"/>
              </a:rPr>
              <a:t>类型、</a:t>
            </a:r>
            <a:r>
              <a:rPr lang="en-US" altLang="zh-CN" sz="2400" dirty="0" err="1">
                <a:latin typeface="+mn-ea"/>
              </a:rPr>
              <a:t>int</a:t>
            </a:r>
            <a:r>
              <a:rPr lang="zh-CN" altLang="zh-CN" sz="2400" dirty="0">
                <a:latin typeface="+mn-ea"/>
              </a:rPr>
              <a:t>类型和</a:t>
            </a:r>
            <a:r>
              <a:rPr lang="en-US" altLang="zh-CN" sz="2400" dirty="0">
                <a:latin typeface="+mn-ea"/>
              </a:rPr>
              <a:t>float</a:t>
            </a:r>
            <a:r>
              <a:rPr lang="zh-CN" altLang="zh-CN" sz="2400" dirty="0">
                <a:latin typeface="+mn-ea"/>
              </a:rPr>
              <a:t>类型</a:t>
            </a:r>
          </a:p>
          <a:p>
            <a:pPr lvl="1"/>
            <a:r>
              <a:rPr lang="zh-CN" altLang="zh-CN" sz="2400" dirty="0">
                <a:latin typeface="+mn-ea"/>
              </a:rPr>
              <a:t>基本运算至少包括算术运算、比较运算、</a:t>
            </a:r>
            <a:r>
              <a:rPr lang="zh-CN" altLang="en-US" sz="2400" dirty="0">
                <a:latin typeface="+mn-ea"/>
              </a:rPr>
              <a:t>逻辑运算、</a:t>
            </a:r>
            <a:r>
              <a:rPr lang="zh-CN" altLang="zh-CN" sz="2400" dirty="0">
                <a:latin typeface="+mn-ea"/>
              </a:rPr>
              <a:t>自增自减运算和复合赋值运算</a:t>
            </a:r>
          </a:p>
          <a:p>
            <a:pPr lvl="1"/>
            <a:r>
              <a:rPr lang="zh-CN" altLang="zh-CN" sz="2400" dirty="0">
                <a:latin typeface="+mn-ea"/>
              </a:rPr>
              <a:t>控制语句至少包括</a:t>
            </a:r>
            <a:r>
              <a:rPr lang="en-US" altLang="zh-CN" sz="2400" dirty="0">
                <a:latin typeface="+mn-ea"/>
              </a:rPr>
              <a:t>if</a:t>
            </a:r>
            <a:r>
              <a:rPr lang="zh-CN" altLang="zh-CN" sz="2400" dirty="0">
                <a:latin typeface="+mn-ea"/>
              </a:rPr>
              <a:t>语句和</a:t>
            </a:r>
            <a:r>
              <a:rPr lang="en-US" altLang="zh-CN" sz="2400" dirty="0">
                <a:latin typeface="+mn-ea"/>
              </a:rPr>
              <a:t>while</a:t>
            </a:r>
            <a:r>
              <a:rPr lang="zh-CN" altLang="zh-CN" sz="2400" dirty="0">
                <a:latin typeface="+mn-ea"/>
              </a:rPr>
              <a:t>语句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其它选项：数组、结构，</a:t>
            </a:r>
            <a:r>
              <a:rPr lang="en-US" altLang="zh-CN" sz="2400" dirty="0">
                <a:latin typeface="+mn-ea"/>
              </a:rPr>
              <a:t>for</a:t>
            </a:r>
            <a:r>
              <a:rPr lang="zh-CN" altLang="en-US" sz="2400" dirty="0">
                <a:latin typeface="+mn-ea"/>
              </a:rPr>
              <a:t>循环等等</a:t>
            </a:r>
            <a:endParaRPr lang="zh-CN" altLang="zh-CN" sz="2400" dirty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实验内容：</a:t>
            </a:r>
            <a:r>
              <a:rPr lang="zh-CN" altLang="en-US" sz="2400" dirty="0">
                <a:latin typeface="+mn-ea"/>
              </a:rPr>
              <a:t>完整可运行的自定义语言编译器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zh-CN" sz="2400" dirty="0">
                <a:latin typeface="+mn-ea"/>
              </a:rPr>
              <a:t>实验一：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词法语法分析器的设计与实现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，生成抽象语法树。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zh-CN" sz="2400" dirty="0">
                <a:latin typeface="+mn-ea"/>
              </a:rPr>
              <a:t>建议使用词法语法</a:t>
            </a:r>
            <a:r>
              <a:rPr lang="zh-CN" altLang="en-US" sz="2400" dirty="0">
                <a:latin typeface="+mn-ea"/>
              </a:rPr>
              <a:t>分析程序</a:t>
            </a:r>
            <a:r>
              <a:rPr lang="zh-CN" altLang="zh-CN" sz="2400" dirty="0">
                <a:latin typeface="+mn-ea"/>
              </a:rPr>
              <a:t>生成工具如：</a:t>
            </a:r>
            <a:r>
              <a:rPr lang="en-US" altLang="zh-CN" sz="2400" dirty="0">
                <a:latin typeface="+mn-ea"/>
              </a:rPr>
              <a:t>LEX/FLEX , YACC/BISON</a:t>
            </a:r>
            <a:r>
              <a:rPr lang="zh-CN" altLang="zh-CN" sz="2400" dirty="0">
                <a:latin typeface="+mn-ea"/>
              </a:rPr>
              <a:t>等专业工具完成。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>
                <a:latin typeface="微软雅黑" pitchFamily="34" charset="-122"/>
                <a:ea typeface="微软雅黑" pitchFamily="34" charset="-122"/>
              </a:rPr>
              <a:t>实验内容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6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98526"/>
            <a:ext cx="8382000" cy="5121274"/>
          </a:xfrm>
        </p:spPr>
        <p:txBody>
          <a:bodyPr/>
          <a:lstStyle/>
          <a:p>
            <a:pPr lvl="1"/>
            <a:r>
              <a:rPr lang="zh-CN" altLang="zh-CN" sz="2400" dirty="0">
                <a:latin typeface="+mn-ea"/>
              </a:rPr>
              <a:t>实验二：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符号表管理与语义检查。</a:t>
            </a:r>
            <a:r>
              <a:rPr lang="zh-CN" altLang="en-US" sz="2400" dirty="0">
                <a:latin typeface="+mn-ea"/>
              </a:rPr>
              <a:t>对抽象语法树进行遍历，完成</a:t>
            </a:r>
            <a:r>
              <a:rPr lang="zh-CN" altLang="zh-CN" sz="2400" dirty="0">
                <a:latin typeface="+mn-ea"/>
              </a:rPr>
              <a:t>符号表的</a:t>
            </a:r>
            <a:r>
              <a:rPr lang="zh-CN" altLang="en-US" sz="2400" dirty="0">
                <a:latin typeface="+mn-ea"/>
              </a:rPr>
              <a:t>管理</a:t>
            </a:r>
            <a:r>
              <a:rPr lang="zh-CN" altLang="zh-CN" sz="2400" dirty="0">
                <a:latin typeface="+mn-ea"/>
              </a:rPr>
              <a:t>与</a:t>
            </a:r>
            <a:r>
              <a:rPr lang="zh-CN" altLang="en-US" sz="2400" dirty="0">
                <a:latin typeface="+mn-ea"/>
              </a:rPr>
              <a:t>相关</a:t>
            </a:r>
            <a:r>
              <a:rPr lang="zh-CN" altLang="zh-CN" sz="2400" dirty="0">
                <a:latin typeface="+mn-ea"/>
              </a:rPr>
              <a:t>属性计算</a:t>
            </a:r>
            <a:r>
              <a:rPr lang="zh-CN" altLang="en-US" sz="2400" dirty="0">
                <a:latin typeface="+mn-ea"/>
              </a:rPr>
              <a:t>。合理</a:t>
            </a:r>
            <a:r>
              <a:rPr lang="zh-CN" altLang="zh-CN" sz="2400" dirty="0">
                <a:latin typeface="+mn-ea"/>
              </a:rPr>
              <a:t>设计</a:t>
            </a:r>
            <a:r>
              <a:rPr lang="zh-CN" altLang="en-US" sz="2400" dirty="0">
                <a:latin typeface="+mn-ea"/>
              </a:rPr>
              <a:t>出</a:t>
            </a:r>
            <a:r>
              <a:rPr lang="zh-CN" altLang="zh-CN" sz="2400" dirty="0">
                <a:latin typeface="+mn-ea"/>
              </a:rPr>
              <a:t>符号表数据结构</a:t>
            </a:r>
            <a:r>
              <a:rPr lang="zh-CN" altLang="en-US" sz="2400" dirty="0">
                <a:latin typeface="+mn-ea"/>
              </a:rPr>
              <a:t>，如顺序表、</a:t>
            </a:r>
            <a:r>
              <a:rPr lang="en-US" altLang="zh-CN" sz="2400" dirty="0">
                <a:latin typeface="+mn-ea"/>
              </a:rPr>
              <a:t>HASH</a:t>
            </a:r>
            <a:r>
              <a:rPr lang="zh-CN" altLang="en-US" sz="2400" dirty="0">
                <a:latin typeface="+mn-ea"/>
              </a:rPr>
              <a:t>表等等，也可单张表格或多张表格，要求能</a:t>
            </a:r>
            <a:r>
              <a:rPr lang="zh-CN" altLang="zh-CN" sz="2400" dirty="0">
                <a:latin typeface="+mn-ea"/>
              </a:rPr>
              <a:t>动态展现符号表变化过程</a:t>
            </a:r>
            <a:r>
              <a:rPr lang="zh-CN" altLang="en-US" sz="2400" dirty="0">
                <a:latin typeface="+mn-ea"/>
              </a:rPr>
              <a:t>以便实验结果的检查</a:t>
            </a:r>
            <a:r>
              <a:rPr lang="zh-CN" altLang="zh-CN" sz="2400" dirty="0">
                <a:latin typeface="+mn-ea"/>
              </a:rPr>
              <a:t>。</a:t>
            </a:r>
            <a:r>
              <a:rPr lang="zh-CN" altLang="en-US" sz="2400" dirty="0">
                <a:latin typeface="+mn-ea"/>
              </a:rPr>
              <a:t>通过对符号表的管理实现语义分析</a:t>
            </a:r>
            <a:r>
              <a:rPr lang="zh-CN" altLang="zh-CN" sz="2400" dirty="0">
                <a:latin typeface="+mn-ea"/>
              </a:rPr>
              <a:t>。</a:t>
            </a:r>
          </a:p>
          <a:p>
            <a:pPr lvl="1"/>
            <a:r>
              <a:rPr lang="zh-CN" altLang="zh-CN" sz="2400" dirty="0">
                <a:latin typeface="+mn-ea"/>
              </a:rPr>
              <a:t>实验三：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中间代码生成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与优化</a:t>
            </a:r>
            <a:r>
              <a:rPr lang="zh-CN" altLang="en-US" sz="2400" dirty="0">
                <a:latin typeface="+mn-ea"/>
              </a:rPr>
              <a:t>：对</a:t>
            </a:r>
            <a:r>
              <a:rPr lang="zh-CN" altLang="zh-CN" sz="2400" dirty="0">
                <a:latin typeface="+mn-ea"/>
              </a:rPr>
              <a:t>抽象语法树</a:t>
            </a:r>
            <a:r>
              <a:rPr lang="zh-CN" altLang="en-US" sz="2400" dirty="0">
                <a:latin typeface="+mn-ea"/>
              </a:rPr>
              <a:t>进行遍历</a:t>
            </a:r>
            <a:r>
              <a:rPr lang="zh-CN" altLang="zh-CN" sz="2400" dirty="0">
                <a:latin typeface="+mn-ea"/>
              </a:rPr>
              <a:t>，</a:t>
            </a:r>
            <a:r>
              <a:rPr lang="zh-CN" altLang="en-US" sz="2400" dirty="0">
                <a:latin typeface="+mn-ea"/>
              </a:rPr>
              <a:t>完成相关属性的计算</a:t>
            </a:r>
            <a:r>
              <a:rPr lang="zh-CN" altLang="zh-CN" sz="2400" dirty="0">
                <a:latin typeface="+mn-ea"/>
              </a:rPr>
              <a:t>，生成中间代码。中间代码的形式可以采用不同形式，但实验中要求定义自己的中间形式</a:t>
            </a:r>
            <a:r>
              <a:rPr lang="zh-CN" altLang="en-US" sz="2400" dirty="0">
                <a:latin typeface="+mn-ea"/>
              </a:rPr>
              <a:t>，建议采用四元组式</a:t>
            </a:r>
            <a:r>
              <a:rPr lang="zh-CN" altLang="zh-CN" sz="2400" dirty="0">
                <a:latin typeface="+mn-ea"/>
              </a:rPr>
              <a:t>。</a:t>
            </a:r>
            <a:r>
              <a:rPr lang="zh-CN" altLang="en-US" sz="2400" dirty="0">
                <a:latin typeface="+mn-ea"/>
              </a:rPr>
              <a:t>代码优化要求划分出基本快，构造</a:t>
            </a:r>
            <a:r>
              <a:rPr lang="en-US" altLang="zh-CN" sz="2400" dirty="0">
                <a:latin typeface="+mn-ea"/>
              </a:rPr>
              <a:t>DAG</a:t>
            </a:r>
            <a:r>
              <a:rPr lang="zh-CN" altLang="en-US" sz="2400" dirty="0">
                <a:latin typeface="+mn-ea"/>
              </a:rPr>
              <a:t>图，实现局部优化。</a:t>
            </a:r>
            <a:endParaRPr lang="zh-CN" altLang="zh-CN" sz="2400" dirty="0">
              <a:latin typeface="+mn-ea"/>
            </a:endParaRPr>
          </a:p>
          <a:p>
            <a:pPr lvl="1"/>
            <a:r>
              <a:rPr lang="zh-CN" altLang="zh-CN" sz="2400" dirty="0">
                <a:latin typeface="+mn-ea"/>
              </a:rPr>
              <a:t>实验四：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目标代码生成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：</a:t>
            </a:r>
            <a:r>
              <a:rPr lang="zh-CN" altLang="zh-CN" sz="2400" dirty="0">
                <a:latin typeface="+mn-ea"/>
              </a:rPr>
              <a:t>在前三个实验的基础上实现目标代码生成。也可以使用工具如</a:t>
            </a:r>
            <a:r>
              <a:rPr lang="en-US" altLang="zh-CN" sz="2400" dirty="0">
                <a:latin typeface="+mn-ea"/>
              </a:rPr>
              <a:t>LLVM</a:t>
            </a:r>
            <a:r>
              <a:rPr lang="zh-CN" altLang="zh-CN" sz="2400" dirty="0">
                <a:latin typeface="+mn-ea"/>
              </a:rPr>
              <a:t>来生成目标代码。</a:t>
            </a: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>
                <a:latin typeface="微软雅黑" pitchFamily="34" charset="-122"/>
                <a:ea typeface="微软雅黑" pitchFamily="34" charset="-122"/>
              </a:rPr>
              <a:t>实验内容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7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98526"/>
            <a:ext cx="8229600" cy="5121274"/>
          </a:xfrm>
        </p:spPr>
        <p:txBody>
          <a:bodyPr/>
          <a:lstStyle/>
          <a:p>
            <a:pPr lvl="1"/>
            <a:r>
              <a:rPr lang="zh-CN" altLang="en-US" sz="2400" dirty="0">
                <a:latin typeface="+mn-ea"/>
              </a:rPr>
              <a:t>方法一</a:t>
            </a:r>
            <a:r>
              <a:rPr lang="zh-CN" altLang="zh-CN" sz="2400" dirty="0">
                <a:latin typeface="+mn-ea"/>
              </a:rPr>
              <a:t>：</a:t>
            </a:r>
            <a:r>
              <a:rPr lang="zh-CN" altLang="en-US" sz="2400" dirty="0">
                <a:latin typeface="+mn-ea"/>
              </a:rPr>
              <a:t>利用</a:t>
            </a:r>
            <a:r>
              <a:rPr lang="en-US" altLang="zh-CN" sz="2400" dirty="0">
                <a:latin typeface="+mn-ea"/>
              </a:rPr>
              <a:t>DFA</a:t>
            </a:r>
            <a:r>
              <a:rPr lang="zh-CN" altLang="en-US" sz="2400" dirty="0">
                <a:latin typeface="+mn-ea"/>
              </a:rPr>
              <a:t>识别原理进行</a:t>
            </a:r>
            <a:r>
              <a:rPr lang="zh-CN" altLang="zh-CN" sz="2400" dirty="0">
                <a:latin typeface="+mn-ea"/>
              </a:rPr>
              <a:t>词法分析器</a:t>
            </a:r>
            <a:r>
              <a:rPr lang="zh-CN" altLang="en-US" sz="2400" dirty="0">
                <a:latin typeface="+mn-ea"/>
              </a:rPr>
              <a:t>；采用递归下降分析法或</a:t>
            </a:r>
            <a:r>
              <a:rPr lang="en-US" altLang="zh-CN" sz="2400" dirty="0">
                <a:latin typeface="+mn-ea"/>
              </a:rPr>
              <a:t>LR</a:t>
            </a:r>
            <a:r>
              <a:rPr lang="zh-CN" altLang="en-US" sz="2400" dirty="0">
                <a:latin typeface="+mn-ea"/>
              </a:rPr>
              <a:t>分析法构造</a:t>
            </a:r>
            <a:r>
              <a:rPr lang="zh-CN" altLang="zh-CN" sz="2400" dirty="0">
                <a:latin typeface="+mn-ea"/>
              </a:rPr>
              <a:t>语法分析器</a:t>
            </a:r>
            <a:r>
              <a:rPr lang="zh-CN" altLang="en-US" sz="2400" dirty="0">
                <a:latin typeface="+mn-ea"/>
              </a:rPr>
              <a:t>，在语法分析过程中生成抽象语法树。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方法二：借助于工具实现：</a:t>
            </a:r>
            <a:endParaRPr lang="en-US" altLang="zh-CN" sz="2400" dirty="0">
              <a:latin typeface="+mn-ea"/>
            </a:endParaRPr>
          </a:p>
          <a:p>
            <a:pPr lvl="1">
              <a:buNone/>
            </a:pPr>
            <a:r>
              <a:rPr lang="en-US" altLang="zh-CN" sz="2400" dirty="0">
                <a:latin typeface="+mn-ea"/>
              </a:rPr>
              <a:t>      LEX/FLEX     </a:t>
            </a:r>
            <a:r>
              <a:rPr lang="zh-CN" altLang="en-US" sz="2400" dirty="0">
                <a:latin typeface="+mn-ea"/>
              </a:rPr>
              <a:t>实现</a:t>
            </a:r>
            <a:r>
              <a:rPr lang="zh-CN" altLang="zh-CN" sz="2400" dirty="0">
                <a:latin typeface="+mn-ea"/>
              </a:rPr>
              <a:t>词法分析器</a:t>
            </a:r>
            <a:endParaRPr lang="en-US" altLang="zh-CN" sz="2400" dirty="0">
              <a:latin typeface="+mn-ea"/>
            </a:endParaRPr>
          </a:p>
          <a:p>
            <a:pPr lvl="1">
              <a:buNone/>
            </a:pPr>
            <a:r>
              <a:rPr lang="en-US" altLang="zh-CN" sz="2400" dirty="0">
                <a:latin typeface="+mn-ea"/>
              </a:rPr>
              <a:t>      YACC/BISON   </a:t>
            </a:r>
            <a:r>
              <a:rPr lang="zh-CN" altLang="en-US" sz="2400" dirty="0">
                <a:latin typeface="+mn-ea"/>
              </a:rPr>
              <a:t>实现语</a:t>
            </a:r>
            <a:r>
              <a:rPr lang="zh-CN" altLang="zh-CN" sz="2400" dirty="0">
                <a:latin typeface="+mn-ea"/>
              </a:rPr>
              <a:t>法分析器</a:t>
            </a:r>
            <a:endParaRPr lang="en-US" altLang="zh-CN" sz="2400" dirty="0">
              <a:latin typeface="+mn-ea"/>
            </a:endParaRPr>
          </a:p>
          <a:p>
            <a:pPr lvl="1">
              <a:buNone/>
            </a:pPr>
            <a:endParaRPr lang="zh-CN" altLang="zh-CN" sz="2400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>
                <a:latin typeface="+mn-ea"/>
                <a:ea typeface="+mn-ea"/>
              </a:rPr>
              <a:t>实验一 </a:t>
            </a:r>
            <a:r>
              <a:rPr lang="zh-CN" altLang="zh-CN" sz="2800" b="1" dirty="0">
                <a:latin typeface="+mn-ea"/>
                <a:ea typeface="+mn-ea"/>
              </a:rPr>
              <a:t>词法语法分析器的设计与实现</a:t>
            </a:r>
            <a:endParaRPr lang="zh-CN" altLang="en-US" sz="2800" b="1" kern="0" dirty="0">
              <a:latin typeface="+mn-ea"/>
              <a:ea typeface="+mn-ea"/>
            </a:endParaRPr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3271837" y="3711714"/>
            <a:ext cx="1223963" cy="70788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语法分析程序</a:t>
            </a:r>
          </a:p>
        </p:txBody>
      </p:sp>
      <p:sp>
        <p:nvSpPr>
          <p:cNvPr id="9" name="Line 38"/>
          <p:cNvSpPr>
            <a:spLocks noChangeShapeType="1"/>
          </p:cNvSpPr>
          <p:nvPr/>
        </p:nvSpPr>
        <p:spPr bwMode="auto">
          <a:xfrm>
            <a:off x="4491039" y="3864114"/>
            <a:ext cx="1223962" cy="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5710237" y="3711714"/>
            <a:ext cx="1223963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词法分析程序</a:t>
            </a:r>
          </a:p>
        </p:txBody>
      </p:sp>
      <p:sp>
        <p:nvSpPr>
          <p:cNvPr id="11" name="Line 38"/>
          <p:cNvSpPr>
            <a:spLocks noChangeShapeType="1"/>
          </p:cNvSpPr>
          <p:nvPr/>
        </p:nvSpPr>
        <p:spPr bwMode="auto">
          <a:xfrm flipH="1">
            <a:off x="4495799" y="4245114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35052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8200" y="4278868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单词</a:t>
            </a:r>
          </a:p>
        </p:txBody>
      </p:sp>
      <p:sp>
        <p:nvSpPr>
          <p:cNvPr id="14" name="剪去单角的矩形 13"/>
          <p:cNvSpPr/>
          <p:nvPr/>
        </p:nvSpPr>
        <p:spPr bwMode="auto">
          <a:xfrm>
            <a:off x="990600" y="3886200"/>
            <a:ext cx="1066800" cy="533400"/>
          </a:xfrm>
          <a:prstGeom prst="snip1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源程序</a:t>
            </a:r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>
            <a:off x="2052638" y="4114799"/>
            <a:ext cx="1223962" cy="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Line 38"/>
          <p:cNvSpPr>
            <a:spLocks noChangeShapeType="1"/>
          </p:cNvSpPr>
          <p:nvPr/>
        </p:nvSpPr>
        <p:spPr bwMode="auto">
          <a:xfrm>
            <a:off x="3957638" y="4419599"/>
            <a:ext cx="4762" cy="53340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7" name="剪去单角的矩形 16"/>
          <p:cNvSpPr/>
          <p:nvPr/>
        </p:nvSpPr>
        <p:spPr bwMode="auto">
          <a:xfrm>
            <a:off x="3261360" y="4953000"/>
            <a:ext cx="1447800" cy="533400"/>
          </a:xfrm>
          <a:prstGeom prst="snip1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抽象语法树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8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009" name="Object 1"/>
          <p:cNvGraphicFramePr>
            <a:graphicFrameLocks noChangeAspect="1"/>
          </p:cNvGraphicFramePr>
          <p:nvPr/>
        </p:nvGraphicFramePr>
        <p:xfrm>
          <a:off x="381000" y="533400"/>
          <a:ext cx="8320668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Visio" r:id="rId3" imgW="3965243" imgH="3877476" progId="Visio.Drawing.11">
                  <p:embed/>
                </p:oleObj>
              </mc:Choice>
              <mc:Fallback>
                <p:oleObj name="Visio" r:id="rId3" imgW="3965243" imgH="3877476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3400"/>
                        <a:ext cx="8320668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标注 4"/>
          <p:cNvSpPr/>
          <p:nvPr/>
        </p:nvSpPr>
        <p:spPr bwMode="auto">
          <a:xfrm>
            <a:off x="3962400" y="1828800"/>
            <a:ext cx="1905000" cy="533400"/>
          </a:xfrm>
          <a:prstGeom prst="wedgeRectCallout">
            <a:avLst>
              <a:gd name="adj1" fmla="val 58896"/>
              <a:gd name="adj2" fmla="val 108989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Bison –d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parser.y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3429000" y="2590800"/>
            <a:ext cx="1905000" cy="533400"/>
          </a:xfrm>
          <a:prstGeom prst="wedgeRectCallout">
            <a:avLst>
              <a:gd name="adj1" fmla="val -83477"/>
              <a:gd name="adj2" fmla="val -1885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Flex 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lex.l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533400" y="2971800"/>
            <a:ext cx="5638800" cy="533400"/>
          </a:xfrm>
          <a:prstGeom prst="wedgeRectCallout">
            <a:avLst>
              <a:gd name="adj1" fmla="val 20957"/>
              <a:gd name="adj2" fmla="val 233928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g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cc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 –o parser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lex.yy.c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 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parser.tab.c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其它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c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源程序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 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458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抽象语法树</a:t>
            </a:r>
            <a:r>
              <a:rPr lang="zh-CN" altLang="en-US" sz="2400" dirty="0">
                <a:latin typeface="+mn-ea"/>
                <a:ea typeface="+mn-ea"/>
              </a:rPr>
              <a:t>：忽略程序语法成分细节，突出语法特征的语法树</a:t>
            </a:r>
            <a:endParaRPr lang="en-US" altLang="zh-CN" sz="2400" dirty="0">
              <a:latin typeface="+mn-ea"/>
              <a:ea typeface="+mn-ea"/>
            </a:endParaRPr>
          </a:p>
          <a:p>
            <a:pPr algn="l"/>
            <a:r>
              <a:rPr lang="zh-CN" altLang="en-US" sz="2400" dirty="0">
                <a:latin typeface="+mn-ea"/>
                <a:ea typeface="+mn-ea"/>
              </a:rPr>
              <a:t>  例如： </a:t>
            </a:r>
            <a:r>
              <a:rPr lang="en-US" altLang="zh-CN" sz="2400" dirty="0">
                <a:latin typeface="+mn-ea"/>
                <a:ea typeface="+mn-ea"/>
              </a:rPr>
              <a:t>while (a&gt;=1) a=a-1;</a:t>
            </a:r>
            <a:endParaRPr lang="zh-CN" altLang="en-US" sz="2400" dirty="0">
              <a:latin typeface="+mn-ea"/>
              <a:ea typeface="+mn-ea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57200" y="1828800"/>
          <a:ext cx="37113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Visio" r:id="rId3" imgW="8618097" imgH="7057066" progId="Visio.Drawing.11">
                  <p:embed/>
                </p:oleObj>
              </mc:Choice>
              <mc:Fallback>
                <p:oleObj name="Visio" r:id="rId3" imgW="8618097" imgH="7057066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3711388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5029200" y="1752601"/>
          <a:ext cx="384175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Visio" r:id="rId5" imgW="7502254" imgH="5977023" progId="Visio.Drawing.11">
                  <p:embed/>
                </p:oleObj>
              </mc:Choice>
              <mc:Fallback>
                <p:oleObj name="Visio" r:id="rId5" imgW="7502254" imgH="5977023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752601"/>
                        <a:ext cx="3841750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3371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51009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抽象语法树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5105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+mn-ea"/>
                <a:ea typeface="+mn-ea"/>
              </a:rPr>
              <a:t>语法推导树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9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5786735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抽象语法树的物理结构可采用孩子表示法或二叉链表表示法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46721</TotalTime>
  <Words>3386</Words>
  <Application>Microsoft Office PowerPoint</Application>
  <PresentationFormat>全屏显示(4:3)</PresentationFormat>
  <Paragraphs>670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黑体</vt:lpstr>
      <vt:lpstr>华文隶书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默认设计模板</vt:lpstr>
      <vt:lpstr>1_默认设计模板</vt:lpstr>
      <vt:lpstr>Visio</vt:lpstr>
      <vt:lpstr>编译原理实验</vt:lpstr>
      <vt:lpstr>PowerPoint 演示文稿</vt:lpstr>
      <vt:lpstr>课程设置目的和要求——实验要求</vt:lpstr>
      <vt:lpstr>课程设置目的和要求——考试要求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xlphust@hust.edu.cn</cp:lastModifiedBy>
  <cp:revision>653</cp:revision>
  <cp:lastPrinted>1601-01-01T00:00:00Z</cp:lastPrinted>
  <dcterms:created xsi:type="dcterms:W3CDTF">1601-01-01T00:00:00Z</dcterms:created>
  <dcterms:modified xsi:type="dcterms:W3CDTF">2020-04-07T01:22:17Z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