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6" r:id="rId2"/>
    <p:sldId id="308" r:id="rId3"/>
    <p:sldId id="338" r:id="rId4"/>
    <p:sldId id="356" r:id="rId5"/>
    <p:sldId id="339" r:id="rId6"/>
    <p:sldId id="340" r:id="rId7"/>
    <p:sldId id="359" r:id="rId8"/>
    <p:sldId id="372" r:id="rId9"/>
    <p:sldId id="365" r:id="rId10"/>
    <p:sldId id="345" r:id="rId11"/>
    <p:sldId id="273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71391" autoAdjust="0"/>
  </p:normalViewPr>
  <p:slideViewPr>
    <p:cSldViewPr>
      <p:cViewPr varScale="1">
        <p:scale>
          <a:sx n="49" d="100"/>
          <a:sy n="49" d="100"/>
        </p:scale>
        <p:origin x="18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56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1FB917A-5B9E-4F48-B159-01685E5FB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各位同学，大家好！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这节课我会给大家介绍计算机系统结构的课程实验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</a:t>
            </a:r>
            <a:r>
              <a:rPr lang="zh-CN" altLang="en-US" dirty="0" smtClean="0"/>
              <a:t>的设计与实现。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8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实验数据提交方式为：</a:t>
            </a:r>
            <a:endParaRPr lang="en-US" altLang="zh-CN" dirty="0" smtClean="0"/>
          </a:p>
          <a:p>
            <a:r>
              <a:rPr lang="zh-CN" altLang="en-US" dirty="0" smtClean="0"/>
              <a:t>首先，修改完成实验的结果文件</a:t>
            </a:r>
            <a:r>
              <a:rPr lang="en-US" altLang="zh-CN" dirty="0" err="1" smtClean="0"/>
              <a:t>csim.c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随后，在实验数据的根目录中执行如下命令进行编译：</a:t>
            </a:r>
            <a:endParaRPr lang="en-US" altLang="zh-CN" dirty="0" smtClean="0"/>
          </a:p>
          <a:p>
            <a:r>
              <a:rPr lang="en-US" altLang="zh-CN" dirty="0" smtClean="0"/>
              <a:t>make clean</a:t>
            </a:r>
          </a:p>
          <a:p>
            <a:r>
              <a:rPr lang="en-US" altLang="zh-CN" dirty="0" smtClean="0"/>
              <a:t>Make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命令时，相应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将创建一个名为</a:t>
            </a:r>
            <a:r>
              <a:rPr lang="en-US" altLang="zh-CN" dirty="0" smtClean="0"/>
              <a:t>“-handin.tar”</a:t>
            </a:r>
            <a:r>
              <a:rPr lang="zh-CN" altLang="en-US" dirty="0" smtClean="0"/>
              <a:t>的文件，其中包含你需要提交的</a:t>
            </a:r>
            <a:r>
              <a:rPr lang="en-US" altLang="zh-CN" dirty="0" err="1" smtClean="0"/>
              <a:t>csim.c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提交时需要将该</a:t>
            </a:r>
            <a:r>
              <a:rPr lang="en-US" altLang="zh-CN" dirty="0" smtClean="0"/>
              <a:t>tar</a:t>
            </a:r>
            <a:r>
              <a:rPr lang="zh-CN" altLang="en-US" dirty="0" smtClean="0"/>
              <a:t>文件重命名为“姓名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.tar”</a:t>
            </a:r>
            <a:r>
              <a:rPr lang="zh-CN" altLang="en-US" dirty="0" smtClean="0"/>
              <a:t>并提交。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84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52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本实验主要用于帮助大家理解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的基本工作原理，以及如何实现一个</a:t>
            </a:r>
            <a:r>
              <a:rPr lang="zh-CN" altLang="en-US" dirty="0" smtClean="0"/>
              <a:t>高效的</a:t>
            </a:r>
            <a:r>
              <a:rPr lang="zh-CN" altLang="en-US" dirty="0" smtClean="0"/>
              <a:t>事件驱动的模拟器。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实验内容为编写一个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语言程序，模拟一个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子系统的行为，这个程序的开发代码量大约是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300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本实验的环境要求为：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操作系统，以及运行于其上的基本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95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本实验的数据包为：</a:t>
            </a:r>
            <a:r>
              <a:rPr lang="en-US" altLang="zh-CN" sz="1200" b="0" dirty="0" smtClean="0"/>
              <a:t>cachelab</a:t>
            </a:r>
            <a:r>
              <a:rPr lang="en-US" altLang="zh-CN" sz="1200" b="0" baseline="0" dirty="0" smtClean="0"/>
              <a:t>-</a:t>
            </a:r>
            <a:r>
              <a:rPr lang="en-US" altLang="zh-CN" sz="1200" b="0" dirty="0" smtClean="0"/>
              <a:t>handout</a:t>
            </a:r>
            <a:r>
              <a:rPr lang="en-US" altLang="zh-CN" sz="1200" b="0" baseline="0" dirty="0" smtClean="0"/>
              <a:t>.</a:t>
            </a:r>
            <a:r>
              <a:rPr lang="en-US" altLang="zh-CN" sz="1200" b="0" dirty="0" smtClean="0"/>
              <a:t>tar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数据包可以在同一工作目录下使用：</a:t>
            </a:r>
            <a:r>
              <a:rPr lang="en-US" altLang="zh-CN" dirty="0" smtClean="0"/>
              <a:t>tar 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</a:t>
            </a:r>
            <a:r>
              <a:rPr lang="en-US" altLang="zh-CN" sz="1200" b="0" dirty="0" smtClean="0"/>
              <a:t>cachelab-handout.tar</a:t>
            </a:r>
            <a:r>
              <a:rPr lang="zh-CN" altLang="en-US" sz="1200" b="0" dirty="0" smtClean="0"/>
              <a:t>解压</a:t>
            </a:r>
            <a:endParaRPr lang="en-US" altLang="zh-CN" sz="12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/>
          </a:p>
          <a:p>
            <a:r>
              <a:rPr lang="zh-CN" altLang="en-US" dirty="0" smtClean="0"/>
              <a:t>解压得到的文件夹中，有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个重要文件与目录：</a:t>
            </a:r>
            <a:endParaRPr lang="en-US" altLang="zh-CN" dirty="0" smtClean="0"/>
          </a:p>
          <a:p>
            <a:r>
              <a:rPr lang="zh-CN" altLang="en-US" dirty="0" smtClean="0"/>
              <a:t>一是</a:t>
            </a:r>
            <a:r>
              <a:rPr lang="en-US" altLang="zh-CN" sz="1200" dirty="0" err="1" smtClean="0"/>
              <a:t>csim.c</a:t>
            </a:r>
            <a:r>
              <a:rPr lang="zh-CN" altLang="en-US" sz="1200" dirty="0" smtClean="0"/>
              <a:t>文件，也就是实验中需要修改和提交的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模拟程序；</a:t>
            </a:r>
            <a:endParaRPr lang="en-US" altLang="zh-CN" sz="1200" dirty="0" smtClean="0"/>
          </a:p>
          <a:p>
            <a:r>
              <a:rPr lang="zh-CN" altLang="en-US" sz="1200" dirty="0" smtClean="0"/>
              <a:t>二是</a:t>
            </a:r>
            <a:r>
              <a:rPr lang="en-US" altLang="zh-CN" sz="1200" dirty="0" err="1" smtClean="0"/>
              <a:t>csim</a:t>
            </a:r>
            <a:r>
              <a:rPr lang="en-US" altLang="zh-CN" sz="1200" dirty="0" smtClean="0"/>
              <a:t>-ref</a:t>
            </a:r>
            <a:r>
              <a:rPr lang="zh-CN" altLang="en-US" sz="1200" dirty="0" smtClean="0"/>
              <a:t>文件，其为供参考的二进制可执行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模拟器，这个模拟器能够模拟一个具有任意大小、关联度和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least-recently used</a:t>
            </a:r>
            <a:r>
              <a:rPr lang="zh-CN" altLang="en-US" sz="1200" dirty="0" smtClean="0"/>
              <a:t>）替换策略的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zh-CN" altLang="en-US" dirty="0" smtClean="0"/>
              <a:t>三是</a:t>
            </a:r>
            <a:r>
              <a:rPr lang="en-US" altLang="zh-CN" dirty="0" smtClean="0"/>
              <a:t>traces</a:t>
            </a:r>
            <a:r>
              <a:rPr lang="zh-CN" altLang="en-US" dirty="0" smtClean="0"/>
              <a:t>目录，其包含一组参考内存访问轨迹文件（</a:t>
            </a:r>
            <a:r>
              <a:rPr lang="en-US" altLang="zh-CN" dirty="0" smtClean="0"/>
              <a:t>reference trace files</a:t>
            </a:r>
            <a:r>
              <a:rPr lang="zh-CN" altLang="en-US" dirty="0" smtClean="0"/>
              <a:t>），用以评估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模拟器的正确性；</a:t>
            </a:r>
            <a:endParaRPr lang="en-US" altLang="zh-CN" dirty="0" smtClean="0"/>
          </a:p>
          <a:p>
            <a:r>
              <a:rPr lang="zh-CN" altLang="en-US" dirty="0" smtClean="0"/>
              <a:t>四是</a:t>
            </a:r>
            <a:r>
              <a:rPr lang="en-US" altLang="zh-CN" sz="1200" dirty="0" smtClean="0"/>
              <a:t>test-</a:t>
            </a:r>
            <a:r>
              <a:rPr lang="en-US" altLang="zh-CN" sz="1200" dirty="0" err="1" smtClean="0"/>
              <a:t>csim</a:t>
            </a:r>
            <a:r>
              <a:rPr lang="zh-CN" altLang="en-US" sz="1200" dirty="0" smtClean="0"/>
              <a:t>文件，这是一个测试程序，用以验证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模拟器在上述参考内存访问轨迹上的正确性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8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下面重点介绍内存访问轨迹文件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）这些文件所包含内容是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模拟器的主要输入（测试用例），文件均位于刚才提到的</a:t>
            </a:r>
            <a:r>
              <a:rPr lang="en-US" altLang="zh-CN" dirty="0" smtClean="0"/>
              <a:t>traces</a:t>
            </a:r>
            <a:r>
              <a:rPr lang="zh-CN" altLang="en-US" dirty="0" smtClean="0"/>
              <a:t>目录下；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）文件记录了某一程序在运行过程中访问内存的序列及其参数（地址、大小等）；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sz="2000" dirty="0" smtClean="0"/>
              <a:t>每行记录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次内存访问的信息，分为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个段，每段之间用空格分开，各段格式如下：</a:t>
            </a:r>
            <a:endParaRPr lang="en-US" altLang="zh-CN" sz="200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第一段是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个空格；第二段是一个字母，表示该内存访问的类型，可为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表示指令装载，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表示数据装载，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表示数据存储，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表示数据修改，即数据装载后接数据存储；第三段为内存访问的地址与字节数量，前者是一个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进制数字，后者是一个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进制数字，两者之间用</a:t>
            </a:r>
            <a:r>
              <a:rPr lang="en-US" altLang="zh-CN" sz="2000" dirty="0" smtClean="0"/>
              <a:t>’,’</a:t>
            </a:r>
            <a:r>
              <a:rPr lang="zh-CN" altLang="en-US" sz="2000" dirty="0" smtClean="0"/>
              <a:t>逗号隔开</a:t>
            </a:r>
            <a:endParaRPr lang="en-US" altLang="zh-CN" sz="200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）这里给出了几个例子，需要注意的是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类型内存访问记录前没有空格，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类型内存访问记录前有空格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9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再来看实验内容：编写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r>
              <a:rPr lang="zh-CN" altLang="en-US" dirty="0" smtClean="0"/>
              <a:t>具体任务是：在</a:t>
            </a:r>
            <a:r>
              <a:rPr lang="en-US" altLang="zh-CN" dirty="0" err="1" smtClean="0"/>
              <a:t>csim.c</a:t>
            </a:r>
            <a:r>
              <a:rPr lang="zh-CN" altLang="en-US" dirty="0" smtClean="0"/>
              <a:t>提供的程序框架中，编写实现一个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r>
              <a:rPr lang="zh-CN" altLang="en-US" dirty="0" smtClean="0"/>
              <a:t>模拟器的主要输入是内存访问轨迹；</a:t>
            </a:r>
            <a:endParaRPr lang="en-US" altLang="zh-CN" dirty="0" smtClean="0"/>
          </a:p>
          <a:p>
            <a:r>
              <a:rPr lang="zh-CN" altLang="en-US" dirty="0" smtClean="0"/>
              <a:t>主要操作是模拟缓存相对内存访问轨迹的命中与缺失行为；</a:t>
            </a:r>
            <a:endParaRPr lang="en-US" altLang="zh-CN" dirty="0" smtClean="0"/>
          </a:p>
          <a:p>
            <a:r>
              <a:rPr lang="zh-CN" altLang="en-US" dirty="0" smtClean="0"/>
              <a:t>主要输出是命中、缺失以及缓存行淘汰（缺失）的总数。</a:t>
            </a:r>
            <a:endParaRPr lang="en-US" altLang="zh-CN" dirty="0" smtClean="0"/>
          </a:p>
          <a:p>
            <a:r>
              <a:rPr lang="zh-CN" altLang="en-US" dirty="0" smtClean="0"/>
              <a:t>模拟器完成后，编译出的程序能够接受与参考缓存模拟器</a:t>
            </a:r>
            <a:r>
              <a:rPr lang="en-US" altLang="zh-CN" dirty="0" err="1" smtClean="0"/>
              <a:t>csim</a:t>
            </a:r>
            <a:r>
              <a:rPr lang="en-US" altLang="zh-CN" dirty="0" smtClean="0"/>
              <a:t>-ref</a:t>
            </a:r>
            <a:r>
              <a:rPr lang="zh-CN" altLang="en-US" dirty="0" smtClean="0"/>
              <a:t>相同的命令行参数，并产生一致的输出结果。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命令行的格式介绍如下：其中，</a:t>
            </a:r>
            <a:r>
              <a:rPr lang="en-US" altLang="zh-CN" dirty="0" smtClean="0"/>
              <a:t>-h</a:t>
            </a:r>
            <a:r>
              <a:rPr lang="zh-CN" altLang="en-US" dirty="0" smtClean="0"/>
              <a:t>为显示帮助信息，</a:t>
            </a:r>
            <a:r>
              <a:rPr lang="en-US" altLang="zh-CN" dirty="0" smtClean="0"/>
              <a:t>-v</a:t>
            </a:r>
            <a:r>
              <a:rPr lang="zh-CN" altLang="en-US" dirty="0" smtClean="0"/>
              <a:t>现式轨迹信息，这两个都是可选的；</a:t>
            </a:r>
            <a:r>
              <a:rPr lang="en-US" altLang="zh-CN" dirty="0" smtClean="0"/>
              <a:t>-s</a:t>
            </a:r>
            <a:r>
              <a:rPr lang="zh-CN" altLang="en-US" dirty="0" smtClean="0"/>
              <a:t>后接组索引位数，</a:t>
            </a:r>
            <a:r>
              <a:rPr lang="en-US" altLang="zh-CN" dirty="0" smtClean="0"/>
              <a:t>-E</a:t>
            </a:r>
            <a:r>
              <a:rPr lang="zh-CN" altLang="en-US" dirty="0" smtClean="0"/>
              <a:t>后接关联度，即每组包含的缓存行数，</a:t>
            </a:r>
            <a:r>
              <a:rPr lang="en-US" altLang="zh-CN" dirty="0" smtClean="0"/>
              <a:t>-b</a:t>
            </a:r>
            <a:r>
              <a:rPr lang="zh-CN" altLang="en-US" dirty="0" smtClean="0"/>
              <a:t>后接内存块内地址位数，</a:t>
            </a:r>
            <a:r>
              <a:rPr lang="en-US" altLang="zh-CN" dirty="0" smtClean="0"/>
              <a:t>-t</a:t>
            </a:r>
            <a:r>
              <a:rPr lang="zh-CN" altLang="en-US" dirty="0" smtClean="0"/>
              <a:t>后接</a:t>
            </a:r>
            <a:r>
              <a:rPr lang="zh-CN" altLang="en-US" sz="1800" b="0" kern="0" dirty="0" smtClean="0"/>
              <a:t>内存访问轨迹文件名，后四个都是必选的。这里给出了一个具体的例子。</a:t>
            </a:r>
            <a:endParaRPr lang="zh-CN" altLang="en-US" sz="1800" b="1" kern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9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对于</a:t>
            </a:r>
            <a:r>
              <a:rPr lang="en-US" altLang="zh-CN" sz="1200" b="0" dirty="0" err="1" smtClean="0"/>
              <a:t>csim.c</a:t>
            </a:r>
            <a:r>
              <a:rPr lang="zh-CN" altLang="en-US" sz="1200" b="0" dirty="0" smtClean="0"/>
              <a:t>文件，我们的要求是：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）模拟器必须在输入参数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E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设置为任意值时均能正确工作，也就是说，需要使用</a:t>
            </a:r>
            <a:r>
              <a:rPr lang="en-US" altLang="zh-CN" sz="1200" b="0" dirty="0" err="1" smtClean="0"/>
              <a:t>malloc</a:t>
            </a:r>
            <a:r>
              <a:rPr lang="zh-CN" altLang="en-US" sz="1200" b="0" dirty="0" smtClean="0"/>
              <a:t>函数（而不是代码中固定大小的值）来为模拟器中数据结构分配存储空间；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）我们的实验仅关心数据</a:t>
            </a:r>
            <a:r>
              <a:rPr lang="en-US" altLang="zh-CN" sz="1200" b="0" dirty="0" smtClean="0"/>
              <a:t>Cache</a:t>
            </a:r>
            <a:r>
              <a:rPr lang="zh-CN" altLang="en-US" sz="1200" b="0" dirty="0" smtClean="0"/>
              <a:t>的性能，因此模拟器应忽略所有指令</a:t>
            </a:r>
            <a:r>
              <a:rPr lang="en-US" altLang="zh-CN" sz="1200" b="0" dirty="0" smtClean="0"/>
              <a:t>cache</a:t>
            </a:r>
            <a:r>
              <a:rPr lang="zh-CN" altLang="en-US" sz="1200" b="0" dirty="0" smtClean="0"/>
              <a:t>访问（即轨迹中“</a:t>
            </a:r>
            <a:r>
              <a:rPr lang="en-US" altLang="zh-CN" sz="1200" b="0" dirty="0" smtClean="0"/>
              <a:t>I”</a:t>
            </a:r>
            <a:r>
              <a:rPr lang="zh-CN" altLang="en-US" sz="1200" b="0" dirty="0" smtClean="0"/>
              <a:t>起始的行）；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3</a:t>
            </a:r>
            <a:r>
              <a:rPr lang="zh-CN" altLang="en-US" sz="1200" b="0" dirty="0" smtClean="0"/>
              <a:t>）在处理访问请求是，我们假设内存访问的地址总是正确对齐的，即一次内存访问从不跨越块的边界</a:t>
            </a:r>
            <a:r>
              <a:rPr lang="en-US" altLang="zh-CN" sz="1200" b="0" dirty="0" smtClean="0"/>
              <a:t>——</a:t>
            </a:r>
            <a:r>
              <a:rPr lang="zh-CN" altLang="en-US" sz="1200" b="0" dirty="0" smtClean="0"/>
              <a:t>因此可忽略访问轨迹中给出的访问请求大小；</a:t>
            </a:r>
          </a:p>
          <a:p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4</a:t>
            </a:r>
            <a:r>
              <a:rPr lang="zh-CN" altLang="en-US" sz="1200" b="0" dirty="0" smtClean="0"/>
              <a:t>）</a:t>
            </a:r>
            <a:r>
              <a:rPr lang="en-US" altLang="zh-CN" sz="1200" b="0" dirty="0" smtClean="0"/>
              <a:t>main</a:t>
            </a:r>
            <a:r>
              <a:rPr lang="zh-CN" altLang="en-US" sz="1200" b="0" dirty="0" smtClean="0"/>
              <a:t>函数最后必须调用</a:t>
            </a:r>
            <a:r>
              <a:rPr lang="en-US" altLang="zh-CN" sz="1200" b="0" dirty="0" err="1" smtClean="0"/>
              <a:t>printSummary</a:t>
            </a:r>
            <a:r>
              <a:rPr lang="zh-CN" altLang="en-US" sz="1200" b="0" dirty="0" smtClean="0"/>
              <a:t>函数输出结果，并如下传之以命中</a:t>
            </a:r>
            <a:r>
              <a:rPr lang="en-US" altLang="zh-CN" sz="1200" b="0" dirty="0" smtClean="0"/>
              <a:t>hit</a:t>
            </a:r>
            <a:r>
              <a:rPr lang="zh-CN" altLang="en-US" sz="1200" b="0" dirty="0" smtClean="0"/>
              <a:t>、缺失</a:t>
            </a:r>
            <a:r>
              <a:rPr lang="en-US" altLang="zh-CN" sz="1200" b="0" dirty="0" smtClean="0"/>
              <a:t>miss</a:t>
            </a:r>
            <a:r>
              <a:rPr lang="zh-CN" altLang="en-US" sz="1200" b="0" dirty="0" smtClean="0"/>
              <a:t>和淘汰</a:t>
            </a:r>
            <a:r>
              <a:rPr lang="en-US" altLang="zh-CN" sz="1200" b="0" dirty="0" smtClean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eviction</a:t>
            </a:r>
            <a:r>
              <a:rPr lang="zh-CN" altLang="en-US" sz="1200" b="0" dirty="0" smtClean="0"/>
              <a:t>的总数作为参数。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这里简要介绍了模拟器的处理器流程，需要强调的还是数据修改操作（</a:t>
            </a:r>
            <a:r>
              <a:rPr lang="en-US" altLang="zh-CN" sz="1200" b="0" dirty="0" smtClean="0"/>
              <a:t>M</a:t>
            </a:r>
            <a:r>
              <a:rPr lang="zh-CN" altLang="en-US" sz="1200" b="0" dirty="0" smtClean="0"/>
              <a:t>），在我们的程序里，其被认为是同一地址上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次装载后跟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次存储，继而引发多个</a:t>
            </a:r>
            <a:r>
              <a:rPr lang="en-US" altLang="zh-CN" sz="1200" b="0" dirty="0" smtClean="0"/>
              <a:t>cache</a:t>
            </a:r>
            <a:r>
              <a:rPr lang="zh-CN" altLang="en-US" sz="1200" b="0" dirty="0" smtClean="0"/>
              <a:t>动作。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72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在模拟器开发完毕后，请使用以下参数配置你的模拟器，并以对应的踪迹文件为输入运行与测试模拟器。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34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前面我们提到的</a:t>
            </a:r>
            <a:r>
              <a:rPr lang="en-US" altLang="zh-CN" dirty="0" smtClean="0"/>
              <a:t>test-</a:t>
            </a:r>
            <a:r>
              <a:rPr lang="en-US" altLang="zh-CN" dirty="0" err="1" smtClean="0"/>
              <a:t>csim</a:t>
            </a:r>
            <a:r>
              <a:rPr lang="zh-CN" altLang="en-US" dirty="0" smtClean="0"/>
              <a:t>程序，以相同的配置参数与踪迹文件为输入，比较你所编写的模拟器与标准模拟器（</a:t>
            </a:r>
            <a:r>
              <a:rPr lang="en-US" altLang="zh-CN" dirty="0" err="1" smtClean="0"/>
              <a:t>csim</a:t>
            </a:r>
            <a:r>
              <a:rPr lang="en-US" altLang="zh-CN" dirty="0" smtClean="0"/>
              <a:t>-ref</a:t>
            </a:r>
            <a:r>
              <a:rPr lang="zh-CN" altLang="en-US" dirty="0" smtClean="0"/>
              <a:t>）的输出，从而验证代码正确性。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具体规则为：对每一个测试用例，比较命中、缺失与淘汰三项指标。</a:t>
            </a:r>
            <a:r>
              <a:rPr lang="zh-CN" altLang="en-US" dirty="0" smtClean="0"/>
              <a:t>除最后一个用例外，</a:t>
            </a:r>
            <a:r>
              <a:rPr lang="zh-CN" altLang="en-US" dirty="0" smtClean="0"/>
              <a:t>每项指标相同则得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分，否则得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分；最后一个用例每项指标相同得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分，否则得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91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接下来简要介绍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算法全称</a:t>
            </a:r>
            <a:r>
              <a:rPr lang="en-US" altLang="zh-CN" dirty="0" smtClean="0"/>
              <a:t>Least recently used</a:t>
            </a:r>
            <a:r>
              <a:rPr lang="zh-CN" altLang="en-US" dirty="0" smtClean="0"/>
              <a:t>，译为最近最少使用（算法）。其根据数据的历史访问记录来进行淘汰数据，核心思想为：如果数据最近被访问过，那么将来被访问的几率也更高。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算法最常见的实现方式是使用一个链表保存缓存数据。并执行以下操作：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）当新数据到达时，将其插入链表头部（</a:t>
            </a:r>
            <a:r>
              <a:rPr lang="en-US" altLang="zh-CN" dirty="0" smtClean="0"/>
              <a:t>MRU</a:t>
            </a:r>
            <a:r>
              <a:rPr lang="zh-CN" altLang="en-US" dirty="0" smtClean="0"/>
              <a:t>位置）；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）当缓存命中时（缓存块被访问），将对应块移动到链表头部；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）当链表满时，将链表尾部（</a:t>
            </a:r>
            <a:r>
              <a:rPr lang="en-US" altLang="zh-CN" dirty="0" smtClean="0"/>
              <a:t>LRU</a:t>
            </a:r>
            <a:r>
              <a:rPr lang="zh-CN" altLang="en-US" dirty="0" smtClean="0"/>
              <a:t>位置）的数据丢弃。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思考题：如何通过降低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算法中各种操作的</a:t>
            </a:r>
            <a:r>
              <a:rPr lang="zh-CN" altLang="en-US" smtClean="0"/>
              <a:t>复杂度提升模拟器性能？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917A-5B9E-4F48-B159-01685E5FB38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41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FB35-8AD7-4281-828D-B252BDBE2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4FD4-0029-42E1-8DC9-F7E99198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02F0-7EE3-4220-B9E4-CF40BEAC0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DFC1-4E81-4D2A-9FA4-48F1123A0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A59D-65C9-49DA-BD17-8A428527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930B-AD83-41DD-8E85-4D836BC6C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F2D43-E379-47C1-A791-7F095C99E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D1E1-9395-4601-875D-5FB8B918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25FA-25A2-4397-90AE-997660A5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0483-C772-437F-BD2A-842FED84A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4281-0080-4F8D-822E-8942D7F61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1011CB8D-DA34-4D8F-9802-13DB3B687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cache</a:t>
            </a:r>
            <a:r>
              <a:rPr lang="zh-CN" altLang="en-US" sz="2800" dirty="0" smtClean="0"/>
              <a:t>模拟器</a:t>
            </a:r>
            <a:r>
              <a:rPr lang="zh-CN" altLang="en-US" sz="2800" dirty="0"/>
              <a:t>的设计与实现</a:t>
            </a:r>
            <a:endParaRPr lang="zh-CN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192838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计算机系统结构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078" y="1408138"/>
            <a:ext cx="8229600" cy="515321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修改</a:t>
            </a:r>
            <a:r>
              <a:rPr lang="zh-CN" altLang="en-US" sz="2400" b="1" dirty="0" smtClean="0"/>
              <a:t>完成实验</a:t>
            </a:r>
            <a:r>
              <a:rPr lang="zh-CN" altLang="en-US" sz="2400" b="1" dirty="0" smtClean="0"/>
              <a:t>的结果文件</a:t>
            </a:r>
            <a:r>
              <a:rPr lang="en-US" altLang="zh-CN" sz="2400" b="1" dirty="0" err="1" smtClean="0"/>
              <a:t>csim.c</a:t>
            </a:r>
            <a:r>
              <a:rPr lang="zh-CN" altLang="en-US" sz="2400" b="1" dirty="0" smtClean="0"/>
              <a:t>后</a:t>
            </a:r>
            <a:r>
              <a:rPr lang="zh-CN" altLang="en-US" sz="2400" b="1" dirty="0" smtClean="0"/>
              <a:t>，在实验数据的根目录中执行如下</a:t>
            </a:r>
            <a:r>
              <a:rPr lang="zh-CN" altLang="en-US" sz="2400" b="1" dirty="0"/>
              <a:t>命令进行编译：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 clean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每次如上执行</a:t>
            </a:r>
            <a:r>
              <a:rPr lang="en-US" altLang="zh-CN" sz="2400" b="1" dirty="0"/>
              <a:t>make</a:t>
            </a:r>
            <a:r>
              <a:rPr lang="zh-CN" altLang="en-US" sz="2400" b="1" dirty="0" smtClean="0"/>
              <a:t>命令时，</a:t>
            </a:r>
            <a:r>
              <a:rPr lang="zh-CN" altLang="en-US" sz="2400" b="1" dirty="0"/>
              <a:t>相应</a:t>
            </a:r>
            <a:r>
              <a:rPr lang="en-US" altLang="zh-CN" sz="2400" b="1" dirty="0" err="1"/>
              <a:t>Makefile</a:t>
            </a:r>
            <a:r>
              <a:rPr lang="zh-CN" altLang="en-US" sz="2400" b="1" dirty="0"/>
              <a:t>将创建一个名为</a:t>
            </a:r>
            <a:r>
              <a:rPr lang="en-US" altLang="zh-CN" sz="2400" b="1" dirty="0"/>
              <a:t>"-handin.tar"</a:t>
            </a:r>
            <a:r>
              <a:rPr lang="zh-CN" altLang="en-US" sz="2400" b="1" dirty="0"/>
              <a:t>的文件，其中包含你需要提交的</a:t>
            </a:r>
            <a:r>
              <a:rPr lang="en-US" altLang="zh-CN" sz="2400" b="1" dirty="0" err="1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trans.c</a:t>
            </a:r>
            <a:r>
              <a:rPr lang="zh-CN" altLang="en-US" sz="2400" b="1" dirty="0"/>
              <a:t>文件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</a:rPr>
              <a:t>该</a:t>
            </a:r>
            <a:r>
              <a:rPr lang="en-US" altLang="zh-CN" sz="2400" b="1" dirty="0">
                <a:solidFill>
                  <a:srgbClr val="0000FF"/>
                </a:solidFill>
              </a:rPr>
              <a:t>tar</a:t>
            </a:r>
            <a:r>
              <a:rPr lang="zh-CN" altLang="en-US" sz="2400" b="1" dirty="0">
                <a:solidFill>
                  <a:srgbClr val="0000FF"/>
                </a:solidFill>
              </a:rPr>
              <a:t>文件重命名为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“姓名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学</a:t>
            </a:r>
            <a:r>
              <a:rPr lang="zh-CN" altLang="en-US" sz="2400" b="1" dirty="0">
                <a:solidFill>
                  <a:srgbClr val="0000FF"/>
                </a:solidFill>
              </a:rPr>
              <a:t>号</a:t>
            </a:r>
            <a:r>
              <a:rPr lang="en-US" altLang="zh-CN" sz="2400" b="1" dirty="0">
                <a:solidFill>
                  <a:srgbClr val="0000FF"/>
                </a:solidFill>
              </a:rPr>
              <a:t>.tar”</a:t>
            </a:r>
            <a:r>
              <a:rPr lang="zh-CN" altLang="en-US" sz="2400" b="1" dirty="0">
                <a:solidFill>
                  <a:srgbClr val="0000FF"/>
                </a:solidFill>
              </a:rPr>
              <a:t>并提交。 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F627C-BA34-4A8E-976F-548E69F936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0503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03851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实验概述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848" y="137999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000" dirty="0" smtClean="0"/>
              <a:t>理解</a:t>
            </a:r>
            <a:r>
              <a:rPr lang="en-US" altLang="zh-CN" sz="2000" dirty="0"/>
              <a:t>cache</a:t>
            </a:r>
            <a:r>
              <a:rPr lang="zh-CN" altLang="en-US" sz="2000" dirty="0"/>
              <a:t>工作原理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如何</a:t>
            </a:r>
            <a:r>
              <a:rPr lang="zh-CN" altLang="en-US" sz="2000" dirty="0"/>
              <a:t>实现一个</a:t>
            </a:r>
            <a:r>
              <a:rPr lang="zh-CN" altLang="en-US" sz="2000" dirty="0"/>
              <a:t>高效的</a:t>
            </a:r>
            <a:r>
              <a:rPr lang="zh-CN" altLang="en-US" sz="2000" dirty="0" smtClean="0"/>
              <a:t>模拟器。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24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编写</a:t>
            </a:r>
            <a:r>
              <a:rPr lang="zh-CN" altLang="en-US" sz="2000" dirty="0"/>
              <a:t>一个</a:t>
            </a:r>
            <a:r>
              <a:rPr lang="en-US" altLang="zh-CN" sz="2000" dirty="0"/>
              <a:t>200-300</a:t>
            </a:r>
            <a:r>
              <a:rPr lang="zh-CN" altLang="en-US" sz="2000" dirty="0"/>
              <a:t>行</a:t>
            </a:r>
            <a:r>
              <a:rPr lang="zh-CN" altLang="en-US" sz="2000" dirty="0"/>
              <a:t>的</a:t>
            </a:r>
            <a:r>
              <a:rPr lang="en-US" altLang="zh-CN" sz="2000" dirty="0"/>
              <a:t>C</a:t>
            </a:r>
            <a:r>
              <a:rPr lang="zh-CN" altLang="en-US" sz="2000" dirty="0"/>
              <a:t>程序来模拟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缓存的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</a:t>
            </a:r>
            <a:r>
              <a:rPr lang="zh-CN" altLang="en-US" sz="2400" b="1" dirty="0" smtClean="0"/>
              <a:t>环境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Linux 64</a:t>
            </a:r>
            <a:r>
              <a:rPr lang="en-US" altLang="zh-CN" sz="2000" dirty="0"/>
              <a:t>-bit 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162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实验数据包：</a:t>
            </a:r>
            <a:r>
              <a:rPr lang="en-US" altLang="zh-CN" sz="2400" b="1" dirty="0" smtClean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解压命令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tar </a:t>
            </a:r>
            <a:r>
              <a:rPr lang="en-US" altLang="zh-CN" sz="2400" b="1" dirty="0" err="1" smtClean="0"/>
              <a:t>xvf</a:t>
            </a:r>
            <a:r>
              <a:rPr lang="en-US" altLang="zh-CN" sz="2400" b="1" dirty="0" smtClean="0"/>
              <a:t> cachelab-handout.tar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数据包</a:t>
            </a:r>
            <a:r>
              <a:rPr lang="zh-CN" altLang="en-US" sz="2400" b="1" dirty="0" smtClean="0"/>
              <a:t>中的重要文件与目录：</a:t>
            </a:r>
            <a:endParaRPr lang="zh-CN" altLang="en-US" sz="24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csim.c</a:t>
            </a:r>
            <a:r>
              <a:rPr lang="zh-CN" altLang="en-US" sz="1800" dirty="0" smtClean="0"/>
              <a:t>：实验中需要修改和提交的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模拟程序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</a:t>
            </a:r>
            <a:r>
              <a:rPr lang="en-US" altLang="zh-CN" sz="1800" dirty="0" smtClean="0"/>
              <a:t>-ref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供参考的二进制可执行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模拟器（模拟一</a:t>
            </a:r>
            <a:r>
              <a:rPr lang="zh-CN" altLang="en-US" sz="1800" dirty="0"/>
              <a:t>个具有任意</a:t>
            </a:r>
            <a:r>
              <a:rPr lang="zh-CN" altLang="en-US" sz="1800" dirty="0" smtClean="0"/>
              <a:t>大小、关联度和</a:t>
            </a:r>
            <a:r>
              <a:rPr lang="en-US" altLang="zh-CN" sz="1800" dirty="0" smtClean="0"/>
              <a:t>LRU</a:t>
            </a:r>
            <a:r>
              <a:rPr lang="zh-CN" altLang="en-US" sz="1800" dirty="0"/>
              <a:t>（</a:t>
            </a:r>
            <a:r>
              <a:rPr lang="en-US" altLang="zh-CN" sz="1800" dirty="0"/>
              <a:t>least-recently used</a:t>
            </a:r>
            <a:r>
              <a:rPr lang="zh-CN" altLang="en-US" sz="1800" dirty="0"/>
              <a:t>）替换策略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traces</a:t>
            </a:r>
            <a:r>
              <a:rPr lang="zh-CN" altLang="en-US" sz="1800" dirty="0" smtClean="0"/>
              <a:t>子目录：包含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组参考内存访问轨迹</a:t>
            </a:r>
            <a:r>
              <a:rPr lang="zh-CN" altLang="en-US" sz="1800" dirty="0"/>
              <a:t>文件（</a:t>
            </a:r>
            <a:r>
              <a:rPr lang="en-US" altLang="zh-CN" sz="1800" dirty="0"/>
              <a:t>reference trace </a:t>
            </a:r>
            <a:r>
              <a:rPr lang="en-US" altLang="zh-CN" sz="1800" dirty="0" smtClean="0"/>
              <a:t>files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程序生成</a:t>
            </a:r>
            <a:r>
              <a:rPr lang="zh-CN" altLang="en-US" sz="1800" dirty="0"/>
              <a:t>），用以</a:t>
            </a:r>
            <a:r>
              <a:rPr lang="zh-CN" altLang="en-US" sz="1800" dirty="0" smtClean="0"/>
              <a:t>评估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csim</a:t>
            </a:r>
            <a:r>
              <a:rPr lang="zh-CN" altLang="en-US" sz="1800" dirty="0" smtClean="0"/>
              <a:t>：测试程序，用以验证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</a:t>
            </a:r>
            <a:r>
              <a:rPr lang="zh-CN" altLang="en-US" sz="1800" dirty="0" smtClean="0"/>
              <a:t>在上述参考内存</a:t>
            </a:r>
            <a:r>
              <a:rPr lang="zh-CN" altLang="en-US" sz="1800" dirty="0"/>
              <a:t>访问轨迹上的</a:t>
            </a:r>
            <a:r>
              <a:rPr lang="zh-CN" altLang="en-US" sz="1800" dirty="0" smtClean="0"/>
              <a:t>正确性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34739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内存访问轨迹文件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位于</a:t>
            </a:r>
            <a:r>
              <a:rPr lang="en-US" altLang="zh-CN" sz="2000" dirty="0" smtClean="0"/>
              <a:t>traces</a:t>
            </a:r>
            <a:r>
              <a:rPr lang="zh-CN" altLang="en-US" sz="2000" dirty="0" smtClean="0"/>
              <a:t>子目录中，</a:t>
            </a:r>
            <a:r>
              <a:rPr lang="zh-CN" altLang="en-US" sz="2000" dirty="0"/>
              <a:t>用以</a:t>
            </a:r>
            <a:r>
              <a:rPr lang="zh-CN" altLang="en-US" sz="2000" dirty="0" smtClean="0"/>
              <a:t>评估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模拟器的</a:t>
            </a: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记录了某一程序在运行过程中访问内存的序列及其参数（地址、大小等）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次内存访问的信息，格式为：</a:t>
            </a:r>
            <a:endParaRPr lang="en-US" altLang="zh-CN" sz="2000" dirty="0" smtClean="0"/>
          </a:p>
          <a:p>
            <a:pPr marL="344487" lvl="1" indent="0" algn="ctr" eaLnBrk="1" hangingPunct="1">
              <a:buNone/>
            </a:pPr>
            <a:r>
              <a:rPr lang="en-US" altLang="zh-CN" sz="2000" dirty="0" smtClean="0"/>
              <a:t>[0-1</a:t>
            </a:r>
            <a:r>
              <a:rPr lang="zh-CN" altLang="en-US" sz="2000" dirty="0" smtClean="0"/>
              <a:t>个空格</a:t>
            </a:r>
            <a:r>
              <a:rPr lang="en-US" altLang="zh-CN" sz="2000" dirty="0" smtClean="0"/>
              <a:t>]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operation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>
                <a:solidFill>
                  <a:srgbClr val="00B050"/>
                </a:solidFill>
              </a:rPr>
              <a:t>address</a:t>
            </a:r>
            <a:r>
              <a:rPr lang="en-US" altLang="zh-CN" sz="2000" b="1" dirty="0" err="1"/>
              <a:t>,</a:t>
            </a:r>
            <a:r>
              <a:rPr lang="en-US" altLang="zh-CN" sz="2000" b="1" dirty="0" err="1">
                <a:solidFill>
                  <a:srgbClr val="00B0F0"/>
                </a:solidFill>
              </a:rPr>
              <a:t>size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operation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（操作）</a:t>
            </a:r>
            <a:r>
              <a:rPr lang="zh-CN" altLang="en-US" sz="1700" dirty="0"/>
              <a:t>：内存访问的</a:t>
            </a:r>
            <a:r>
              <a:rPr lang="zh-CN" altLang="en-US" sz="1700" dirty="0" smtClean="0"/>
              <a:t>类型。</a:t>
            </a:r>
            <a:r>
              <a:rPr lang="en-US" altLang="zh-CN" sz="1700" dirty="0" smtClean="0"/>
              <a:t>I - </a:t>
            </a:r>
            <a:r>
              <a:rPr lang="zh-CN" altLang="en-US" sz="1700" dirty="0" smtClean="0"/>
              <a:t>指令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存储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M 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修改（即数据</a:t>
            </a:r>
            <a:r>
              <a:rPr lang="zh-CN" altLang="en-US" sz="1700" dirty="0" smtClean="0"/>
              <a:t>装载后接数据存储）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50"/>
                </a:solidFill>
              </a:rPr>
              <a:t>address</a:t>
            </a:r>
            <a:r>
              <a:rPr lang="zh-CN" altLang="en-US" sz="1700" dirty="0" smtClean="0"/>
              <a:t>：所</a:t>
            </a:r>
            <a:r>
              <a:rPr lang="en-US" altLang="zh-CN" sz="1700" dirty="0" smtClean="0"/>
              <a:t>64-bit</a:t>
            </a:r>
            <a:r>
              <a:rPr lang="zh-CN" altLang="en-US" sz="1700" dirty="0"/>
              <a:t>十六进制内存</a:t>
            </a:r>
            <a:r>
              <a:rPr lang="zh-CN" altLang="en-US" sz="1700" dirty="0" smtClean="0"/>
              <a:t>地址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F0"/>
                </a:solidFill>
              </a:rPr>
              <a:t>size</a:t>
            </a:r>
            <a:r>
              <a:rPr lang="zh-CN" altLang="en-US" sz="1700" dirty="0" smtClean="0"/>
              <a:t>：访问</a:t>
            </a:r>
            <a:r>
              <a:rPr lang="zh-CN" altLang="en-US" sz="1700" dirty="0"/>
              <a:t>的内存字节数量</a:t>
            </a:r>
            <a:endParaRPr lang="en-US" altLang="zh-CN" sz="17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I	0400d7d4,8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M	0421c7f0,4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L	04f6b868,8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S	7ff005c8,8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60812" y="5193196"/>
            <a:ext cx="213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前没有空格</a:t>
            </a:r>
            <a:r>
              <a:rPr lang="zh-CN" altLang="en-US" sz="1400" dirty="0" smtClean="0"/>
              <a:t>，而每个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前总有一个空格</a:t>
            </a:r>
            <a:r>
              <a:rPr lang="zh-CN" altLang="en-US" sz="1400" dirty="0" smtClean="0"/>
              <a:t>，代表对应的数据</a:t>
            </a:r>
            <a:r>
              <a:rPr lang="zh-CN" altLang="en-US" sz="1400" dirty="0"/>
              <a:t>访问是由</a:t>
            </a:r>
            <a:r>
              <a:rPr lang="zh-CN" altLang="en-US" sz="1400" dirty="0" smtClean="0"/>
              <a:t>指令（执行）引起</a:t>
            </a:r>
            <a:r>
              <a:rPr lang="zh-CN" altLang="en-US" sz="1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764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zh-CN" altLang="en-US" dirty="0" smtClean="0"/>
              <a:t>内容：</a:t>
            </a:r>
            <a:r>
              <a:rPr lang="zh-CN" altLang="en-US" dirty="0" smtClean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289786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任务：在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提供的程序框架中，编写</a:t>
            </a:r>
            <a:r>
              <a:rPr lang="zh-CN" altLang="en-US" sz="2000" b="1" dirty="0"/>
              <a:t>实现一个</a:t>
            </a:r>
            <a:r>
              <a:rPr lang="en-US" altLang="zh-CN" sz="2000" b="1" dirty="0"/>
              <a:t>Cache</a:t>
            </a:r>
            <a:r>
              <a:rPr lang="zh-CN" altLang="en-US" sz="2000" b="1" dirty="0" smtClean="0"/>
              <a:t>模拟器：</a:t>
            </a:r>
            <a:endParaRPr lang="en-US" altLang="zh-CN" sz="2000" b="1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输入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内存</a:t>
            </a:r>
            <a:r>
              <a:rPr lang="zh-CN" altLang="en-US" sz="1800" b="1" dirty="0"/>
              <a:t>访问</a:t>
            </a:r>
            <a:r>
              <a:rPr lang="zh-CN" altLang="en-US" sz="1800" b="1" dirty="0" smtClean="0"/>
              <a:t>轨迹</a:t>
            </a:r>
            <a:endParaRPr lang="zh-CN" altLang="en-US" sz="1800" b="1" dirty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操作：模拟</a:t>
            </a:r>
            <a:r>
              <a:rPr lang="zh-CN" altLang="en-US" sz="1800" b="1" dirty="0"/>
              <a:t>缓存相对内存访问轨迹的命中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缺失行为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输出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命中</a:t>
            </a:r>
            <a:r>
              <a:rPr lang="zh-CN" altLang="en-US" sz="1800" b="1" dirty="0"/>
              <a:t>、缺失和（缓存行）淘汰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驱逐的总数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具体</a:t>
            </a:r>
            <a:r>
              <a:rPr lang="zh-CN" altLang="en-US" sz="2000" b="1" dirty="0"/>
              <a:t>要求：</a:t>
            </a:r>
            <a:r>
              <a:rPr lang="zh-CN" altLang="en-US" sz="2000" b="1" dirty="0" smtClean="0"/>
              <a:t>完成的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文件应能接受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参考缓存模拟器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的命令行参数并产生一致的输出</a:t>
            </a:r>
            <a:r>
              <a:rPr lang="zh-CN" altLang="en-US" sz="2000" b="1" dirty="0" smtClean="0"/>
              <a:t>结果。</a:t>
            </a:r>
            <a:endParaRPr lang="en-US" altLang="zh-CN" sz="2000" b="1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endParaRPr lang="en-US" altLang="zh-CN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850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命令行格式：</a:t>
            </a:r>
            <a:r>
              <a:rPr lang="pt-BR" altLang="zh-CN" sz="20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0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-h: </a:t>
            </a:r>
            <a:r>
              <a:rPr lang="zh-CN" altLang="en-US" sz="1800" b="0" kern="0" dirty="0" smtClean="0"/>
              <a:t>显示帮助信息（可选）</a:t>
            </a:r>
            <a:endParaRPr lang="zh-CN" altLang="en-US" sz="1800" b="1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-v: </a:t>
            </a:r>
            <a:r>
              <a:rPr lang="zh-CN" altLang="en-US" sz="1800" b="0" kern="0" dirty="0" smtClean="0"/>
              <a:t>显示轨迹信息（可选）</a:t>
            </a:r>
            <a:endParaRPr lang="en-US" altLang="zh-CN" sz="1800" b="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-t &lt;</a:t>
            </a:r>
            <a:r>
              <a:rPr lang="en-US" altLang="zh-CN" sz="1800" b="0" kern="0" dirty="0" err="1" smtClean="0"/>
              <a:t>tracefile</a:t>
            </a:r>
            <a:r>
              <a:rPr lang="en-US" altLang="zh-CN" sz="1800" b="0" kern="0" dirty="0" smtClean="0"/>
              <a:t>&gt;: </a:t>
            </a:r>
            <a:r>
              <a:rPr lang="zh-CN" altLang="en-US" sz="1800" b="0" kern="0" dirty="0" smtClean="0"/>
              <a:t>内存访问轨迹文件名</a:t>
            </a:r>
            <a:endParaRPr lang="zh-CN" altLang="en-US" sz="1800" b="1" kern="0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zh-CN" sz="1800" b="0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05568" y="4545124"/>
            <a:ext cx="393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示例：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$&gt;./</a:t>
            </a:r>
            <a:r>
              <a:rPr lang="en-US" altLang="zh-CN" sz="1400" dirty="0" err="1"/>
              <a:t>csim</a:t>
            </a:r>
            <a:r>
              <a:rPr lang="en-US" altLang="zh-CN" sz="1400" dirty="0"/>
              <a:t>-ref -v -s 4 -E 1 -b 4 -t </a:t>
            </a:r>
            <a:r>
              <a:rPr lang="en-US" altLang="zh-CN" sz="1400" dirty="0" smtClean="0"/>
              <a:t>traces/</a:t>
            </a:r>
            <a:r>
              <a:rPr lang="en-US" altLang="zh-CN" sz="1400" dirty="0" err="1" smtClean="0"/>
              <a:t>yi.trace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10,1 miss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20,1 miss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22,1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S </a:t>
            </a:r>
            <a:r>
              <a:rPr lang="en-US" altLang="zh-CN" sz="1400" dirty="0">
                <a:solidFill>
                  <a:srgbClr val="0000FF"/>
                </a:solidFill>
              </a:rPr>
              <a:t>18,1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12,1 miss eviction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400" dirty="0">
                <a:solidFill>
                  <a:srgbClr val="0000FF"/>
                </a:solidFill>
              </a:rPr>
              <a:t>misses:5 evictions:3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 dirty="0" smtClean="0"/>
              <a:t>内容：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err="1"/>
              <a:t>csim.c</a:t>
            </a:r>
            <a:r>
              <a:rPr lang="zh-CN" altLang="en-US" sz="2000" b="1" dirty="0" smtClean="0"/>
              <a:t>编程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： 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模拟器</a:t>
            </a:r>
            <a:r>
              <a:rPr lang="zh-CN" altLang="en-US" sz="1600" dirty="0"/>
              <a:t>必须</a:t>
            </a:r>
            <a:r>
              <a:rPr lang="zh-CN" altLang="en-US" sz="1600" dirty="0" smtClean="0"/>
              <a:t>在输入参数</a:t>
            </a:r>
            <a:r>
              <a:rPr lang="en-US" altLang="zh-CN" sz="1600" dirty="0" smtClean="0"/>
              <a:t>s</a:t>
            </a:r>
            <a:r>
              <a:rPr lang="zh-CN" altLang="en-US" sz="1600" dirty="0"/>
              <a:t>、</a:t>
            </a:r>
            <a:r>
              <a:rPr lang="en-US" altLang="zh-CN" sz="1600" dirty="0"/>
              <a:t>E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设置为任意值时均能正确</a:t>
            </a:r>
            <a:r>
              <a:rPr lang="zh-CN" altLang="en-US" sz="1600" dirty="0" smtClean="0"/>
              <a:t>工作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即需要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malloc</a:t>
            </a:r>
            <a:r>
              <a:rPr lang="zh-CN" altLang="en-US" sz="1600" dirty="0"/>
              <a:t>函数（而</a:t>
            </a:r>
            <a:r>
              <a:rPr lang="zh-CN" altLang="en-US" sz="1600" dirty="0" smtClean="0"/>
              <a:t>不是代码</a:t>
            </a:r>
            <a:r>
              <a:rPr lang="zh-CN" altLang="en-US" sz="1600" dirty="0"/>
              <a:t>中固定大小的值）来为模拟器中数据结构分配存储空间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由于实验</a:t>
            </a:r>
            <a:r>
              <a:rPr lang="zh-CN" altLang="en-US" sz="1600" dirty="0"/>
              <a:t>仅关心数据</a:t>
            </a:r>
            <a:r>
              <a:rPr lang="en-US" altLang="zh-CN" sz="1600" dirty="0"/>
              <a:t>Cache</a:t>
            </a:r>
            <a:r>
              <a:rPr lang="zh-CN" altLang="en-US" sz="1600" dirty="0"/>
              <a:t>的性能，</a:t>
            </a:r>
            <a:r>
              <a:rPr lang="zh-CN" altLang="en-US" sz="1600" dirty="0" smtClean="0"/>
              <a:t>因此模拟器</a:t>
            </a:r>
            <a:r>
              <a:rPr lang="zh-CN" altLang="en-US" sz="1600" dirty="0"/>
              <a:t>应忽略所有指令</a:t>
            </a:r>
            <a:r>
              <a:rPr lang="en-US" altLang="zh-CN" sz="1600" dirty="0"/>
              <a:t>cache</a:t>
            </a:r>
            <a:r>
              <a:rPr lang="zh-CN" altLang="en-US" sz="1600" dirty="0"/>
              <a:t>访问（即轨迹中“</a:t>
            </a:r>
            <a:r>
              <a:rPr lang="en-US" altLang="zh-CN" sz="1600" dirty="0"/>
              <a:t>I”</a:t>
            </a:r>
            <a:r>
              <a:rPr lang="zh-CN" altLang="en-US" sz="1600" dirty="0"/>
              <a:t>起始的行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假设</a:t>
            </a:r>
            <a:r>
              <a:rPr lang="zh-CN" altLang="en-US" sz="1600" dirty="0"/>
              <a:t>内存访问的地址总是正确对齐的，即一次内存访问从不跨越块的</a:t>
            </a:r>
            <a:r>
              <a:rPr lang="zh-CN" altLang="en-US" sz="1600" dirty="0" smtClean="0"/>
              <a:t>边界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因此可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/>
              <a:t>访问轨迹中给出的</a:t>
            </a:r>
            <a:r>
              <a:rPr lang="zh-CN" altLang="en-US" sz="1600" b="1" dirty="0">
                <a:solidFill>
                  <a:srgbClr val="FF0000"/>
                </a:solidFill>
              </a:rPr>
              <a:t>访问请求大小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main</a:t>
            </a:r>
            <a:r>
              <a:rPr lang="zh-CN" altLang="en-US" sz="1600" dirty="0"/>
              <a:t>函数最后必须调用</a:t>
            </a:r>
            <a:r>
              <a:rPr lang="en-US" altLang="zh-CN" sz="1600" dirty="0" err="1"/>
              <a:t>printSummary</a:t>
            </a:r>
            <a:r>
              <a:rPr lang="zh-CN" altLang="en-US" sz="1600" dirty="0" smtClean="0"/>
              <a:t>函数输出结果，</a:t>
            </a:r>
            <a:r>
              <a:rPr lang="zh-CN" altLang="en-US" sz="1600" dirty="0"/>
              <a:t>并如下传之以命中</a:t>
            </a:r>
            <a:r>
              <a:rPr lang="en-US" altLang="zh-CN" sz="1600" dirty="0"/>
              <a:t>hit</a:t>
            </a:r>
            <a:r>
              <a:rPr lang="zh-CN" altLang="en-US" sz="1600" dirty="0"/>
              <a:t>、缺失</a:t>
            </a:r>
            <a:r>
              <a:rPr lang="en-US" altLang="zh-CN" sz="1600" dirty="0"/>
              <a:t>miss</a:t>
            </a:r>
            <a:r>
              <a:rPr lang="zh-CN" altLang="en-US" sz="1600" dirty="0"/>
              <a:t>和淘汰</a:t>
            </a:r>
            <a:r>
              <a:rPr lang="en-US" altLang="zh-CN" sz="1600" dirty="0"/>
              <a:t>/</a:t>
            </a:r>
            <a:r>
              <a:rPr lang="zh-CN" altLang="en-US" sz="1600" dirty="0"/>
              <a:t>驱逐</a:t>
            </a:r>
            <a:r>
              <a:rPr lang="en-US" altLang="zh-CN" sz="1600" dirty="0"/>
              <a:t>eviction</a:t>
            </a:r>
            <a:r>
              <a:rPr lang="zh-CN" altLang="en-US" sz="1600" dirty="0"/>
              <a:t>的总数作为参数：</a:t>
            </a:r>
            <a:endParaRPr lang="en-US" altLang="zh-CN" sz="1600" b="1" dirty="0" smtClean="0"/>
          </a:p>
          <a:p>
            <a:pPr marL="361950" lvl="1" indent="0" algn="ctr" eaLnBrk="1" hangingPunct="1">
              <a:buClr>
                <a:schemeClr val="tx2"/>
              </a:buClr>
              <a:buNone/>
            </a:pPr>
            <a:r>
              <a:rPr lang="en-US" altLang="zh-CN" sz="1800" b="1" dirty="0" err="1">
                <a:solidFill>
                  <a:srgbClr val="00B0F0"/>
                </a:solidFill>
              </a:rPr>
              <a:t>printSummary</a:t>
            </a: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</a:rPr>
              <a:t>hit_count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miss_count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1800" b="1" dirty="0">
                <a:solidFill>
                  <a:srgbClr val="00B0F0"/>
                </a:solidFill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644" y="4689140"/>
            <a:ext cx="5076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 err="1" smtClean="0">
                <a:solidFill>
                  <a:srgbClr val="FF0000"/>
                </a:solidFill>
              </a:rPr>
              <a:t>csim.c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代码框架</a:t>
            </a:r>
            <a:endParaRPr lang="en-US" altLang="zh-CN" sz="1600" u="sng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#include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cachelab.h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main</a:t>
            </a:r>
            <a:r>
              <a:rPr lang="en-US" altLang="zh-CN" sz="1400" dirty="0" smtClean="0"/>
              <a:t>() 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 smtClean="0"/>
              <a:t>hit_count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 = 0;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… …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printSummary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hit_count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68244" y="470365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每一数据装载</a:t>
            </a:r>
            <a:r>
              <a:rPr lang="en-US" altLang="zh-CN" sz="1200" b="0" dirty="0"/>
              <a:t>(L)</a:t>
            </a:r>
            <a:r>
              <a:rPr lang="zh-CN" altLang="en-US" sz="1200" b="0" dirty="0"/>
              <a:t>或存储</a:t>
            </a:r>
            <a:r>
              <a:rPr lang="en-US" altLang="zh-CN" sz="1200" b="0" dirty="0"/>
              <a:t>(S)</a:t>
            </a:r>
            <a:r>
              <a:rPr lang="zh-CN" altLang="en-US" sz="1200" b="0" dirty="0"/>
              <a:t>操作可引发</a:t>
            </a:r>
            <a:r>
              <a:rPr lang="zh-CN" altLang="en-US" sz="1200" b="0" dirty="0" smtClean="0"/>
              <a:t>最多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缺失</a:t>
            </a:r>
            <a:r>
              <a:rPr lang="en-US" altLang="zh-CN" sz="12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 smtClean="0"/>
              <a:t>数据</a:t>
            </a:r>
            <a:r>
              <a:rPr lang="zh-CN" altLang="en-US" sz="1200" b="0" dirty="0"/>
              <a:t>修改操作</a:t>
            </a:r>
            <a:r>
              <a:rPr lang="en-US" altLang="zh-CN" sz="1200" b="0" dirty="0"/>
              <a:t>(M)</a:t>
            </a:r>
            <a:r>
              <a:rPr lang="zh-CN" altLang="en-US" sz="1200" b="0" dirty="0"/>
              <a:t>可认为是同一地址</a:t>
            </a:r>
            <a:r>
              <a:rPr lang="zh-CN" altLang="en-US" sz="1200" b="0" dirty="0" smtClean="0"/>
              <a:t>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装载</a:t>
            </a:r>
            <a:r>
              <a:rPr lang="zh-CN" altLang="en-US" sz="1200" b="0" dirty="0" smtClean="0"/>
              <a:t>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存储，因此可</a:t>
            </a:r>
            <a:r>
              <a:rPr lang="zh-CN" altLang="en-US" sz="1200" b="0" dirty="0" smtClean="0"/>
              <a:t>引发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命中</a:t>
            </a:r>
            <a:r>
              <a:rPr lang="en-US" altLang="zh-CN" sz="1200" b="0" dirty="0" smtClean="0"/>
              <a:t>(hit) </a:t>
            </a:r>
            <a:r>
              <a:rPr lang="zh-CN" altLang="en-US" sz="1200" b="0" dirty="0" smtClean="0"/>
              <a:t>，或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次缺失</a:t>
            </a:r>
            <a:r>
              <a:rPr lang="en-US" altLang="zh-CN" sz="1200" b="0" dirty="0" smtClean="0"/>
              <a:t>+1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命中外加</a:t>
            </a:r>
            <a:r>
              <a:rPr lang="zh-CN" altLang="en-US" sz="1200" b="0" dirty="0" smtClean="0"/>
              <a:t>可能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淘汰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(evict)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4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 dirty="0" smtClean="0"/>
              <a:t>内容：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测试用例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参数和访问</a:t>
            </a:r>
            <a:r>
              <a:rPr lang="zh-CN" altLang="en-US" sz="2400" dirty="0" smtClean="0"/>
              <a:t>轨迹</a:t>
            </a:r>
            <a:endParaRPr lang="en-US" altLang="zh-CN" sz="2400" dirty="0"/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yi.trace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dave.trace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</a:t>
            </a:r>
            <a:r>
              <a:rPr lang="en-US" altLang="zh-CN" sz="1800" dirty="0" smtClean="0">
                <a:solidFill>
                  <a:srgbClr val="0000FF"/>
                </a:solidFill>
              </a:rPr>
              <a:t>traces/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long.trace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61767"/>
            <a:ext cx="18288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1952836"/>
            <a:ext cx="103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23628" y="4545124"/>
            <a:ext cx="6786754" cy="2124236"/>
            <a:chOff x="1907704" y="5337212"/>
            <a:chExt cx="5328592" cy="14612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 dirty="0" smtClean="0"/>
              <a:t>内容：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test-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2800" b="1" dirty="0" smtClean="0"/>
              <a:t>测试程序：</a:t>
            </a:r>
            <a:r>
              <a:rPr lang="zh-CN" altLang="en-US" sz="2800" dirty="0" smtClean="0"/>
              <a:t>依次使用上列每一测试用例对</a:t>
            </a:r>
            <a:r>
              <a:rPr lang="en-US" altLang="zh-CN" sz="2800" dirty="0" err="1" smtClean="0"/>
              <a:t>csim</a:t>
            </a:r>
            <a:r>
              <a:rPr lang="zh-CN" altLang="en-US" sz="2800" dirty="0" smtClean="0"/>
              <a:t>进行测试</a:t>
            </a:r>
            <a:endParaRPr lang="en-US" altLang="zh-CN" sz="28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对每一测试，</a:t>
            </a:r>
            <a:r>
              <a:rPr lang="en-US" altLang="zh-CN" sz="2000" dirty="0" smtClean="0"/>
              <a:t>test-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从缓存的</a:t>
            </a:r>
            <a:r>
              <a:rPr lang="en-US" altLang="zh-CN" sz="2000" dirty="0" smtClean="0"/>
              <a:t>Hits</a:t>
            </a:r>
            <a:r>
              <a:rPr lang="zh-CN" altLang="en-US" sz="2000" dirty="0" smtClean="0"/>
              <a:t>（命中）</a:t>
            </a:r>
            <a:r>
              <a:rPr lang="en-US" altLang="zh-CN" sz="2000" dirty="0" smtClean="0"/>
              <a:t>/Misses</a:t>
            </a:r>
            <a:r>
              <a:rPr lang="zh-CN" altLang="en-US" sz="2000" dirty="0"/>
              <a:t>（缺失）</a:t>
            </a:r>
            <a:r>
              <a:rPr lang="en-US" altLang="zh-CN" sz="2000" dirty="0" smtClean="0"/>
              <a:t>/Evicts</a:t>
            </a:r>
            <a:r>
              <a:rPr lang="zh-CN" altLang="en-US" sz="2000" dirty="0"/>
              <a:t>（淘汰</a:t>
            </a:r>
            <a:r>
              <a:rPr lang="en-US" altLang="zh-CN" sz="2000" dirty="0"/>
              <a:t>/</a:t>
            </a:r>
            <a:r>
              <a:rPr lang="zh-CN" altLang="en-US" sz="2000" dirty="0"/>
              <a:t>驱逐</a:t>
            </a:r>
            <a:r>
              <a:rPr lang="zh-CN" altLang="en-US" sz="2000" dirty="0" smtClean="0"/>
              <a:t>）数量三个指标比较了所实现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模拟器和参考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模拟器</a:t>
            </a:r>
            <a:r>
              <a:rPr lang="en-US" altLang="zh-CN" sz="2000" dirty="0" err="1" smtClean="0"/>
              <a:t>csim</a:t>
            </a:r>
            <a:r>
              <a:rPr lang="en-US" altLang="zh-CN" sz="2000" dirty="0" smtClean="0"/>
              <a:t>-ref</a:t>
            </a:r>
            <a:r>
              <a:rPr lang="zh-CN" altLang="en-US" sz="2000" dirty="0" smtClean="0"/>
              <a:t>的性能，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实现获得的分数：每个用例的每一指标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分（最后一个用例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分）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与参考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dirty="0" smtClean="0"/>
              <a:t>模拟器输出指标相同则判为正确：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2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缓存替换算法 </a:t>
            </a:r>
            <a:r>
              <a:rPr lang="en-US" altLang="zh-CN" dirty="0" smtClean="0"/>
              <a:t>-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618856" cy="4626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LRU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Least recently used</a:t>
            </a:r>
            <a:r>
              <a:rPr lang="zh-CN" altLang="en-US" sz="2000" b="1" dirty="0">
                <a:solidFill>
                  <a:srgbClr val="0000FF"/>
                </a:solidFill>
              </a:rPr>
              <a:t>，最近最少使用）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根据</a:t>
            </a:r>
            <a:r>
              <a:rPr lang="zh-CN" altLang="en-US" sz="2000" b="1" dirty="0"/>
              <a:t>数据的历史访问记录来进行淘汰数据，其核心思想是“</a:t>
            </a:r>
            <a:r>
              <a:rPr lang="zh-CN" altLang="en-US" sz="2000" b="1" dirty="0">
                <a:solidFill>
                  <a:srgbClr val="00B050"/>
                </a:solidFill>
              </a:rPr>
              <a:t>如果数据最近被访问过，那么将来被访问的几率也更高</a:t>
            </a:r>
            <a:r>
              <a:rPr lang="zh-CN" altLang="en-US" sz="2000" b="1" dirty="0"/>
              <a:t>”。</a:t>
            </a:r>
          </a:p>
          <a:p>
            <a:r>
              <a:rPr lang="zh-CN" altLang="en-US" sz="2000" b="1" dirty="0" smtClean="0"/>
              <a:t>最</a:t>
            </a:r>
            <a:r>
              <a:rPr lang="zh-CN" altLang="en-US" sz="2000" b="1" dirty="0"/>
              <a:t>常见的实现是使用一个链表保存缓存</a:t>
            </a:r>
            <a:r>
              <a:rPr lang="zh-CN" altLang="en-US" sz="2000" b="1" dirty="0" smtClean="0"/>
              <a:t>数据：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</a:t>
            </a:r>
            <a:r>
              <a:rPr lang="zh-CN" altLang="en-US" sz="1600" b="1" dirty="0"/>
              <a:t>数据插入到链表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每当</a:t>
            </a:r>
            <a:r>
              <a:rPr lang="zh-CN" altLang="en-US" sz="1600" b="1" dirty="0"/>
              <a:t>缓存命中（即缓存数据被访问），则将数据移到链表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当</a:t>
            </a:r>
            <a:r>
              <a:rPr lang="zh-CN" altLang="en-US" sz="1600" b="1" dirty="0"/>
              <a:t>链表满的时候，将链表尾部的数据</a:t>
            </a:r>
            <a:r>
              <a:rPr lang="zh-CN" altLang="en-US" sz="1600" b="1" dirty="0" smtClean="0"/>
              <a:t>丢弃</a:t>
            </a:r>
            <a:endParaRPr lang="zh-CN" altLang="en-US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A59D-65C9-49DA-BD17-8A428527614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8489"/>
            <a:ext cx="2578117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24353</TotalTime>
  <Words>2446</Words>
  <Application>Microsoft Office PowerPoint</Application>
  <PresentationFormat>全屏显示(4:3)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楷体</vt:lpstr>
      <vt:lpstr>宋体</vt:lpstr>
      <vt:lpstr>Arial</vt:lpstr>
      <vt:lpstr>Wingdings</vt:lpstr>
      <vt:lpstr>Network</vt:lpstr>
      <vt:lpstr>cache模拟器的设计与实现</vt:lpstr>
      <vt:lpstr>实验概述</vt:lpstr>
      <vt:lpstr>实验数据与文件</vt:lpstr>
      <vt:lpstr>实验数据与文件</vt:lpstr>
      <vt:lpstr>实验内容：编写Cache模拟器</vt:lpstr>
      <vt:lpstr>实验内容：编写Cache模拟器</vt:lpstr>
      <vt:lpstr>实验内容：编写Cache模拟器</vt:lpstr>
      <vt:lpstr>实验内容：编写Cache模拟器</vt:lpstr>
      <vt:lpstr>缓存替换算法 - LRU</vt:lpstr>
      <vt:lpstr>实验数据提交</vt:lpstr>
      <vt:lpstr>谢 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</dc:creator>
  <cp:lastModifiedBy>wsg</cp:lastModifiedBy>
  <cp:revision>774</cp:revision>
  <dcterms:created xsi:type="dcterms:W3CDTF">2010-12-07T11:42:22Z</dcterms:created>
  <dcterms:modified xsi:type="dcterms:W3CDTF">2020-04-01T06:21:45Z</dcterms:modified>
</cp:coreProperties>
</file>