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0C1B6F-C172-420D-881C-A98814F988F6}">
          <p14:sldIdLst>
            <p14:sldId id="256"/>
            <p14:sldId id="257"/>
            <p14:sldId id="258"/>
          </p14:sldIdLst>
        </p14:section>
        <p14:section name="Tổng quan về Semaphore" id="{85716E00-8D24-4754-8F33-FAB86488C437}">
          <p14:sldIdLst>
            <p14:sldId id="259"/>
            <p14:sldId id="260"/>
            <p14:sldId id="261"/>
            <p14:sldId id="263"/>
            <p14:sldId id="264"/>
            <p14:sldId id="265"/>
          </p14:sldIdLst>
        </p14:section>
        <p14:section name="Vùng tranh chấp" id="{22253B76-8184-44BB-9D94-4779E285F37F}">
          <p14:sldIdLst>
            <p14:sldId id="266"/>
          </p14:sldIdLst>
        </p14:section>
        <p14:section name="So sánh với mutex" id="{09935A17-444E-4741-894E-D7FC79B65772}">
          <p14:sldIdLst>
            <p14:sldId id="267"/>
          </p14:sldIdLst>
        </p14:section>
        <p14:section name="Bài toán Producer – Consumer" id="{59294575-E80B-45B5-8EDA-9F9613A4235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27" autoAdjust="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4949-497B-4A87-A977-404B79C6E5A9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47A49-E891-4005-A14A-B7C78FA4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Dijkstra</a:t>
            </a:r>
            <a:r>
              <a:rPr lang="en-US" baseline="0" smtClean="0"/>
              <a:t>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 tháng 5 năm 1930 tại Rotterdam – 6 tháng 8 năm 2002 tại Nuenen)</a:t>
            </a:r>
          </a:p>
          <a:p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được Dijkstra đề xuất vào năm 1965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chỉ đơn giản là một biến số nguyên được chia sẻ giữa các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Biến này được sử dụng để giải quyết vấn đề phần quan trọng và để đạt được đồng bộ hóa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trong môi trường đa xử lý.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 2 loại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Binary semaphore, couting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là</a:t>
            </a:r>
            <a:r>
              <a:rPr lang="en-US" baseline="0" smtClean="0"/>
              <a:t>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chế đồng bộ hóa với các giá trị thay đổi trong phạm vi  </a:t>
            </a:r>
            <a:r>
              <a:rPr lang="vi-V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[0, n]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 được sử dụng để kiểm soát quyền truy cập vào một tài nguyên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mtClean="0"/>
              <a:t>Counting Semaphore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 dụng một số đếm giúp tác vụ được thu thập hoặc giải phóng nhiều lần.</a:t>
            </a:r>
            <a:endParaRPr lang="en-US" sz="1200" b="0" i="0" kern="1200" baseline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Binary semaphore khá</a:t>
            </a:r>
            <a:r>
              <a:rPr lang="en-US" baseline="0" smtClean="0"/>
              <a:t> giống với Counting semaphore,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 giá trị của chúng bị giới hạn ở 0 và 1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 có thể thay đổi giá trị bởi 2 toán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tử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bản P (Proberen)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wait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 V (Verhogen) hay còn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gọi là signal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 hai thao tác này đều được sử dụng để thực hiện đồng bộ hóa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tiến trình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Mục tiêu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tác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 là loại trừ lẫn nhau.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vào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 nhiên, 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 giá trị của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là dương, thì giá trị của đối số wait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sẽ giảm.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 trường hợp giá trị âm hoặc giá trị 0, không có thao tác nào được thực hiện.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171450" indent="-171450">
              <a:buFontTx/>
              <a:buChar char="-"/>
            </a:pP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 soát việc nhập một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thoát miền găng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ăng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giá trị lên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Giả sử có Bộ nhớ đệm (Buffer) bao gồm nhiều khoang (Items) được tiến trình Producer lần lượt đưa các sản phẩm S1, S2,... vào.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Tiến trình Consumer lần lượt lấy sản phẩm ra theo đúng thứ tự.</a:t>
            </a:r>
            <a:r>
              <a:rPr lang="vi-VN" smtClean="0"/>
              <a:t/>
            </a:r>
            <a:br>
              <a:rPr lang="vi-VN" smtClean="0"/>
            </a:b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Công việc của Producer phải đồng bộ với Consumer: Không được đưa sản phẩm vào khi Buffer đầy, Không được lấy ra khi chưa có.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47A49-E891-4005-A14A-B7C78FA41C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597127-EAD6-42B6-BEA4-07628D4AE7C7}" type="datetimeFigureOut">
              <a:rPr lang="en-US" smtClean="0"/>
              <a:t>19/5/2022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71E93-5489-49C6-A028-E7BE61BA78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Tìm hiểu phương pháp Semaphore &amp; viết ứng dụng minh họa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Ctrl +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Vùng tranh chấp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 sánh với mutex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Producer &amp; Consumer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6538" indent="-236538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</a:rPr>
              <a:t>Giả sử có Bộ nhớ đệm (Buffer) bao gồm nhiều khoang (Items) được tiến trình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vi-VN" sz="2400">
                <a:solidFill>
                  <a:schemeClr val="tx1"/>
                </a:solidFill>
              </a:rPr>
              <a:t>Producer lần lượt đưa các sản phẩm S1, S2,... vào.</a:t>
            </a:r>
            <a:endParaRPr lang="en-US" sz="2400">
              <a:solidFill>
                <a:schemeClr val="tx1"/>
              </a:solidFill>
            </a:endParaRPr>
          </a:p>
          <a:p>
            <a:pPr marL="236538" indent="-236538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</a:rPr>
              <a:t>Tiến trình Consumer lần lượt lấy sản phẩm ra theo đúng thứ tự.</a:t>
            </a:r>
            <a:endParaRPr lang="en-US" sz="2400">
              <a:solidFill>
                <a:schemeClr val="tx1"/>
              </a:solidFill>
            </a:endParaRPr>
          </a:p>
          <a:p>
            <a:pPr marL="236538" indent="-236538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</a:rPr>
              <a:t>Công việc của Producer phải đồng bộ với Consumer: Không được đưa sản phẩm vào khi Buffer đầy</a:t>
            </a:r>
            <a:r>
              <a:rPr lang="vi-VN" sz="2400">
                <a:solidFill>
                  <a:schemeClr val="tx1"/>
                </a:solidFill>
              </a:rPr>
              <a:t>, </a:t>
            </a:r>
            <a:r>
              <a:rPr lang="en-US" sz="2400">
                <a:solidFill>
                  <a:schemeClr val="tx1"/>
                </a:solidFill>
              </a:rPr>
              <a:t>k</a:t>
            </a:r>
            <a:r>
              <a:rPr lang="vi-VN" sz="2400" smtClean="0">
                <a:solidFill>
                  <a:schemeClr val="tx1"/>
                </a:solidFill>
              </a:rPr>
              <a:t>hông </a:t>
            </a:r>
            <a:r>
              <a:rPr lang="vi-VN" sz="2400">
                <a:solidFill>
                  <a:schemeClr val="tx1"/>
                </a:solidFill>
              </a:rPr>
              <a:t>được lấy ra khi chưa có.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Thành viên nhóm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00322"/>
              </p:ext>
            </p:extLst>
          </p:nvPr>
        </p:nvGraphicFramePr>
        <p:xfrm>
          <a:off x="1414845" y="1888759"/>
          <a:ext cx="9362310" cy="4262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67141">
                  <a:extLst>
                    <a:ext uri="{9D8B030D-6E8A-4147-A177-3AD203B41FA5}">
                      <a16:colId xmlns:a16="http://schemas.microsoft.com/office/drawing/2014/main" val="2621668335"/>
                    </a:ext>
                  </a:extLst>
                </a:gridCol>
                <a:gridCol w="5495169">
                  <a:extLst>
                    <a:ext uri="{9D8B030D-6E8A-4147-A177-3AD203B41FA5}">
                      <a16:colId xmlns:a16="http://schemas.microsoft.com/office/drawing/2014/main" val="533663965"/>
                    </a:ext>
                  </a:extLst>
                </a:gridCol>
              </a:tblGrid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MSSV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>
                          <a:effectLst/>
                        </a:rPr>
                        <a:t>HỌ TÊN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75855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Từ Huệ Sơn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332350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2001190794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000" spc="15">
                          <a:effectLst/>
                        </a:rPr>
                        <a:t>Lê Đức Tài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031102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2001190248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Trần Thành Tâm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9993936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2001210918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Phạm Văn Long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213335"/>
                  </a:ext>
                </a:extLst>
              </a:tr>
              <a:tr h="710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2001210071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spc="15">
                          <a:effectLst/>
                        </a:rPr>
                        <a:t>Trương Văn Bình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4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Nội dung</a:t>
            </a:r>
            <a:endParaRPr lang="en-US" sz="44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Semaphore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 tranh chấp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với 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 Producer – Consumer</a:t>
            </a:r>
          </a:p>
          <a:p>
            <a:pPr marL="344488" indent="-344488">
              <a:buFont typeface="Wingdings" panose="05000000000000000000" pitchFamily="2" charset="2"/>
              <a:buChar char="v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538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Semaphore</a:t>
            </a:r>
          </a:p>
          <a:p>
            <a:pPr lvl="1"/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6" name="Curved Up Arrow 5"/>
          <p:cNvSpPr/>
          <p:nvPr/>
        </p:nvSpPr>
        <p:spPr>
          <a:xfrm rot="10800000">
            <a:off x="3708783" y="272899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3708783" y="429904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count&gt; 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3371002" y="2237653"/>
            <a:ext cx="192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 (count++)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Release(count = 1)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 = 0)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98297" y="4965297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Acquire(count--)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count=0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74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Semaphore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20312" y="3352447"/>
            <a:ext cx="2456597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Unavailable</a:t>
            </a:r>
            <a:endParaRPr lang="en-US" sz="2400" b="1"/>
          </a:p>
        </p:txBody>
      </p:sp>
      <p:sp>
        <p:nvSpPr>
          <p:cNvPr id="5" name="Oval 4"/>
          <p:cNvSpPr/>
          <p:nvPr/>
        </p:nvSpPr>
        <p:spPr>
          <a:xfrm>
            <a:off x="3343706" y="3289110"/>
            <a:ext cx="1978925" cy="1009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Available</a:t>
            </a:r>
            <a:endParaRPr lang="en-US" sz="2400" b="1"/>
          </a:p>
        </p:txBody>
      </p:sp>
      <p:sp>
        <p:nvSpPr>
          <p:cNvPr id="8" name="Curved Up Arrow 7"/>
          <p:cNvSpPr/>
          <p:nvPr/>
        </p:nvSpPr>
        <p:spPr>
          <a:xfrm>
            <a:off x="5147087" y="4053384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0800000">
            <a:off x="5115353" y="3045093"/>
            <a:ext cx="1248770" cy="573206"/>
          </a:xfrm>
          <a:prstGeom prst="curvedUpArrow">
            <a:avLst>
              <a:gd name="adj1" fmla="val 25000"/>
              <a:gd name="adj2" fmla="val 548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01494" y="3609411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value=1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>
            <a:off x="2524835" y="3794077"/>
            <a:ext cx="8188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5353" y="2613103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</a:t>
            </a:r>
            <a:r>
              <a:rPr lang="en-US"/>
              <a:t>value</a:t>
            </a:r>
            <a:r>
              <a:rPr lang="en-US" smtClean="0"/>
              <a:t> = 0)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3707" y="4637751"/>
            <a:ext cx="192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Release(value = 1)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9575353" y="3672748"/>
            <a:ext cx="21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Khởi tạo </a:t>
            </a:r>
            <a:r>
              <a:rPr lang="en-US"/>
              <a:t>value</a:t>
            </a:r>
            <a:r>
              <a:rPr lang="en-US" smtClean="0"/>
              <a:t>=0</a:t>
            </a:r>
            <a:endParaRPr lang="en-US">
              <a:latin typeface="Times New Roman" panose="02020603050405020304" pitchFamily="18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0" idx="3"/>
            <a:endCxn id="4" idx="6"/>
          </p:cNvCxnSpPr>
          <p:nvPr/>
        </p:nvCxnSpPr>
        <p:spPr>
          <a:xfrm flipH="1">
            <a:off x="8676909" y="3857414"/>
            <a:ext cx="8984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44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Semaphore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Edsger Wybe Dijkstra (1930 – 2002)</a:t>
            </a:r>
          </a:p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là một biến số nguyên được chia sẽ giữa các tiến trình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 2 loại: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</a:t>
            </a: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</a:t>
            </a:r>
          </a:p>
          <a:p>
            <a:pPr marL="201168" lvl="1" indent="0">
              <a:buNone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tử: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P(Proberen)</a:t>
            </a:r>
          </a:p>
          <a:p>
            <a:pPr lvl="1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(Verhogen)</a:t>
            </a:r>
          </a:p>
          <a:p>
            <a:pPr marL="201168" lvl="1" indent="0">
              <a:buNone/>
            </a:pP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.wikimedia.org/wikipedia/commons/d/d9/Eds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1315" y="3897087"/>
            <a:ext cx="2220686" cy="29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(Proberen)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107315" y="2100262"/>
            <a:ext cx="3991655" cy="20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5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en-US" smtClean="0"/>
              <a:t> (Verhogen)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35510" y="1913696"/>
            <a:ext cx="4070522" cy="18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462</TotalTime>
  <Words>455</Words>
  <Application>Microsoft Office PowerPoint</Application>
  <PresentationFormat>Widescreen</PresentationFormat>
  <Paragraphs>91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Times New Roman</vt:lpstr>
      <vt:lpstr>Wingdings</vt:lpstr>
      <vt:lpstr>Retrospect</vt:lpstr>
      <vt:lpstr>Tìm hiểu phương pháp Semaphore &amp; viết ứng dụng minh họa</vt:lpstr>
      <vt:lpstr>Thành viên nhóm</vt:lpstr>
      <vt:lpstr>Nội dung</vt:lpstr>
      <vt:lpstr>Tổng quan về Semaphore </vt:lpstr>
      <vt:lpstr>Counting Semaphore</vt:lpstr>
      <vt:lpstr>Binary Semaphore</vt:lpstr>
      <vt:lpstr>Tổng quan về Semaphore </vt:lpstr>
      <vt:lpstr>P (Proberen)</vt:lpstr>
      <vt:lpstr>V (Verhogen)</vt:lpstr>
      <vt:lpstr>Vùng tranh chấp</vt:lpstr>
      <vt:lpstr>So sánh với mutex</vt:lpstr>
      <vt:lpstr>Bài toán Producer &amp; Consumer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phương pháp Semaphore &amp; viết ứng dụng minh họa</dc:title>
  <dc:creator>Admin</dc:creator>
  <cp:lastModifiedBy>Admin</cp:lastModifiedBy>
  <cp:revision>25</cp:revision>
  <dcterms:created xsi:type="dcterms:W3CDTF">2022-05-17T15:48:58Z</dcterms:created>
  <dcterms:modified xsi:type="dcterms:W3CDTF">2022-05-19T11:08:33Z</dcterms:modified>
</cp:coreProperties>
</file>