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0"/>
  </p:notesMasterIdLst>
  <p:sldIdLst>
    <p:sldId id="256" r:id="rId2"/>
    <p:sldId id="257" r:id="rId3"/>
    <p:sldId id="258" r:id="rId4"/>
    <p:sldId id="259" r:id="rId5"/>
    <p:sldId id="260" r:id="rId6"/>
    <p:sldId id="261" r:id="rId7"/>
    <p:sldId id="263" r:id="rId8"/>
    <p:sldId id="264" r:id="rId9"/>
    <p:sldId id="265" r:id="rId10"/>
    <p:sldId id="266" r:id="rId11"/>
    <p:sldId id="269" r:id="rId12"/>
    <p:sldId id="267" r:id="rId13"/>
    <p:sldId id="268"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F0C1B6F-C172-420D-881C-A98814F988F6}">
          <p14:sldIdLst>
            <p14:sldId id="256"/>
            <p14:sldId id="257"/>
            <p14:sldId id="258"/>
          </p14:sldIdLst>
        </p14:section>
        <p14:section name="Tổng quan về Semaphore" id="{85716E00-8D24-4754-8F33-FAB86488C437}">
          <p14:sldIdLst>
            <p14:sldId id="259"/>
            <p14:sldId id="260"/>
            <p14:sldId id="261"/>
            <p14:sldId id="263"/>
            <p14:sldId id="264"/>
            <p14:sldId id="265"/>
          </p14:sldIdLst>
        </p14:section>
        <p14:section name="Vùng tranh chấp" id="{22253B76-8184-44BB-9D94-4779E285F37F}">
          <p14:sldIdLst>
            <p14:sldId id="266"/>
            <p14:sldId id="269"/>
          </p14:sldIdLst>
        </p14:section>
        <p14:section name="So sánh với mutex" id="{09935A17-444E-4741-894E-D7FC79B65772}">
          <p14:sldIdLst>
            <p14:sldId id="267"/>
          </p14:sldIdLst>
        </p14:section>
        <p14:section name="Bài toán Producer – Consumer" id="{59294575-E80B-45B5-8EDA-9F9613A4235C}">
          <p14:sldIdLst>
            <p14:sldId id="268"/>
            <p14:sldId id="270"/>
            <p14:sldId id="271"/>
            <p14:sldId id="272"/>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455" autoAdjust="0"/>
  </p:normalViewPr>
  <p:slideViewPr>
    <p:cSldViewPr snapToGrid="0">
      <p:cViewPr varScale="1">
        <p:scale>
          <a:sx n="58" d="100"/>
          <a:sy n="58" d="100"/>
        </p:scale>
        <p:origin x="11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F14949-497B-4A87-A977-404B79C6E5A9}" type="datetimeFigureOut">
              <a:rPr lang="en-US" smtClean="0"/>
              <a:t>21/5/2022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747A49-E891-4005-A14A-B7C78FA41CD0}" type="slidenum">
              <a:rPr lang="en-US" smtClean="0"/>
              <a:t>‹#›</a:t>
            </a:fld>
            <a:endParaRPr lang="en-US"/>
          </a:p>
        </p:txBody>
      </p:sp>
    </p:spTree>
    <p:extLst>
      <p:ext uri="{BB962C8B-B14F-4D97-AF65-F5344CB8AC3E}">
        <p14:creationId xmlns:p14="http://schemas.microsoft.com/office/powerpoint/2010/main" val="3716925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Dijkstra</a:t>
            </a:r>
            <a:r>
              <a:rPr lang="en-US" baseline="0" smtClean="0"/>
              <a:t> </a:t>
            </a:r>
            <a:r>
              <a:rPr lang="en-US" sz="1200" kern="1200" smtClean="0">
                <a:solidFill>
                  <a:schemeClr val="tx1"/>
                </a:solidFill>
                <a:effectLst/>
                <a:latin typeface="+mn-lt"/>
                <a:ea typeface="+mn-ea"/>
                <a:cs typeface="+mn-cs"/>
              </a:rPr>
              <a:t>(11 tháng 5 năm 1930 tại Rotterdam – 6 tháng 8 năm 2002 tại Nuenen)</a:t>
            </a:r>
          </a:p>
          <a:p>
            <a:endParaRPr lang="en-US" sz="1200" kern="1200" smtClean="0">
              <a:solidFill>
                <a:schemeClr val="tx1"/>
              </a:solidFill>
              <a:effectLst/>
              <a:latin typeface="+mn-lt"/>
              <a:ea typeface="+mn-ea"/>
              <a:cs typeface="+mn-cs"/>
            </a:endParaRPr>
          </a:p>
          <a:p>
            <a:r>
              <a:rPr lang="vi-VN" sz="1200" b="0" i="0" kern="1200" smtClean="0">
                <a:solidFill>
                  <a:schemeClr val="tx1"/>
                </a:solidFill>
                <a:effectLst/>
                <a:latin typeface="+mn-lt"/>
                <a:ea typeface="+mn-ea"/>
                <a:cs typeface="+mn-cs"/>
              </a:rPr>
              <a:t>Semaphore được Dijkstra đề xuất vào năm 1965</a:t>
            </a:r>
            <a:endParaRPr lang="en-US" sz="1200" b="0" i="0" kern="1200" smtClean="0">
              <a:solidFill>
                <a:schemeClr val="tx1"/>
              </a:solidFill>
              <a:effectLst/>
              <a:latin typeface="+mn-lt"/>
              <a:ea typeface="+mn-ea"/>
              <a:cs typeface="+mn-cs"/>
            </a:endParaRPr>
          </a:p>
          <a:p>
            <a:endParaRPr lang="en-US" sz="1200" b="0" i="0" kern="1200" smtClean="0">
              <a:solidFill>
                <a:schemeClr val="tx1"/>
              </a:solidFill>
              <a:effectLst/>
              <a:latin typeface="+mn-lt"/>
              <a:ea typeface="+mn-ea"/>
              <a:cs typeface="+mn-cs"/>
            </a:endParaRPr>
          </a:p>
          <a:p>
            <a:r>
              <a:rPr lang="vi-VN" sz="1200" b="0" i="0" kern="1200" smtClean="0">
                <a:solidFill>
                  <a:schemeClr val="tx1"/>
                </a:solidFill>
                <a:effectLst/>
                <a:latin typeface="+mn-lt"/>
                <a:ea typeface="+mn-ea"/>
                <a:cs typeface="+mn-cs"/>
              </a:rPr>
              <a:t>Semaphore chỉ đơn giản là một biến số nguyên được chia sẻ giữa các </a:t>
            </a:r>
            <a:r>
              <a:rPr lang="en-US" sz="1200" b="0" i="0" kern="1200" smtClean="0">
                <a:solidFill>
                  <a:schemeClr val="tx1"/>
                </a:solidFill>
                <a:effectLst/>
                <a:latin typeface="+mn-lt"/>
                <a:ea typeface="+mn-ea"/>
                <a:cs typeface="+mn-cs"/>
              </a:rPr>
              <a:t>tiến</a:t>
            </a:r>
            <a:r>
              <a:rPr lang="en-US" sz="1200" b="0" i="0" kern="1200" baseline="0" smtClean="0">
                <a:solidFill>
                  <a:schemeClr val="tx1"/>
                </a:solidFill>
                <a:effectLst/>
                <a:latin typeface="+mn-lt"/>
                <a:ea typeface="+mn-ea"/>
                <a:cs typeface="+mn-cs"/>
              </a:rPr>
              <a:t> trình</a:t>
            </a:r>
            <a:r>
              <a:rPr lang="vi-VN" sz="1200" b="0" i="0" kern="1200" smtClean="0">
                <a:solidFill>
                  <a:schemeClr val="tx1"/>
                </a:solidFill>
                <a:effectLst/>
                <a:latin typeface="+mn-lt"/>
                <a:ea typeface="+mn-ea"/>
                <a:cs typeface="+mn-cs"/>
              </a:rPr>
              <a:t>. Biến này được sử dụng để giải quyết vấn đề phần quan trọng và để đạt được đồng bộ hóa </a:t>
            </a:r>
            <a:r>
              <a:rPr lang="en-US" sz="1200" b="0" i="0" kern="1200" smtClean="0">
                <a:solidFill>
                  <a:schemeClr val="tx1"/>
                </a:solidFill>
                <a:effectLst/>
                <a:latin typeface="+mn-lt"/>
                <a:ea typeface="+mn-ea"/>
                <a:cs typeface="+mn-cs"/>
              </a:rPr>
              <a:t>tiến</a:t>
            </a:r>
            <a:r>
              <a:rPr lang="en-US" sz="1200" b="0" i="0" kern="1200" baseline="0" smtClean="0">
                <a:solidFill>
                  <a:schemeClr val="tx1"/>
                </a:solidFill>
                <a:effectLst/>
                <a:latin typeface="+mn-lt"/>
                <a:ea typeface="+mn-ea"/>
                <a:cs typeface="+mn-cs"/>
              </a:rPr>
              <a:t> trình</a:t>
            </a:r>
            <a:r>
              <a:rPr lang="vi-VN" sz="1200" b="0" i="0" kern="1200" smtClean="0">
                <a:solidFill>
                  <a:schemeClr val="tx1"/>
                </a:solidFill>
                <a:effectLst/>
                <a:latin typeface="+mn-lt"/>
                <a:ea typeface="+mn-ea"/>
                <a:cs typeface="+mn-cs"/>
              </a:rPr>
              <a:t> trong môi trường đa xử lý. </a:t>
            </a:r>
            <a:endParaRPr lang="en-US" sz="1200" b="0" i="0" kern="1200" smtClean="0">
              <a:solidFill>
                <a:schemeClr val="tx1"/>
              </a:solidFill>
              <a:effectLst/>
              <a:latin typeface="+mn-lt"/>
              <a:ea typeface="+mn-ea"/>
              <a:cs typeface="+mn-cs"/>
            </a:endParaRPr>
          </a:p>
          <a:p>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Gồm 2 loại</a:t>
            </a:r>
            <a:r>
              <a:rPr lang="en-US" sz="1200" b="0" i="0" kern="1200" baseline="0" smtClean="0">
                <a:solidFill>
                  <a:schemeClr val="tx1"/>
                </a:solidFill>
                <a:effectLst/>
                <a:latin typeface="+mn-lt"/>
                <a:ea typeface="+mn-ea"/>
                <a:cs typeface="+mn-cs"/>
              </a:rPr>
              <a:t>: Binary semaphore, couting semaphore</a:t>
            </a:r>
          </a:p>
        </p:txBody>
      </p:sp>
      <p:sp>
        <p:nvSpPr>
          <p:cNvPr id="4" name="Slide Number Placeholder 3"/>
          <p:cNvSpPr>
            <a:spLocks noGrp="1"/>
          </p:cNvSpPr>
          <p:nvPr>
            <p:ph type="sldNum" sz="quarter" idx="10"/>
          </p:nvPr>
        </p:nvSpPr>
        <p:spPr/>
        <p:txBody>
          <a:bodyPr/>
          <a:lstStyle/>
          <a:p>
            <a:fld id="{6A747A49-E891-4005-A14A-B7C78FA41CD0}" type="slidenum">
              <a:rPr lang="en-US" smtClean="0"/>
              <a:t>4</a:t>
            </a:fld>
            <a:endParaRPr lang="en-US"/>
          </a:p>
        </p:txBody>
      </p:sp>
    </p:spTree>
    <p:extLst>
      <p:ext uri="{BB962C8B-B14F-4D97-AF65-F5344CB8AC3E}">
        <p14:creationId xmlns:p14="http://schemas.microsoft.com/office/powerpoint/2010/main" val="1584940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Theo mô</a:t>
            </a:r>
            <a:r>
              <a:rPr lang="en-US" baseline="0" smtClean="0"/>
              <a:t> tả nói trên ta được 2 luồng công việc như sau…</a:t>
            </a:r>
          </a:p>
        </p:txBody>
      </p:sp>
      <p:sp>
        <p:nvSpPr>
          <p:cNvPr id="4" name="Slide Number Placeholder 3"/>
          <p:cNvSpPr>
            <a:spLocks noGrp="1"/>
          </p:cNvSpPr>
          <p:nvPr>
            <p:ph type="sldNum" sz="quarter" idx="10"/>
          </p:nvPr>
        </p:nvSpPr>
        <p:spPr/>
        <p:txBody>
          <a:bodyPr/>
          <a:lstStyle/>
          <a:p>
            <a:fld id="{6A747A49-E891-4005-A14A-B7C78FA41CD0}" type="slidenum">
              <a:rPr lang="en-US" smtClean="0"/>
              <a:t>14</a:t>
            </a:fld>
            <a:endParaRPr lang="en-US"/>
          </a:p>
        </p:txBody>
      </p:sp>
    </p:spTree>
    <p:extLst>
      <p:ext uri="{BB962C8B-B14F-4D97-AF65-F5344CB8AC3E}">
        <p14:creationId xmlns:p14="http://schemas.microsoft.com/office/powerpoint/2010/main" val="440999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6A747A49-E891-4005-A14A-B7C78FA41CD0}" type="slidenum">
              <a:rPr lang="en-US" smtClean="0"/>
              <a:t>15</a:t>
            </a:fld>
            <a:endParaRPr lang="en-US"/>
          </a:p>
        </p:txBody>
      </p:sp>
    </p:spTree>
    <p:extLst>
      <p:ext uri="{BB962C8B-B14F-4D97-AF65-F5344CB8AC3E}">
        <p14:creationId xmlns:p14="http://schemas.microsoft.com/office/powerpoint/2010/main" val="3727433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fld id="{6A747A49-E891-4005-A14A-B7C78FA41CD0}" type="slidenum">
              <a:rPr lang="en-US" smtClean="0"/>
              <a:t>16</a:t>
            </a:fld>
            <a:endParaRPr lang="en-US"/>
          </a:p>
        </p:txBody>
      </p:sp>
    </p:spTree>
    <p:extLst>
      <p:ext uri="{BB962C8B-B14F-4D97-AF65-F5344CB8AC3E}">
        <p14:creationId xmlns:p14="http://schemas.microsoft.com/office/powerpoint/2010/main" val="2464672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Để đồng bộ dữ liệu giữa consumer &amp; producer thì chúng ta sử dụng phương pháp semaphore để giải quyết vấn đề đó. Ý tưởng của phương pháp semaphore….</a:t>
            </a:r>
          </a:p>
        </p:txBody>
      </p:sp>
      <p:sp>
        <p:nvSpPr>
          <p:cNvPr id="4" name="Slide Number Placeholder 3"/>
          <p:cNvSpPr>
            <a:spLocks noGrp="1"/>
          </p:cNvSpPr>
          <p:nvPr>
            <p:ph type="sldNum" sz="quarter" idx="10"/>
          </p:nvPr>
        </p:nvSpPr>
        <p:spPr/>
        <p:txBody>
          <a:bodyPr/>
          <a:lstStyle/>
          <a:p>
            <a:fld id="{6A747A49-E891-4005-A14A-B7C78FA41CD0}" type="slidenum">
              <a:rPr lang="en-US" smtClean="0"/>
              <a:t>17</a:t>
            </a:fld>
            <a:endParaRPr lang="en-US"/>
          </a:p>
        </p:txBody>
      </p:sp>
    </p:spTree>
    <p:extLst>
      <p:ext uri="{BB962C8B-B14F-4D97-AF65-F5344CB8AC3E}">
        <p14:creationId xmlns:p14="http://schemas.microsoft.com/office/powerpoint/2010/main" val="1630708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smtClean="0">
                <a:solidFill>
                  <a:schemeClr val="tx1"/>
                </a:solidFill>
                <a:effectLst/>
                <a:latin typeface="+mn-lt"/>
                <a:ea typeface="+mn-ea"/>
                <a:cs typeface="+mn-cs"/>
              </a:rPr>
              <a:t> </a:t>
            </a:r>
            <a:r>
              <a:rPr lang="en-US" smtClean="0"/>
              <a:t>Counting Semaphore là</a:t>
            </a:r>
            <a:r>
              <a:rPr lang="en-US" baseline="0" smtClean="0"/>
              <a:t> </a:t>
            </a:r>
            <a:r>
              <a:rPr lang="vi-VN" sz="1200" b="0" i="0" kern="1200" smtClean="0">
                <a:solidFill>
                  <a:schemeClr val="tx1"/>
                </a:solidFill>
                <a:effectLst/>
                <a:latin typeface="+mn-lt"/>
                <a:ea typeface="+mn-ea"/>
                <a:cs typeface="+mn-cs"/>
              </a:rPr>
              <a:t>cơ chế đồng bộ hóa với các giá trị thay đổi trong phạm vi  </a:t>
            </a:r>
            <a:r>
              <a:rPr lang="vi-VN" sz="1200" b="0" i="1" kern="1200" smtClean="0">
                <a:solidFill>
                  <a:schemeClr val="tx1"/>
                </a:solidFill>
                <a:effectLst/>
                <a:latin typeface="+mn-lt"/>
                <a:ea typeface="+mn-ea"/>
                <a:cs typeface="+mn-cs"/>
              </a:rPr>
              <a:t>[0, n]</a:t>
            </a:r>
            <a:r>
              <a:rPr lang="vi-VN" sz="1200" b="0" i="0" kern="1200" smtClean="0">
                <a:solidFill>
                  <a:schemeClr val="tx1"/>
                </a:solidFill>
                <a:effectLst/>
                <a:latin typeface="+mn-lt"/>
                <a:ea typeface="+mn-ea"/>
                <a:cs typeface="+mn-cs"/>
              </a:rPr>
              <a:t> </a:t>
            </a:r>
            <a:endParaRPr lang="en-US" sz="1200" b="0" i="0" kern="1200" smtClean="0">
              <a:solidFill>
                <a:schemeClr val="tx1"/>
              </a:solidFill>
              <a:effectLst/>
              <a:latin typeface="+mn-lt"/>
              <a:ea typeface="+mn-ea"/>
              <a:cs typeface="+mn-cs"/>
            </a:endParaRPr>
          </a:p>
          <a:p>
            <a:r>
              <a:rPr lang="vi-VN" sz="1200" b="0" i="0" kern="1200" smtClean="0">
                <a:solidFill>
                  <a:schemeClr val="tx1"/>
                </a:solidFill>
                <a:effectLst/>
                <a:latin typeface="+mn-lt"/>
                <a:ea typeface="+mn-ea"/>
                <a:cs typeface="+mn-cs"/>
              </a:rPr>
              <a:t>Nó được sử dụng để kiểm soát quyền truy cập vào một tài nguyên</a:t>
            </a:r>
            <a:endParaRPr lang="en-US" sz="1200" b="0" i="0" kern="1200" smtClean="0">
              <a:solidFill>
                <a:schemeClr val="tx1"/>
              </a:solidFill>
              <a:effectLst/>
              <a:latin typeface="+mn-lt"/>
              <a:ea typeface="+mn-ea"/>
              <a:cs typeface="+mn-cs"/>
            </a:endParaRPr>
          </a:p>
          <a:p>
            <a:endParaRPr lang="en-US" sz="1200" b="0" i="0" kern="1200" baseline="0" smtClean="0">
              <a:solidFill>
                <a:schemeClr val="tx1"/>
              </a:solidFill>
              <a:effectLst/>
              <a:latin typeface="+mn-lt"/>
              <a:ea typeface="+mn-ea"/>
              <a:cs typeface="+mn-cs"/>
            </a:endParaRPr>
          </a:p>
          <a:p>
            <a:r>
              <a:rPr lang="vi-VN" sz="1200" b="1" i="0" kern="1200" smtClean="0">
                <a:solidFill>
                  <a:schemeClr val="tx1"/>
                </a:solidFill>
                <a:effectLst/>
                <a:latin typeface="+mn-lt"/>
                <a:ea typeface="+mn-ea"/>
                <a:cs typeface="+mn-cs"/>
              </a:rPr>
              <a:t> </a:t>
            </a:r>
            <a:r>
              <a:rPr lang="en-US" smtClean="0"/>
              <a:t>Counting Semaphore </a:t>
            </a:r>
            <a:r>
              <a:rPr lang="vi-VN" sz="1200" b="0" i="0" kern="1200" smtClean="0">
                <a:solidFill>
                  <a:schemeClr val="tx1"/>
                </a:solidFill>
                <a:effectLst/>
                <a:latin typeface="+mn-lt"/>
                <a:ea typeface="+mn-ea"/>
                <a:cs typeface="+mn-cs"/>
              </a:rPr>
              <a:t>sử dụng một số đếm giúp tác vụ được thu thập hoặc giải phóng nhiều lần.</a:t>
            </a:r>
            <a:endParaRPr lang="en-US" sz="1200" b="0" i="0" kern="1200" baseline="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6A747A49-E891-4005-A14A-B7C78FA41CD0}" type="slidenum">
              <a:rPr lang="en-US" smtClean="0"/>
              <a:t>5</a:t>
            </a:fld>
            <a:endParaRPr lang="en-US"/>
          </a:p>
        </p:txBody>
      </p:sp>
    </p:spTree>
    <p:extLst>
      <p:ext uri="{BB962C8B-B14F-4D97-AF65-F5344CB8AC3E}">
        <p14:creationId xmlns:p14="http://schemas.microsoft.com/office/powerpoint/2010/main" val="1796906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Binary semaphore khá</a:t>
            </a:r>
            <a:r>
              <a:rPr lang="en-US" baseline="0" smtClean="0"/>
              <a:t> giống với Counting semaphore, </a:t>
            </a:r>
            <a:r>
              <a:rPr lang="vi-VN" sz="1200" b="0" i="0" kern="1200" smtClean="0">
                <a:solidFill>
                  <a:schemeClr val="tx1"/>
                </a:solidFill>
                <a:effectLst/>
                <a:latin typeface="+mn-lt"/>
                <a:ea typeface="+mn-ea"/>
                <a:cs typeface="+mn-cs"/>
              </a:rPr>
              <a:t>nhưng giá trị của chúng bị giới hạn ở 0 và 1</a:t>
            </a:r>
            <a:endParaRPr lang="en-US" sz="1200" b="0" i="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6A747A49-E891-4005-A14A-B7C78FA41CD0}" type="slidenum">
              <a:rPr lang="en-US" smtClean="0"/>
              <a:t>6</a:t>
            </a:fld>
            <a:endParaRPr lang="en-US"/>
          </a:p>
        </p:txBody>
      </p:sp>
    </p:spTree>
    <p:extLst>
      <p:ext uri="{BB962C8B-B14F-4D97-AF65-F5344CB8AC3E}">
        <p14:creationId xmlns:p14="http://schemas.microsoft.com/office/powerpoint/2010/main" val="4050496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Chỉ có thể thay đổi giá trị bởi 2 toán</a:t>
            </a:r>
            <a:r>
              <a:rPr lang="en-US" sz="1200" kern="1200" baseline="0" smtClean="0">
                <a:solidFill>
                  <a:schemeClr val="tx1"/>
                </a:solidFill>
                <a:effectLst/>
                <a:latin typeface="+mn-lt"/>
                <a:ea typeface="+mn-ea"/>
                <a:cs typeface="+mn-cs"/>
              </a:rPr>
              <a:t> tử </a:t>
            </a:r>
            <a:r>
              <a:rPr lang="en-US" sz="1200" kern="1200" smtClean="0">
                <a:solidFill>
                  <a:schemeClr val="tx1"/>
                </a:solidFill>
                <a:effectLst/>
                <a:latin typeface="+mn-lt"/>
                <a:ea typeface="+mn-ea"/>
                <a:cs typeface="+mn-cs"/>
              </a:rPr>
              <a:t>cơ bản P (Proberen) hay còn</a:t>
            </a:r>
            <a:r>
              <a:rPr lang="en-US" sz="1200" kern="1200" baseline="0" smtClean="0">
                <a:solidFill>
                  <a:schemeClr val="tx1"/>
                </a:solidFill>
                <a:effectLst/>
                <a:latin typeface="+mn-lt"/>
                <a:ea typeface="+mn-ea"/>
                <a:cs typeface="+mn-cs"/>
              </a:rPr>
              <a:t> được gọi là wait</a:t>
            </a:r>
            <a:r>
              <a:rPr lang="en-US" sz="1200" kern="1200" smtClean="0">
                <a:solidFill>
                  <a:schemeClr val="tx1"/>
                </a:solidFill>
                <a:effectLst/>
                <a:latin typeface="+mn-lt"/>
                <a:ea typeface="+mn-ea"/>
                <a:cs typeface="+mn-cs"/>
              </a:rPr>
              <a:t> và V (Verhogen) hay còn</a:t>
            </a:r>
            <a:r>
              <a:rPr lang="en-US" sz="1200" kern="1200" baseline="0" smtClean="0">
                <a:solidFill>
                  <a:schemeClr val="tx1"/>
                </a:solidFill>
                <a:effectLst/>
                <a:latin typeface="+mn-lt"/>
                <a:ea typeface="+mn-ea"/>
                <a:cs typeface="+mn-cs"/>
              </a:rPr>
              <a:t> được gọi là signal</a:t>
            </a:r>
          </a:p>
          <a:p>
            <a:r>
              <a:rPr lang="vi-VN" sz="1200" b="0" i="0" kern="1200" smtClean="0">
                <a:solidFill>
                  <a:schemeClr val="tx1"/>
                </a:solidFill>
                <a:effectLst/>
                <a:latin typeface="+mn-lt"/>
                <a:ea typeface="+mn-ea"/>
                <a:cs typeface="+mn-cs"/>
              </a:rPr>
              <a:t>Cả hai thao tác này đều được sử dụng để thực hiện đồng bộ hóa</a:t>
            </a:r>
            <a:r>
              <a:rPr lang="en-US" sz="1200" b="0" i="0" kern="1200" baseline="0" smtClean="0">
                <a:solidFill>
                  <a:schemeClr val="tx1"/>
                </a:solidFill>
                <a:effectLst/>
                <a:latin typeface="+mn-lt"/>
                <a:ea typeface="+mn-ea"/>
                <a:cs typeface="+mn-cs"/>
              </a:rPr>
              <a:t> tiến trình</a:t>
            </a:r>
            <a:r>
              <a:rPr lang="vi-VN" sz="1200" b="0" i="0" kern="1200" smtClean="0">
                <a:solidFill>
                  <a:schemeClr val="tx1"/>
                </a:solidFill>
                <a:effectLst/>
                <a:latin typeface="+mn-lt"/>
                <a:ea typeface="+mn-ea"/>
                <a:cs typeface="+mn-cs"/>
              </a:rPr>
              <a:t>. Mục tiêu của </a:t>
            </a:r>
            <a:r>
              <a:rPr lang="en-US" sz="1200" b="0" i="0" kern="1200" smtClean="0">
                <a:solidFill>
                  <a:schemeClr val="tx1"/>
                </a:solidFill>
                <a:effectLst/>
                <a:latin typeface="+mn-lt"/>
                <a:ea typeface="+mn-ea"/>
                <a:cs typeface="+mn-cs"/>
              </a:rPr>
              <a:t>thao</a:t>
            </a:r>
            <a:r>
              <a:rPr lang="en-US" sz="1200" b="0" i="0" kern="1200" baseline="0" smtClean="0">
                <a:solidFill>
                  <a:schemeClr val="tx1"/>
                </a:solidFill>
                <a:effectLst/>
                <a:latin typeface="+mn-lt"/>
                <a:ea typeface="+mn-ea"/>
                <a:cs typeface="+mn-cs"/>
              </a:rPr>
              <a:t> tác </a:t>
            </a:r>
            <a:r>
              <a:rPr lang="vi-VN" sz="1200" b="0" i="0" kern="1200" smtClean="0">
                <a:solidFill>
                  <a:schemeClr val="tx1"/>
                </a:solidFill>
                <a:effectLst/>
                <a:latin typeface="+mn-lt"/>
                <a:ea typeface="+mn-ea"/>
                <a:cs typeface="+mn-cs"/>
              </a:rPr>
              <a:t>này là loại trừ lẫn nhau.</a:t>
            </a: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A747A49-E891-4005-A14A-B7C78FA41CD0}" type="slidenum">
              <a:rPr lang="en-US" smtClean="0"/>
              <a:t>7</a:t>
            </a:fld>
            <a:endParaRPr lang="en-US"/>
          </a:p>
        </p:txBody>
      </p:sp>
    </p:spTree>
    <p:extLst>
      <p:ext uri="{BB962C8B-B14F-4D97-AF65-F5344CB8AC3E}">
        <p14:creationId xmlns:p14="http://schemas.microsoft.com/office/powerpoint/2010/main" val="3121578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smtClean="0">
                <a:solidFill>
                  <a:schemeClr val="tx1"/>
                </a:solidFill>
                <a:latin typeface="Times New Roman" panose="02020603050405020304" pitchFamily="18" charset="0"/>
                <a:cs typeface="Times New Roman" panose="02020603050405020304" pitchFamily="18" charset="0"/>
              </a:rPr>
              <a:t>P(Proberen)</a:t>
            </a:r>
          </a:p>
          <a:p>
            <a:pPr marL="171450" indent="-171450">
              <a:buFontTx/>
              <a:buChar char="-"/>
            </a:pPr>
            <a:r>
              <a:rPr lang="vi-VN" sz="1200" b="0" i="0" kern="1200" smtClean="0">
                <a:solidFill>
                  <a:schemeClr val="tx1"/>
                </a:solidFill>
                <a:effectLst/>
                <a:latin typeface="+mn-lt"/>
                <a:ea typeface="+mn-ea"/>
                <a:cs typeface="+mn-cs"/>
              </a:rPr>
              <a:t>kiểm soát việc nhập một </a:t>
            </a:r>
            <a:r>
              <a:rPr lang="en-US" sz="1200" b="0" i="0" kern="1200" smtClean="0">
                <a:solidFill>
                  <a:schemeClr val="tx1"/>
                </a:solidFill>
                <a:effectLst/>
                <a:latin typeface="+mn-lt"/>
                <a:ea typeface="+mn-ea"/>
                <a:cs typeface="+mn-cs"/>
              </a:rPr>
              <a:t>task</a:t>
            </a:r>
            <a:r>
              <a:rPr lang="en-US" sz="1200" b="0" i="0" kern="1200" baseline="0" smtClean="0">
                <a:solidFill>
                  <a:schemeClr val="tx1"/>
                </a:solidFill>
                <a:effectLst/>
                <a:latin typeface="+mn-lt"/>
                <a:ea typeface="+mn-ea"/>
                <a:cs typeface="+mn-cs"/>
              </a:rPr>
              <a:t> vào miền găng</a:t>
            </a:r>
            <a:r>
              <a:rPr lang="vi-VN" sz="1200" b="0" i="0" kern="1200" smtClean="0">
                <a:solidFill>
                  <a:schemeClr val="tx1"/>
                </a:solidFill>
                <a:effectLst/>
                <a:latin typeface="+mn-lt"/>
                <a:ea typeface="+mn-ea"/>
                <a:cs typeface="+mn-cs"/>
              </a:rPr>
              <a:t>. </a:t>
            </a:r>
            <a:endParaRPr lang="en-US" sz="1200" b="0" i="0" kern="1200" smtClean="0">
              <a:solidFill>
                <a:schemeClr val="tx1"/>
              </a:solidFill>
              <a:effectLst/>
              <a:latin typeface="+mn-lt"/>
              <a:ea typeface="+mn-ea"/>
              <a:cs typeface="+mn-cs"/>
            </a:endParaRPr>
          </a:p>
          <a:p>
            <a:pPr marL="0" indent="0">
              <a:buFontTx/>
              <a:buNone/>
            </a:pPr>
            <a:r>
              <a:rPr lang="vi-VN" sz="1200" b="0" i="0" kern="1200" smtClean="0">
                <a:solidFill>
                  <a:schemeClr val="tx1"/>
                </a:solidFill>
                <a:effectLst/>
                <a:latin typeface="+mn-lt"/>
                <a:ea typeface="+mn-ea"/>
                <a:cs typeface="+mn-cs"/>
              </a:rPr>
              <a:t>Tuy nhiên, </a:t>
            </a:r>
            <a:endParaRPr lang="en-US" sz="1200" b="0" i="0" kern="1200" smtClean="0">
              <a:solidFill>
                <a:schemeClr val="tx1"/>
              </a:solidFill>
              <a:effectLst/>
              <a:latin typeface="+mn-lt"/>
              <a:ea typeface="+mn-ea"/>
              <a:cs typeface="+mn-cs"/>
            </a:endParaRPr>
          </a:p>
          <a:p>
            <a:pPr marL="171450" indent="-171450">
              <a:buFontTx/>
              <a:buChar char="-"/>
            </a:pPr>
            <a:r>
              <a:rPr lang="vi-VN" sz="1200" b="0" i="0" kern="1200" smtClean="0">
                <a:solidFill>
                  <a:schemeClr val="tx1"/>
                </a:solidFill>
                <a:effectLst/>
                <a:latin typeface="+mn-lt"/>
                <a:ea typeface="+mn-ea"/>
                <a:cs typeface="+mn-cs"/>
              </a:rPr>
              <a:t>nếu giá trị của </a:t>
            </a:r>
            <a:r>
              <a:rPr lang="en-US" sz="1200" b="0" i="0" kern="1200" smtClean="0">
                <a:solidFill>
                  <a:schemeClr val="tx1"/>
                </a:solidFill>
                <a:effectLst/>
                <a:latin typeface="+mn-lt"/>
                <a:ea typeface="+mn-ea"/>
                <a:cs typeface="+mn-cs"/>
              </a:rPr>
              <a:t>S</a:t>
            </a:r>
            <a:r>
              <a:rPr lang="vi-VN" sz="1200" b="0" i="0" kern="1200" smtClean="0">
                <a:solidFill>
                  <a:schemeClr val="tx1"/>
                </a:solidFill>
                <a:effectLst/>
                <a:latin typeface="+mn-lt"/>
                <a:ea typeface="+mn-ea"/>
                <a:cs typeface="+mn-cs"/>
              </a:rPr>
              <a:t> là dương, thì giá trị của đối số wait </a:t>
            </a:r>
            <a:r>
              <a:rPr lang="en-US" sz="1200" b="0" i="0" kern="1200" smtClean="0">
                <a:solidFill>
                  <a:schemeClr val="tx1"/>
                </a:solidFill>
                <a:effectLst/>
                <a:latin typeface="+mn-lt"/>
                <a:ea typeface="+mn-ea"/>
                <a:cs typeface="+mn-cs"/>
              </a:rPr>
              <a:t>S</a:t>
            </a:r>
            <a:r>
              <a:rPr lang="vi-VN" sz="1200" b="0" i="0" kern="1200" smtClean="0">
                <a:solidFill>
                  <a:schemeClr val="tx1"/>
                </a:solidFill>
                <a:effectLst/>
                <a:latin typeface="+mn-lt"/>
                <a:ea typeface="+mn-ea"/>
                <a:cs typeface="+mn-cs"/>
              </a:rPr>
              <a:t> sẽ giảm. </a:t>
            </a:r>
            <a:endParaRPr lang="en-US" sz="1200" b="0" i="0" kern="1200" smtClean="0">
              <a:solidFill>
                <a:schemeClr val="tx1"/>
              </a:solidFill>
              <a:effectLst/>
              <a:latin typeface="+mn-lt"/>
              <a:ea typeface="+mn-ea"/>
              <a:cs typeface="+mn-cs"/>
            </a:endParaRPr>
          </a:p>
          <a:p>
            <a:pPr marL="171450" indent="-171450">
              <a:buFontTx/>
              <a:buChar char="-"/>
            </a:pPr>
            <a:r>
              <a:rPr lang="vi-VN" sz="1200" b="0" i="0" kern="1200" smtClean="0">
                <a:solidFill>
                  <a:schemeClr val="tx1"/>
                </a:solidFill>
                <a:effectLst/>
                <a:latin typeface="+mn-lt"/>
                <a:ea typeface="+mn-ea"/>
                <a:cs typeface="+mn-cs"/>
              </a:rPr>
              <a:t>Trong trường hợp giá trị âm hoặc giá trị 0, không có thao tác nào được thực hiện.</a:t>
            </a:r>
            <a:endParaRPr lang="en-US"/>
          </a:p>
        </p:txBody>
      </p:sp>
      <p:sp>
        <p:nvSpPr>
          <p:cNvPr id="4" name="Slide Number Placeholder 3"/>
          <p:cNvSpPr>
            <a:spLocks noGrp="1"/>
          </p:cNvSpPr>
          <p:nvPr>
            <p:ph type="sldNum" sz="quarter" idx="10"/>
          </p:nvPr>
        </p:nvSpPr>
        <p:spPr/>
        <p:txBody>
          <a:bodyPr/>
          <a:lstStyle/>
          <a:p>
            <a:fld id="{6A747A49-E891-4005-A14A-B7C78FA41CD0}" type="slidenum">
              <a:rPr lang="en-US" smtClean="0"/>
              <a:t>8</a:t>
            </a:fld>
            <a:endParaRPr lang="en-US"/>
          </a:p>
        </p:txBody>
      </p:sp>
    </p:spTree>
    <p:extLst>
      <p:ext uri="{BB962C8B-B14F-4D97-AF65-F5344CB8AC3E}">
        <p14:creationId xmlns:p14="http://schemas.microsoft.com/office/powerpoint/2010/main" val="47767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smtClean="0">
                <a:solidFill>
                  <a:schemeClr val="tx1"/>
                </a:solidFill>
                <a:latin typeface="Times New Roman" panose="02020603050405020304" pitchFamily="18" charset="0"/>
                <a:cs typeface="Times New Roman" panose="02020603050405020304" pitchFamily="18" charset="0"/>
              </a:rPr>
              <a:t>V (Verhogen)</a:t>
            </a:r>
          </a:p>
          <a:p>
            <a:pPr marL="171450" indent="-171450">
              <a:buFontTx/>
              <a:buChar char="-"/>
            </a:pPr>
            <a:r>
              <a:rPr lang="vi-VN" sz="1200" b="0" i="0" kern="1200" smtClean="0">
                <a:solidFill>
                  <a:schemeClr val="tx1"/>
                </a:solidFill>
                <a:effectLst/>
                <a:latin typeface="+mn-lt"/>
                <a:ea typeface="+mn-ea"/>
                <a:cs typeface="+mn-cs"/>
              </a:rPr>
              <a:t>kiểm soát việc nhập một </a:t>
            </a:r>
            <a:r>
              <a:rPr lang="en-US" sz="1200" b="0" i="0" kern="1200" smtClean="0">
                <a:solidFill>
                  <a:schemeClr val="tx1"/>
                </a:solidFill>
                <a:effectLst/>
                <a:latin typeface="+mn-lt"/>
                <a:ea typeface="+mn-ea"/>
                <a:cs typeface="+mn-cs"/>
              </a:rPr>
              <a:t>task</a:t>
            </a:r>
            <a:r>
              <a:rPr lang="en-US" sz="1200" b="0" i="0" kern="1200" baseline="0" smtClean="0">
                <a:solidFill>
                  <a:schemeClr val="tx1"/>
                </a:solidFill>
                <a:effectLst/>
                <a:latin typeface="+mn-lt"/>
                <a:ea typeface="+mn-ea"/>
                <a:cs typeface="+mn-cs"/>
              </a:rPr>
              <a:t> thoát miền găng</a:t>
            </a:r>
            <a:r>
              <a:rPr lang="vi-VN" sz="1200" b="0" i="0" kern="1200" smtClean="0">
                <a:solidFill>
                  <a:schemeClr val="tx1"/>
                </a:solidFill>
                <a:effectLst/>
                <a:latin typeface="+mn-lt"/>
                <a:ea typeface="+mn-ea"/>
                <a:cs typeface="+mn-cs"/>
              </a:rPr>
              <a:t>. </a:t>
            </a:r>
            <a:endParaRPr lang="en-US" sz="1200" b="0" i="0" kern="1200" smtClean="0">
              <a:solidFill>
                <a:schemeClr val="tx1"/>
              </a:solidFill>
              <a:effectLst/>
              <a:latin typeface="+mn-lt"/>
              <a:ea typeface="+mn-ea"/>
              <a:cs typeface="+mn-cs"/>
            </a:endParaRPr>
          </a:p>
          <a:p>
            <a:pPr marL="0" indent="0">
              <a:buFontTx/>
              <a:buNone/>
            </a:pPr>
            <a:endParaRPr lang="en-US" sz="1200" b="0" i="0" kern="1200" smtClean="0">
              <a:solidFill>
                <a:schemeClr val="tx1"/>
              </a:solidFill>
              <a:effectLst/>
              <a:latin typeface="+mn-lt"/>
              <a:ea typeface="+mn-ea"/>
              <a:cs typeface="+mn-cs"/>
            </a:endParaRPr>
          </a:p>
          <a:p>
            <a:pPr marL="0" indent="0">
              <a:buFontTx/>
              <a:buNone/>
            </a:pPr>
            <a:r>
              <a:rPr lang="en-US" sz="1200" b="0" i="0" kern="1200" smtClean="0">
                <a:solidFill>
                  <a:schemeClr val="tx1"/>
                </a:solidFill>
                <a:effectLst/>
                <a:latin typeface="+mn-lt"/>
                <a:ea typeface="+mn-ea"/>
                <a:cs typeface="+mn-cs"/>
              </a:rPr>
              <a:t>Giúp</a:t>
            </a:r>
            <a:r>
              <a:rPr lang="en-US" sz="1200" b="0" i="0" kern="1200" baseline="0" smtClean="0">
                <a:solidFill>
                  <a:schemeClr val="tx1"/>
                </a:solidFill>
                <a:effectLst/>
                <a:latin typeface="+mn-lt"/>
                <a:ea typeface="+mn-ea"/>
                <a:cs typeface="+mn-cs"/>
              </a:rPr>
              <a:t> t</a:t>
            </a:r>
            <a:r>
              <a:rPr lang="en-US" sz="1200" b="0" i="0" kern="1200" smtClean="0">
                <a:solidFill>
                  <a:schemeClr val="tx1"/>
                </a:solidFill>
                <a:effectLst/>
                <a:latin typeface="+mn-lt"/>
                <a:ea typeface="+mn-ea"/>
                <a:cs typeface="+mn-cs"/>
              </a:rPr>
              <a:t>ăng</a:t>
            </a:r>
            <a:r>
              <a:rPr lang="en-US" sz="1200" b="0" i="0" kern="1200" baseline="0" smtClean="0">
                <a:solidFill>
                  <a:schemeClr val="tx1"/>
                </a:solidFill>
                <a:effectLst/>
                <a:latin typeface="+mn-lt"/>
                <a:ea typeface="+mn-ea"/>
                <a:cs typeface="+mn-cs"/>
              </a:rPr>
              <a:t> giá trị lên</a:t>
            </a:r>
            <a:endParaRPr lang="en-US"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A747A49-E891-4005-A14A-B7C78FA41CD0}" type="slidenum">
              <a:rPr lang="en-US" smtClean="0"/>
              <a:t>9</a:t>
            </a:fld>
            <a:endParaRPr lang="en-US"/>
          </a:p>
        </p:txBody>
      </p:sp>
    </p:spTree>
    <p:extLst>
      <p:ext uri="{BB962C8B-B14F-4D97-AF65-F5344CB8AC3E}">
        <p14:creationId xmlns:p14="http://schemas.microsoft.com/office/powerpoint/2010/main" val="568920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smtClean="0">
                <a:solidFill>
                  <a:schemeClr val="tx1"/>
                </a:solidFill>
                <a:effectLst/>
                <a:latin typeface="+mn-lt"/>
                <a:ea typeface="+mn-ea"/>
                <a:cs typeface="+mn-cs"/>
              </a:rPr>
              <a:t>Giả </a:t>
            </a:r>
            <a:r>
              <a:rPr lang="en-US" sz="1200" kern="1200" smtClean="0">
                <a:solidFill>
                  <a:schemeClr val="tx1"/>
                </a:solidFill>
                <a:effectLst/>
                <a:latin typeface="+mn-lt"/>
                <a:ea typeface="+mn-ea"/>
                <a:cs typeface="+mn-cs"/>
              </a:rPr>
              <a:t>sử rằng hệ thống có n tiến trình P</a:t>
            </a:r>
            <a:r>
              <a:rPr lang="en-US" sz="1200" kern="1200" baseline="-25000" smtClean="0">
                <a:solidFill>
                  <a:schemeClr val="tx1"/>
                </a:solidFill>
                <a:effectLst/>
                <a:latin typeface="+mn-lt"/>
                <a:ea typeface="+mn-ea"/>
                <a:cs typeface="+mn-cs"/>
              </a:rPr>
              <a:t>0</a:t>
            </a:r>
            <a:r>
              <a:rPr lang="en-US" sz="1200" kern="1200" smtClean="0">
                <a:solidFill>
                  <a:schemeClr val="tx1"/>
                </a:solidFill>
                <a:effectLst/>
                <a:latin typeface="+mn-lt"/>
                <a:ea typeface="+mn-ea"/>
                <a:cs typeface="+mn-cs"/>
              </a:rPr>
              <a:t>, P</a:t>
            </a:r>
            <a:r>
              <a:rPr lang="en-US" sz="1200" kern="1200" baseline="-25000" smtClean="0">
                <a:solidFill>
                  <a:schemeClr val="tx1"/>
                </a:solidFill>
                <a:effectLst/>
                <a:latin typeface="+mn-lt"/>
                <a:ea typeface="+mn-ea"/>
                <a:cs typeface="+mn-cs"/>
              </a:rPr>
              <a:t>1</a:t>
            </a:r>
            <a:r>
              <a:rPr lang="en-US" sz="1200" kern="1200" smtClean="0">
                <a:solidFill>
                  <a:schemeClr val="tx1"/>
                </a:solidFill>
                <a:effectLst/>
                <a:latin typeface="+mn-lt"/>
                <a:ea typeface="+mn-ea"/>
                <a:cs typeface="+mn-cs"/>
              </a:rPr>
              <a:t>, ..., P</a:t>
            </a:r>
            <a:r>
              <a:rPr lang="en-US" sz="1200" kern="1200" baseline="-25000" smtClean="0">
                <a:solidFill>
                  <a:schemeClr val="tx1"/>
                </a:solidFill>
                <a:effectLst/>
                <a:latin typeface="+mn-lt"/>
                <a:ea typeface="+mn-ea"/>
                <a:cs typeface="+mn-cs"/>
              </a:rPr>
              <a:t>n-1 </a:t>
            </a:r>
            <a:r>
              <a:rPr lang="en-US" sz="1200" kern="1200" smtClean="0">
                <a:solidFill>
                  <a:schemeClr val="tx1"/>
                </a:solidFill>
                <a:effectLst/>
                <a:latin typeface="+mn-lt"/>
                <a:ea typeface="+mn-ea"/>
                <a:cs typeface="+mn-cs"/>
              </a:rPr>
              <a:t>cùng truy xuất đồng thời một vùng dữ liệu chia </a:t>
            </a:r>
            <a:r>
              <a:rPr lang="en-US" sz="1200" kern="1200" smtClean="0">
                <a:solidFill>
                  <a:schemeClr val="tx1"/>
                </a:solidFill>
                <a:effectLst/>
                <a:latin typeface="+mn-lt"/>
                <a:ea typeface="+mn-ea"/>
                <a:cs typeface="+mn-cs"/>
              </a:rPr>
              <a:t>sẻ </a:t>
            </a:r>
            <a:r>
              <a:rPr lang="en-US" sz="1200" kern="1200" smtClean="0">
                <a:solidFill>
                  <a:schemeClr val="tx1"/>
                </a:solidFill>
                <a:effectLst/>
                <a:latin typeface="+mn-lt"/>
                <a:ea typeface="+mn-ea"/>
                <a:cs typeface="+mn-cs"/>
              </a:rPr>
              <a:t>chẳng hạn như một đoạn code nào đó. Đoạn code được chia sẻ đó được gọi là vùng tranh chấp, trong vùng tranh chấp này các tiến trình có thể thay đổi biến dùng chung, cập nhật giá trị cho các dữ </a:t>
            </a:r>
            <a:r>
              <a:rPr lang="en-US" sz="1200" kern="1200" smtClean="0">
                <a:solidFill>
                  <a:schemeClr val="tx1"/>
                </a:solidFill>
                <a:effectLst/>
                <a:latin typeface="+mn-lt"/>
                <a:ea typeface="+mn-ea"/>
                <a:cs typeface="+mn-cs"/>
              </a:rPr>
              <a:t>liệu.</a:t>
            </a:r>
          </a:p>
          <a:p>
            <a:pPr marL="171450" indent="-171450">
              <a:buFontTx/>
              <a:buChar char="-"/>
            </a:pPr>
            <a:r>
              <a:rPr lang="en-US" sz="1200" kern="1200" smtClean="0">
                <a:solidFill>
                  <a:schemeClr val="tx1"/>
                </a:solidFill>
                <a:effectLst/>
                <a:latin typeface="+mn-lt"/>
                <a:ea typeface="+mn-ea"/>
                <a:cs typeface="+mn-cs"/>
              </a:rPr>
              <a:t>Đối </a:t>
            </a:r>
            <a:r>
              <a:rPr lang="en-US" sz="1200" kern="1200" smtClean="0">
                <a:solidFill>
                  <a:schemeClr val="tx1"/>
                </a:solidFill>
                <a:effectLst/>
                <a:latin typeface="+mn-lt"/>
                <a:ea typeface="+mn-ea"/>
                <a:cs typeface="+mn-cs"/>
              </a:rPr>
              <a:t>với vùng tranh chấp miền găng là hệ thống phải đảm bảo sao cho khi một tiến trình đang thực thi trên vùng tranh chấp thì không có tiến trình nào khác được thực hiện tại vùng này. Sự thực thi của các tiến trình trên vùng tranh chấp được gọi là sự loại trừ tương hỗ(mutual exclusion)</a:t>
            </a:r>
          </a:p>
          <a:p>
            <a:endParaRPr lang="en-US"/>
          </a:p>
        </p:txBody>
      </p:sp>
      <p:sp>
        <p:nvSpPr>
          <p:cNvPr id="4" name="Slide Number Placeholder 3"/>
          <p:cNvSpPr>
            <a:spLocks noGrp="1"/>
          </p:cNvSpPr>
          <p:nvPr>
            <p:ph type="sldNum" sz="quarter" idx="10"/>
          </p:nvPr>
        </p:nvSpPr>
        <p:spPr/>
        <p:txBody>
          <a:bodyPr/>
          <a:lstStyle/>
          <a:p>
            <a:fld id="{6A747A49-E891-4005-A14A-B7C78FA41CD0}" type="slidenum">
              <a:rPr lang="en-US" smtClean="0"/>
              <a:t>10</a:t>
            </a:fld>
            <a:endParaRPr lang="en-US"/>
          </a:p>
        </p:txBody>
      </p:sp>
    </p:spTree>
    <p:extLst>
      <p:ext uri="{BB962C8B-B14F-4D97-AF65-F5344CB8AC3E}">
        <p14:creationId xmlns:p14="http://schemas.microsoft.com/office/powerpoint/2010/main" val="2091490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sz="1200" b="0" i="0" kern="1200" smtClean="0">
                <a:solidFill>
                  <a:schemeClr val="tx1"/>
                </a:solidFill>
                <a:effectLst/>
                <a:latin typeface="+mn-lt"/>
                <a:ea typeface="+mn-ea"/>
                <a:cs typeface="+mn-cs"/>
              </a:rPr>
              <a:t>Mutex sử dụng cơ chế khóa, tức là nếu một tiến trình muốn sử dụng một tài nguyên thì nó sẽ khóa tài nguyên đó, sử dụng nó và sau đó giải phóng nó. Nhưng mặt khác, semaphore sử dụng một cơ chế báo hiệu trong đó các phương thức wait () và signal () được sử dụng để hiển thị nếu một tiến trình đang giải phóng một tài nguyên hoặc lấy một tài nguyên.</a:t>
            </a:r>
            <a:endParaRPr lang="en-US" sz="1200" b="0" i="0" kern="120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sz="1200" b="0" i="0" kern="1200" smtClean="0">
                <a:solidFill>
                  <a:schemeClr val="tx1"/>
                </a:solidFill>
                <a:effectLst/>
                <a:latin typeface="+mn-lt"/>
                <a:ea typeface="+mn-ea"/>
                <a:cs typeface="+mn-cs"/>
              </a:rPr>
              <a:t>Một mutex là một đối tượng nhưng semaphore là một biến số nguyên.</a:t>
            </a:r>
            <a:endParaRPr lang="en-US" sz="1200" b="0" i="0" kern="120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sz="1200" b="0" i="0" kern="1200" smtClean="0">
                <a:solidFill>
                  <a:schemeClr val="tx1"/>
                </a:solidFill>
                <a:effectLst/>
                <a:latin typeface="+mn-lt"/>
                <a:ea typeface="+mn-ea"/>
                <a:cs typeface="+mn-cs"/>
              </a:rPr>
              <a:t>Mutex không có kiểu con trong khi Semaphore có hai kiểu, đó là </a:t>
            </a:r>
            <a:r>
              <a:rPr lang="en-US" sz="1200" b="0" i="0" kern="1200" smtClean="0">
                <a:solidFill>
                  <a:schemeClr val="tx1"/>
                </a:solidFill>
                <a:effectLst/>
                <a:latin typeface="+mn-lt"/>
                <a:ea typeface="+mn-ea"/>
                <a:cs typeface="+mn-cs"/>
              </a:rPr>
              <a:t>counting</a:t>
            </a:r>
            <a:r>
              <a:rPr lang="vi-VN" sz="1200" b="0" i="0" kern="1200" smtClean="0">
                <a:solidFill>
                  <a:schemeClr val="tx1"/>
                </a:solidFill>
                <a:effectLst/>
                <a:latin typeface="+mn-lt"/>
                <a:ea typeface="+mn-ea"/>
                <a:cs typeface="+mn-cs"/>
              </a:rPr>
              <a:t> semaphore và </a:t>
            </a:r>
            <a:r>
              <a:rPr lang="en-US" sz="1200" b="0" i="0" kern="1200" smtClean="0">
                <a:solidFill>
                  <a:schemeClr val="tx1"/>
                </a:solidFill>
                <a:effectLst/>
                <a:latin typeface="+mn-lt"/>
                <a:ea typeface="+mn-ea"/>
                <a:cs typeface="+mn-cs"/>
              </a:rPr>
              <a:t>binary </a:t>
            </a:r>
            <a:r>
              <a:rPr lang="vi-VN" sz="1200" b="0" i="0" kern="1200" smtClean="0">
                <a:solidFill>
                  <a:schemeClr val="tx1"/>
                </a:solidFill>
                <a:effectLst/>
                <a:latin typeface="+mn-lt"/>
                <a:ea typeface="+mn-ea"/>
                <a:cs typeface="+mn-cs"/>
              </a:rPr>
              <a:t>semaphore.</a:t>
            </a:r>
            <a:endParaRPr lang="en-US" sz="1200" b="0" i="0" kern="120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sz="1200" b="0" i="0" kern="1200" smtClean="0">
                <a:solidFill>
                  <a:schemeClr val="tx1"/>
                </a:solidFill>
                <a:effectLst/>
                <a:latin typeface="+mn-lt"/>
                <a:ea typeface="+mn-ea"/>
                <a:cs typeface="+mn-cs"/>
              </a:rPr>
              <a:t>Semaphore hỗ trợ sửa đổi hoạt động chờ và báo hiệu, trong khi Mutex chỉ được sửa đổi bởi quy trình có thể yêu cầu hoặc giải phóng tài nguyên.</a:t>
            </a:r>
            <a:endParaRPr lang="en-US" sz="1200" b="0" i="0" kern="120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sz="1200" b="0" i="0" kern="1200" smtClean="0">
                <a:solidFill>
                  <a:schemeClr val="tx1"/>
                </a:solidFill>
                <a:effectLst/>
                <a:latin typeface="+mn-lt"/>
                <a:ea typeface="+mn-ea"/>
                <a:cs typeface="+mn-cs"/>
              </a:rPr>
              <a:t>Giá trị Semaphore được sửa đổi bằng cách sử dụng các hoạt động wait() và signal(), mặt khác, các hoạt động Mutex bị khóa hoặc mở khóa.</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vi-VN" sz="1200" b="0" i="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vi-VN" sz="1200" b="0" i="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6A747A49-E891-4005-A14A-B7C78FA41CD0}" type="slidenum">
              <a:rPr lang="en-US" smtClean="0"/>
              <a:t>12</a:t>
            </a:fld>
            <a:endParaRPr lang="en-US"/>
          </a:p>
        </p:txBody>
      </p:sp>
    </p:spTree>
    <p:extLst>
      <p:ext uri="{BB962C8B-B14F-4D97-AF65-F5344CB8AC3E}">
        <p14:creationId xmlns:p14="http://schemas.microsoft.com/office/powerpoint/2010/main" val="3755739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smtClean="0">
                <a:solidFill>
                  <a:schemeClr val="tx1"/>
                </a:solidFill>
                <a:effectLst/>
                <a:latin typeface="+mn-lt"/>
                <a:ea typeface="+mn-ea"/>
                <a:cs typeface="+mn-cs"/>
              </a:rPr>
              <a:t>– Giả sử có Bộ nhớ đệm (Buffer) bao gồm nhiều khoang (Items) được tiến trình Producer lần lượt đưa các sản phẩm S1, S2,... vào.</a:t>
            </a:r>
            <a:r>
              <a:rPr lang="vi-VN" smtClean="0"/>
              <a:t/>
            </a:r>
            <a:br>
              <a:rPr lang="vi-VN" smtClean="0"/>
            </a:br>
            <a:r>
              <a:rPr lang="vi-VN" sz="1200" b="0" i="0" kern="1200" smtClean="0">
                <a:solidFill>
                  <a:schemeClr val="tx1"/>
                </a:solidFill>
                <a:effectLst/>
                <a:latin typeface="+mn-lt"/>
                <a:ea typeface="+mn-ea"/>
                <a:cs typeface="+mn-cs"/>
              </a:rPr>
              <a:t>– Tiến trình Consumer lần lượt lấy sản phẩm ra theo đúng thứ tự.</a:t>
            </a:r>
            <a:r>
              <a:rPr lang="vi-VN" smtClean="0"/>
              <a:t/>
            </a:r>
            <a:br>
              <a:rPr lang="vi-VN" smtClean="0"/>
            </a:br>
            <a:r>
              <a:rPr lang="vi-VN" sz="1200" b="0" i="0" kern="1200" smtClean="0">
                <a:solidFill>
                  <a:schemeClr val="tx1"/>
                </a:solidFill>
                <a:effectLst/>
                <a:latin typeface="+mn-lt"/>
                <a:ea typeface="+mn-ea"/>
                <a:cs typeface="+mn-cs"/>
              </a:rPr>
              <a:t>– Công việc của Producer phải đồng bộ với Consumer: Không được đưa sản phẩm vào khi Buffer đầy, Không được lấy ra khi chưa có.</a:t>
            </a:r>
            <a:endParaRPr lang="en-US"/>
          </a:p>
        </p:txBody>
      </p:sp>
      <p:sp>
        <p:nvSpPr>
          <p:cNvPr id="4" name="Slide Number Placeholder 3"/>
          <p:cNvSpPr>
            <a:spLocks noGrp="1"/>
          </p:cNvSpPr>
          <p:nvPr>
            <p:ph type="sldNum" sz="quarter" idx="10"/>
          </p:nvPr>
        </p:nvSpPr>
        <p:spPr/>
        <p:txBody>
          <a:bodyPr/>
          <a:lstStyle/>
          <a:p>
            <a:fld id="{6A747A49-E891-4005-A14A-B7C78FA41CD0}" type="slidenum">
              <a:rPr lang="en-US" smtClean="0"/>
              <a:t>13</a:t>
            </a:fld>
            <a:endParaRPr lang="en-US"/>
          </a:p>
        </p:txBody>
      </p:sp>
    </p:spTree>
    <p:extLst>
      <p:ext uri="{BB962C8B-B14F-4D97-AF65-F5344CB8AC3E}">
        <p14:creationId xmlns:p14="http://schemas.microsoft.com/office/powerpoint/2010/main" val="1668576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2597127-EAD6-42B6-BEA4-07628D4AE7C7}" type="datetimeFigureOut">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471E93-5489-49C6-A028-E7BE61BA787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3136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597127-EAD6-42B6-BEA4-07628D4AE7C7}" type="datetimeFigureOut">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471E93-5489-49C6-A028-E7BE61BA787A}" type="slidenum">
              <a:rPr lang="en-US" smtClean="0"/>
              <a:t>‹#›</a:t>
            </a:fld>
            <a:endParaRPr lang="en-US"/>
          </a:p>
        </p:txBody>
      </p:sp>
    </p:spTree>
    <p:extLst>
      <p:ext uri="{BB962C8B-B14F-4D97-AF65-F5344CB8AC3E}">
        <p14:creationId xmlns:p14="http://schemas.microsoft.com/office/powerpoint/2010/main" val="2113282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597127-EAD6-42B6-BEA4-07628D4AE7C7}" type="datetimeFigureOut">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471E93-5489-49C6-A028-E7BE61BA787A}" type="slidenum">
              <a:rPr lang="en-US" smtClean="0"/>
              <a:t>‹#›</a:t>
            </a:fld>
            <a:endParaRPr lang="en-US"/>
          </a:p>
        </p:txBody>
      </p:sp>
    </p:spTree>
    <p:extLst>
      <p:ext uri="{BB962C8B-B14F-4D97-AF65-F5344CB8AC3E}">
        <p14:creationId xmlns:p14="http://schemas.microsoft.com/office/powerpoint/2010/main" val="1056849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597127-EAD6-42B6-BEA4-07628D4AE7C7}" type="datetimeFigureOut">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471E93-5489-49C6-A028-E7BE61BA787A}" type="slidenum">
              <a:rPr lang="en-US" smtClean="0"/>
              <a:t>‹#›</a:t>
            </a:fld>
            <a:endParaRPr lang="en-US"/>
          </a:p>
        </p:txBody>
      </p:sp>
    </p:spTree>
    <p:extLst>
      <p:ext uri="{BB962C8B-B14F-4D97-AF65-F5344CB8AC3E}">
        <p14:creationId xmlns:p14="http://schemas.microsoft.com/office/powerpoint/2010/main" val="4271024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597127-EAD6-42B6-BEA4-07628D4AE7C7}" type="datetimeFigureOut">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471E93-5489-49C6-A028-E7BE61BA787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1442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597127-EAD6-42B6-BEA4-07628D4AE7C7}" type="datetimeFigureOut">
              <a:rPr lang="en-US" smtClean="0"/>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471E93-5489-49C6-A028-E7BE61BA787A}" type="slidenum">
              <a:rPr lang="en-US" smtClean="0"/>
              <a:t>‹#›</a:t>
            </a:fld>
            <a:endParaRPr lang="en-US"/>
          </a:p>
        </p:txBody>
      </p:sp>
    </p:spTree>
    <p:extLst>
      <p:ext uri="{BB962C8B-B14F-4D97-AF65-F5344CB8AC3E}">
        <p14:creationId xmlns:p14="http://schemas.microsoft.com/office/powerpoint/2010/main" val="4040125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597127-EAD6-42B6-BEA4-07628D4AE7C7}" type="datetimeFigureOut">
              <a:rPr lang="en-US" smtClean="0"/>
              <a:t>21/5/2022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471E93-5489-49C6-A028-E7BE61BA787A}" type="slidenum">
              <a:rPr lang="en-US" smtClean="0"/>
              <a:t>‹#›</a:t>
            </a:fld>
            <a:endParaRPr lang="en-US"/>
          </a:p>
        </p:txBody>
      </p:sp>
    </p:spTree>
    <p:extLst>
      <p:ext uri="{BB962C8B-B14F-4D97-AF65-F5344CB8AC3E}">
        <p14:creationId xmlns:p14="http://schemas.microsoft.com/office/powerpoint/2010/main" val="2815297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2597127-EAD6-42B6-BEA4-07628D4AE7C7}" type="datetimeFigureOut">
              <a:rPr lang="en-US" smtClean="0"/>
              <a:t>21/5/2022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471E93-5489-49C6-A028-E7BE61BA787A}" type="slidenum">
              <a:rPr lang="en-US" smtClean="0"/>
              <a:t>‹#›</a:t>
            </a:fld>
            <a:endParaRPr lang="en-US"/>
          </a:p>
        </p:txBody>
      </p:sp>
    </p:spTree>
    <p:extLst>
      <p:ext uri="{BB962C8B-B14F-4D97-AF65-F5344CB8AC3E}">
        <p14:creationId xmlns:p14="http://schemas.microsoft.com/office/powerpoint/2010/main" val="3324185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2597127-EAD6-42B6-BEA4-07628D4AE7C7}" type="datetimeFigureOut">
              <a:rPr lang="en-US" smtClean="0"/>
              <a:t>21/5/2022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471E93-5489-49C6-A028-E7BE61BA787A}" type="slidenum">
              <a:rPr lang="en-US" smtClean="0"/>
              <a:t>‹#›</a:t>
            </a:fld>
            <a:endParaRPr lang="en-US"/>
          </a:p>
        </p:txBody>
      </p:sp>
    </p:spTree>
    <p:extLst>
      <p:ext uri="{BB962C8B-B14F-4D97-AF65-F5344CB8AC3E}">
        <p14:creationId xmlns:p14="http://schemas.microsoft.com/office/powerpoint/2010/main" val="3275294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2597127-EAD6-42B6-BEA4-07628D4AE7C7}" type="datetimeFigureOut">
              <a:rPr lang="en-US" smtClean="0"/>
              <a:t>21/5/2022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471E93-5489-49C6-A028-E7BE61BA787A}" type="slidenum">
              <a:rPr lang="en-US" smtClean="0"/>
              <a:t>‹#›</a:t>
            </a:fld>
            <a:endParaRPr lang="en-US"/>
          </a:p>
        </p:txBody>
      </p:sp>
    </p:spTree>
    <p:extLst>
      <p:ext uri="{BB962C8B-B14F-4D97-AF65-F5344CB8AC3E}">
        <p14:creationId xmlns:p14="http://schemas.microsoft.com/office/powerpoint/2010/main" val="3818703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97127-EAD6-42B6-BEA4-07628D4AE7C7}" type="datetimeFigureOut">
              <a:rPr lang="en-US" smtClean="0"/>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471E93-5489-49C6-A028-E7BE61BA787A}" type="slidenum">
              <a:rPr lang="en-US" smtClean="0"/>
              <a:t>‹#›</a:t>
            </a:fld>
            <a:endParaRPr lang="en-US"/>
          </a:p>
        </p:txBody>
      </p:sp>
    </p:spTree>
    <p:extLst>
      <p:ext uri="{BB962C8B-B14F-4D97-AF65-F5344CB8AC3E}">
        <p14:creationId xmlns:p14="http://schemas.microsoft.com/office/powerpoint/2010/main" val="348395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2597127-EAD6-42B6-BEA4-07628D4AE7C7}" type="datetimeFigureOut">
              <a:rPr lang="en-US" smtClean="0"/>
              <a:t>21/5/2022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471E93-5489-49C6-A028-E7BE61BA787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887411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mtClean="0"/>
              <a:t>Tìm hiểu phương pháp Semaphore &amp; viết ứng dụng minh họa</a:t>
            </a:r>
            <a:endParaRPr lang="en-US"/>
          </a:p>
        </p:txBody>
      </p:sp>
      <p:sp>
        <p:nvSpPr>
          <p:cNvPr id="3" name="Subtitle 2"/>
          <p:cNvSpPr>
            <a:spLocks noGrp="1"/>
          </p:cNvSpPr>
          <p:nvPr>
            <p:ph type="subTitle" idx="1"/>
          </p:nvPr>
        </p:nvSpPr>
        <p:spPr/>
        <p:txBody>
          <a:bodyPr/>
          <a:lstStyle/>
          <a:p>
            <a:r>
              <a:rPr lang="en-US" smtClean="0"/>
              <a:t>Nhóm Ctrl + C</a:t>
            </a:r>
            <a:endParaRPr lang="en-US"/>
          </a:p>
        </p:txBody>
      </p:sp>
    </p:spTree>
    <p:extLst>
      <p:ext uri="{BB962C8B-B14F-4D97-AF65-F5344CB8AC3E}">
        <p14:creationId xmlns:p14="http://schemas.microsoft.com/office/powerpoint/2010/main" val="27514788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Vùng tranh chấp</a:t>
            </a:r>
            <a:endParaRPr lang="en-US"/>
          </a:p>
        </p:txBody>
      </p:sp>
      <p:sp>
        <p:nvSpPr>
          <p:cNvPr id="4" name="Oval 3"/>
          <p:cNvSpPr/>
          <p:nvPr/>
        </p:nvSpPr>
        <p:spPr>
          <a:xfrm>
            <a:off x="1669143" y="2841172"/>
            <a:ext cx="2164702" cy="117565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t>Process A</a:t>
            </a:r>
            <a:endParaRPr lang="en-US" sz="2400" b="1"/>
          </a:p>
        </p:txBody>
      </p:sp>
      <p:sp>
        <p:nvSpPr>
          <p:cNvPr id="7" name="Oval 6"/>
          <p:cNvSpPr/>
          <p:nvPr/>
        </p:nvSpPr>
        <p:spPr>
          <a:xfrm>
            <a:off x="8213011" y="2841172"/>
            <a:ext cx="2164702" cy="1175657"/>
          </a:xfrm>
          <a:prstGeom prst="ellipse">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t>Process B</a:t>
            </a:r>
            <a:endParaRPr lang="en-US" sz="2400" b="1"/>
          </a:p>
        </p:txBody>
      </p:sp>
      <p:sp>
        <p:nvSpPr>
          <p:cNvPr id="8" name="Flowchart: Alternate Process 7"/>
          <p:cNvSpPr/>
          <p:nvPr/>
        </p:nvSpPr>
        <p:spPr>
          <a:xfrm>
            <a:off x="5094514" y="2841172"/>
            <a:ext cx="1973943" cy="117565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smtClean="0"/>
              <a:t>Data</a:t>
            </a:r>
            <a:endParaRPr lang="en-US" sz="3200" b="1"/>
          </a:p>
        </p:txBody>
      </p:sp>
      <p:sp>
        <p:nvSpPr>
          <p:cNvPr id="9" name="TextBox 8"/>
          <p:cNvSpPr txBox="1"/>
          <p:nvPr/>
        </p:nvSpPr>
        <p:spPr>
          <a:xfrm flipH="1">
            <a:off x="5481864" y="4179874"/>
            <a:ext cx="1289232" cy="461665"/>
          </a:xfrm>
          <a:prstGeom prst="rect">
            <a:avLst/>
          </a:prstGeom>
          <a:noFill/>
        </p:spPr>
        <p:txBody>
          <a:bodyPr wrap="square" rtlCol="0">
            <a:spAutoFit/>
          </a:bodyPr>
          <a:lstStyle/>
          <a:p>
            <a:r>
              <a:rPr lang="en-US" sz="2400" b="1" smtClean="0"/>
              <a:t>Memory</a:t>
            </a:r>
            <a:endParaRPr lang="en-US" sz="2400" b="1"/>
          </a:p>
        </p:txBody>
      </p:sp>
      <p:cxnSp>
        <p:nvCxnSpPr>
          <p:cNvPr id="11" name="Straight Arrow Connector 10"/>
          <p:cNvCxnSpPr>
            <a:stCxn id="4" idx="6"/>
            <a:endCxn id="8" idx="1"/>
          </p:cNvCxnSpPr>
          <p:nvPr/>
        </p:nvCxnSpPr>
        <p:spPr>
          <a:xfrm>
            <a:off x="3833845" y="3429001"/>
            <a:ext cx="126066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2"/>
            <a:endCxn id="8" idx="3"/>
          </p:cNvCxnSpPr>
          <p:nvPr/>
        </p:nvCxnSpPr>
        <p:spPr>
          <a:xfrm flipH="1">
            <a:off x="7068457" y="3429001"/>
            <a:ext cx="114455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flipH="1">
            <a:off x="3921164" y="2942770"/>
            <a:ext cx="1013693" cy="461665"/>
          </a:xfrm>
          <a:prstGeom prst="rect">
            <a:avLst/>
          </a:prstGeom>
          <a:noFill/>
        </p:spPr>
        <p:txBody>
          <a:bodyPr wrap="square" rtlCol="0">
            <a:spAutoFit/>
          </a:bodyPr>
          <a:lstStyle/>
          <a:p>
            <a:r>
              <a:rPr lang="en-US" sz="2400" b="1" smtClean="0"/>
              <a:t>Writre</a:t>
            </a:r>
            <a:endParaRPr lang="en-US" sz="2400" b="1"/>
          </a:p>
        </p:txBody>
      </p:sp>
      <p:sp>
        <p:nvSpPr>
          <p:cNvPr id="16" name="TextBox 15"/>
          <p:cNvSpPr txBox="1"/>
          <p:nvPr/>
        </p:nvSpPr>
        <p:spPr>
          <a:xfrm flipH="1">
            <a:off x="7300916" y="2973196"/>
            <a:ext cx="870625" cy="461665"/>
          </a:xfrm>
          <a:prstGeom prst="rect">
            <a:avLst/>
          </a:prstGeom>
          <a:noFill/>
        </p:spPr>
        <p:txBody>
          <a:bodyPr wrap="square" rtlCol="0">
            <a:spAutoFit/>
          </a:bodyPr>
          <a:lstStyle/>
          <a:p>
            <a:r>
              <a:rPr lang="en-US" sz="2400" b="1" smtClean="0"/>
              <a:t>Read</a:t>
            </a:r>
            <a:endParaRPr lang="en-US" sz="2400" b="1"/>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7321" y="1737359"/>
            <a:ext cx="5144966" cy="4261963"/>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8547" y="1737358"/>
            <a:ext cx="4903551" cy="4261964"/>
          </a:xfrm>
          <a:prstGeom prst="rect">
            <a:avLst/>
          </a:prstGeom>
        </p:spPr>
      </p:pic>
    </p:spTree>
    <p:extLst>
      <p:ext uri="{BB962C8B-B14F-4D97-AF65-F5344CB8AC3E}">
        <p14:creationId xmlns:p14="http://schemas.microsoft.com/office/powerpoint/2010/main" val="32079451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par>
                          <p:cTn id="11" fill="hold">
                            <p:stCondLst>
                              <p:cond delay="500"/>
                            </p:stCondLst>
                            <p:childTnLst>
                              <p:par>
                                <p:cTn id="12" presetID="14" presetClass="entr" presetSubtype="1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par>
                          <p:cTn id="26" fill="hold">
                            <p:stCondLst>
                              <p:cond delay="500"/>
                            </p:stCondLst>
                            <p:childTnLst>
                              <p:par>
                                <p:cTn id="27" presetID="22" presetClass="entr" presetSubtype="2"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right)">
                                      <p:cBhvr>
                                        <p:cTn id="29" dur="500"/>
                                        <p:tgtEl>
                                          <p:spTgt spid="12"/>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right)">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3" presetClass="exit" presetSubtype="32" fill="hold" grpId="1" nodeType="clickEffect">
                                  <p:stCondLst>
                                    <p:cond delay="0"/>
                                  </p:stCondLst>
                                  <p:childTnLst>
                                    <p:anim calcmode="lin" valueType="num">
                                      <p:cBhvr>
                                        <p:cTn id="36" dur="500"/>
                                        <p:tgtEl>
                                          <p:spTgt spid="4"/>
                                        </p:tgtEl>
                                        <p:attrNameLst>
                                          <p:attrName>ppt_w</p:attrName>
                                        </p:attrNameLst>
                                      </p:cBhvr>
                                      <p:tavLst>
                                        <p:tav tm="0">
                                          <p:val>
                                            <p:strVal val="ppt_w"/>
                                          </p:val>
                                        </p:tav>
                                        <p:tav tm="100000">
                                          <p:val>
                                            <p:fltVal val="0"/>
                                          </p:val>
                                        </p:tav>
                                      </p:tavLst>
                                    </p:anim>
                                    <p:anim calcmode="lin" valueType="num">
                                      <p:cBhvr>
                                        <p:cTn id="37" dur="500"/>
                                        <p:tgtEl>
                                          <p:spTgt spid="4"/>
                                        </p:tgtEl>
                                        <p:attrNameLst>
                                          <p:attrName>ppt_h</p:attrName>
                                        </p:attrNameLst>
                                      </p:cBhvr>
                                      <p:tavLst>
                                        <p:tav tm="0">
                                          <p:val>
                                            <p:strVal val="ppt_h"/>
                                          </p:val>
                                        </p:tav>
                                        <p:tav tm="100000">
                                          <p:val>
                                            <p:fltVal val="0"/>
                                          </p:val>
                                        </p:tav>
                                      </p:tavLst>
                                    </p:anim>
                                    <p:set>
                                      <p:cBhvr>
                                        <p:cTn id="38" dur="1" fill="hold">
                                          <p:stCondLst>
                                            <p:cond delay="499"/>
                                          </p:stCondLst>
                                        </p:cTn>
                                        <p:tgtEl>
                                          <p:spTgt spid="4"/>
                                        </p:tgtEl>
                                        <p:attrNameLst>
                                          <p:attrName>style.visibility</p:attrName>
                                        </p:attrNameLst>
                                      </p:cBhvr>
                                      <p:to>
                                        <p:strVal val="hidden"/>
                                      </p:to>
                                    </p:set>
                                  </p:childTnLst>
                                </p:cTn>
                              </p:par>
                              <p:par>
                                <p:cTn id="39" presetID="23" presetClass="exit" presetSubtype="32" fill="hold" grpId="1" nodeType="withEffect">
                                  <p:stCondLst>
                                    <p:cond delay="0"/>
                                  </p:stCondLst>
                                  <p:childTnLst>
                                    <p:anim calcmode="lin" valueType="num">
                                      <p:cBhvr>
                                        <p:cTn id="40" dur="500"/>
                                        <p:tgtEl>
                                          <p:spTgt spid="7"/>
                                        </p:tgtEl>
                                        <p:attrNameLst>
                                          <p:attrName>ppt_w</p:attrName>
                                        </p:attrNameLst>
                                      </p:cBhvr>
                                      <p:tavLst>
                                        <p:tav tm="0">
                                          <p:val>
                                            <p:strVal val="ppt_w"/>
                                          </p:val>
                                        </p:tav>
                                        <p:tav tm="100000">
                                          <p:val>
                                            <p:fltVal val="0"/>
                                          </p:val>
                                        </p:tav>
                                      </p:tavLst>
                                    </p:anim>
                                    <p:anim calcmode="lin" valueType="num">
                                      <p:cBhvr>
                                        <p:cTn id="41" dur="500"/>
                                        <p:tgtEl>
                                          <p:spTgt spid="7"/>
                                        </p:tgtEl>
                                        <p:attrNameLst>
                                          <p:attrName>ppt_h</p:attrName>
                                        </p:attrNameLst>
                                      </p:cBhvr>
                                      <p:tavLst>
                                        <p:tav tm="0">
                                          <p:val>
                                            <p:strVal val="ppt_h"/>
                                          </p:val>
                                        </p:tav>
                                        <p:tav tm="100000">
                                          <p:val>
                                            <p:fltVal val="0"/>
                                          </p:val>
                                        </p:tav>
                                      </p:tavLst>
                                    </p:anim>
                                    <p:set>
                                      <p:cBhvr>
                                        <p:cTn id="42" dur="1" fill="hold">
                                          <p:stCondLst>
                                            <p:cond delay="499"/>
                                          </p:stCondLst>
                                        </p:cTn>
                                        <p:tgtEl>
                                          <p:spTgt spid="7"/>
                                        </p:tgtEl>
                                        <p:attrNameLst>
                                          <p:attrName>style.visibility</p:attrName>
                                        </p:attrNameLst>
                                      </p:cBhvr>
                                      <p:to>
                                        <p:strVal val="hidden"/>
                                      </p:to>
                                    </p:set>
                                  </p:childTnLst>
                                </p:cTn>
                              </p:par>
                              <p:par>
                                <p:cTn id="43" presetID="23" presetClass="exit" presetSubtype="32" fill="hold" grpId="1" nodeType="withEffect">
                                  <p:stCondLst>
                                    <p:cond delay="0"/>
                                  </p:stCondLst>
                                  <p:childTnLst>
                                    <p:anim calcmode="lin" valueType="num">
                                      <p:cBhvr>
                                        <p:cTn id="44" dur="500"/>
                                        <p:tgtEl>
                                          <p:spTgt spid="8"/>
                                        </p:tgtEl>
                                        <p:attrNameLst>
                                          <p:attrName>ppt_w</p:attrName>
                                        </p:attrNameLst>
                                      </p:cBhvr>
                                      <p:tavLst>
                                        <p:tav tm="0">
                                          <p:val>
                                            <p:strVal val="ppt_w"/>
                                          </p:val>
                                        </p:tav>
                                        <p:tav tm="100000">
                                          <p:val>
                                            <p:fltVal val="0"/>
                                          </p:val>
                                        </p:tav>
                                      </p:tavLst>
                                    </p:anim>
                                    <p:anim calcmode="lin" valueType="num">
                                      <p:cBhvr>
                                        <p:cTn id="45" dur="500"/>
                                        <p:tgtEl>
                                          <p:spTgt spid="8"/>
                                        </p:tgtEl>
                                        <p:attrNameLst>
                                          <p:attrName>ppt_h</p:attrName>
                                        </p:attrNameLst>
                                      </p:cBhvr>
                                      <p:tavLst>
                                        <p:tav tm="0">
                                          <p:val>
                                            <p:strVal val="ppt_h"/>
                                          </p:val>
                                        </p:tav>
                                        <p:tav tm="100000">
                                          <p:val>
                                            <p:fltVal val="0"/>
                                          </p:val>
                                        </p:tav>
                                      </p:tavLst>
                                    </p:anim>
                                    <p:set>
                                      <p:cBhvr>
                                        <p:cTn id="46" dur="1" fill="hold">
                                          <p:stCondLst>
                                            <p:cond delay="499"/>
                                          </p:stCondLst>
                                        </p:cTn>
                                        <p:tgtEl>
                                          <p:spTgt spid="8"/>
                                        </p:tgtEl>
                                        <p:attrNameLst>
                                          <p:attrName>style.visibility</p:attrName>
                                        </p:attrNameLst>
                                      </p:cBhvr>
                                      <p:to>
                                        <p:strVal val="hidden"/>
                                      </p:to>
                                    </p:set>
                                  </p:childTnLst>
                                </p:cTn>
                              </p:par>
                              <p:par>
                                <p:cTn id="47" presetID="23" presetClass="exit" presetSubtype="32" fill="hold" grpId="1" nodeType="withEffect">
                                  <p:stCondLst>
                                    <p:cond delay="0"/>
                                  </p:stCondLst>
                                  <p:childTnLst>
                                    <p:anim calcmode="lin" valueType="num">
                                      <p:cBhvr>
                                        <p:cTn id="48" dur="500"/>
                                        <p:tgtEl>
                                          <p:spTgt spid="9"/>
                                        </p:tgtEl>
                                        <p:attrNameLst>
                                          <p:attrName>ppt_w</p:attrName>
                                        </p:attrNameLst>
                                      </p:cBhvr>
                                      <p:tavLst>
                                        <p:tav tm="0">
                                          <p:val>
                                            <p:strVal val="ppt_w"/>
                                          </p:val>
                                        </p:tav>
                                        <p:tav tm="100000">
                                          <p:val>
                                            <p:fltVal val="0"/>
                                          </p:val>
                                        </p:tav>
                                      </p:tavLst>
                                    </p:anim>
                                    <p:anim calcmode="lin" valueType="num">
                                      <p:cBhvr>
                                        <p:cTn id="49" dur="500"/>
                                        <p:tgtEl>
                                          <p:spTgt spid="9"/>
                                        </p:tgtEl>
                                        <p:attrNameLst>
                                          <p:attrName>ppt_h</p:attrName>
                                        </p:attrNameLst>
                                      </p:cBhvr>
                                      <p:tavLst>
                                        <p:tav tm="0">
                                          <p:val>
                                            <p:strVal val="ppt_h"/>
                                          </p:val>
                                        </p:tav>
                                        <p:tav tm="100000">
                                          <p:val>
                                            <p:fltVal val="0"/>
                                          </p:val>
                                        </p:tav>
                                      </p:tavLst>
                                    </p:anim>
                                    <p:set>
                                      <p:cBhvr>
                                        <p:cTn id="50" dur="1" fill="hold">
                                          <p:stCondLst>
                                            <p:cond delay="499"/>
                                          </p:stCondLst>
                                        </p:cTn>
                                        <p:tgtEl>
                                          <p:spTgt spid="9"/>
                                        </p:tgtEl>
                                        <p:attrNameLst>
                                          <p:attrName>style.visibility</p:attrName>
                                        </p:attrNameLst>
                                      </p:cBhvr>
                                      <p:to>
                                        <p:strVal val="hidden"/>
                                      </p:to>
                                    </p:set>
                                  </p:childTnLst>
                                </p:cTn>
                              </p:par>
                              <p:par>
                                <p:cTn id="51" presetID="23" presetClass="exit" presetSubtype="32" fill="hold" nodeType="withEffect">
                                  <p:stCondLst>
                                    <p:cond delay="0"/>
                                  </p:stCondLst>
                                  <p:childTnLst>
                                    <p:anim calcmode="lin" valueType="num">
                                      <p:cBhvr>
                                        <p:cTn id="52" dur="500"/>
                                        <p:tgtEl>
                                          <p:spTgt spid="11"/>
                                        </p:tgtEl>
                                        <p:attrNameLst>
                                          <p:attrName>ppt_w</p:attrName>
                                        </p:attrNameLst>
                                      </p:cBhvr>
                                      <p:tavLst>
                                        <p:tav tm="0">
                                          <p:val>
                                            <p:strVal val="ppt_w"/>
                                          </p:val>
                                        </p:tav>
                                        <p:tav tm="100000">
                                          <p:val>
                                            <p:fltVal val="0"/>
                                          </p:val>
                                        </p:tav>
                                      </p:tavLst>
                                    </p:anim>
                                    <p:anim calcmode="lin" valueType="num">
                                      <p:cBhvr>
                                        <p:cTn id="53" dur="500"/>
                                        <p:tgtEl>
                                          <p:spTgt spid="11"/>
                                        </p:tgtEl>
                                        <p:attrNameLst>
                                          <p:attrName>ppt_h</p:attrName>
                                        </p:attrNameLst>
                                      </p:cBhvr>
                                      <p:tavLst>
                                        <p:tav tm="0">
                                          <p:val>
                                            <p:strVal val="ppt_h"/>
                                          </p:val>
                                        </p:tav>
                                        <p:tav tm="100000">
                                          <p:val>
                                            <p:fltVal val="0"/>
                                          </p:val>
                                        </p:tav>
                                      </p:tavLst>
                                    </p:anim>
                                    <p:set>
                                      <p:cBhvr>
                                        <p:cTn id="54" dur="1" fill="hold">
                                          <p:stCondLst>
                                            <p:cond delay="499"/>
                                          </p:stCondLst>
                                        </p:cTn>
                                        <p:tgtEl>
                                          <p:spTgt spid="11"/>
                                        </p:tgtEl>
                                        <p:attrNameLst>
                                          <p:attrName>style.visibility</p:attrName>
                                        </p:attrNameLst>
                                      </p:cBhvr>
                                      <p:to>
                                        <p:strVal val="hidden"/>
                                      </p:to>
                                    </p:set>
                                  </p:childTnLst>
                                </p:cTn>
                              </p:par>
                              <p:par>
                                <p:cTn id="55" presetID="23" presetClass="exit" presetSubtype="32" fill="hold" grpId="1" nodeType="withEffect">
                                  <p:stCondLst>
                                    <p:cond delay="0"/>
                                  </p:stCondLst>
                                  <p:childTnLst>
                                    <p:anim calcmode="lin" valueType="num">
                                      <p:cBhvr>
                                        <p:cTn id="56" dur="500"/>
                                        <p:tgtEl>
                                          <p:spTgt spid="15"/>
                                        </p:tgtEl>
                                        <p:attrNameLst>
                                          <p:attrName>ppt_w</p:attrName>
                                        </p:attrNameLst>
                                      </p:cBhvr>
                                      <p:tavLst>
                                        <p:tav tm="0">
                                          <p:val>
                                            <p:strVal val="ppt_w"/>
                                          </p:val>
                                        </p:tav>
                                        <p:tav tm="100000">
                                          <p:val>
                                            <p:fltVal val="0"/>
                                          </p:val>
                                        </p:tav>
                                      </p:tavLst>
                                    </p:anim>
                                    <p:anim calcmode="lin" valueType="num">
                                      <p:cBhvr>
                                        <p:cTn id="57" dur="500"/>
                                        <p:tgtEl>
                                          <p:spTgt spid="15"/>
                                        </p:tgtEl>
                                        <p:attrNameLst>
                                          <p:attrName>ppt_h</p:attrName>
                                        </p:attrNameLst>
                                      </p:cBhvr>
                                      <p:tavLst>
                                        <p:tav tm="0">
                                          <p:val>
                                            <p:strVal val="ppt_h"/>
                                          </p:val>
                                        </p:tav>
                                        <p:tav tm="100000">
                                          <p:val>
                                            <p:fltVal val="0"/>
                                          </p:val>
                                        </p:tav>
                                      </p:tavLst>
                                    </p:anim>
                                    <p:set>
                                      <p:cBhvr>
                                        <p:cTn id="58" dur="1" fill="hold">
                                          <p:stCondLst>
                                            <p:cond delay="499"/>
                                          </p:stCondLst>
                                        </p:cTn>
                                        <p:tgtEl>
                                          <p:spTgt spid="15"/>
                                        </p:tgtEl>
                                        <p:attrNameLst>
                                          <p:attrName>style.visibility</p:attrName>
                                        </p:attrNameLst>
                                      </p:cBhvr>
                                      <p:to>
                                        <p:strVal val="hidden"/>
                                      </p:to>
                                    </p:set>
                                  </p:childTnLst>
                                </p:cTn>
                              </p:par>
                              <p:par>
                                <p:cTn id="59" presetID="23" presetClass="exit" presetSubtype="32" fill="hold" nodeType="withEffect">
                                  <p:stCondLst>
                                    <p:cond delay="0"/>
                                  </p:stCondLst>
                                  <p:childTnLst>
                                    <p:anim calcmode="lin" valueType="num">
                                      <p:cBhvr>
                                        <p:cTn id="60" dur="500"/>
                                        <p:tgtEl>
                                          <p:spTgt spid="12"/>
                                        </p:tgtEl>
                                        <p:attrNameLst>
                                          <p:attrName>ppt_w</p:attrName>
                                        </p:attrNameLst>
                                      </p:cBhvr>
                                      <p:tavLst>
                                        <p:tav tm="0">
                                          <p:val>
                                            <p:strVal val="ppt_w"/>
                                          </p:val>
                                        </p:tav>
                                        <p:tav tm="100000">
                                          <p:val>
                                            <p:fltVal val="0"/>
                                          </p:val>
                                        </p:tav>
                                      </p:tavLst>
                                    </p:anim>
                                    <p:anim calcmode="lin" valueType="num">
                                      <p:cBhvr>
                                        <p:cTn id="61" dur="500"/>
                                        <p:tgtEl>
                                          <p:spTgt spid="12"/>
                                        </p:tgtEl>
                                        <p:attrNameLst>
                                          <p:attrName>ppt_h</p:attrName>
                                        </p:attrNameLst>
                                      </p:cBhvr>
                                      <p:tavLst>
                                        <p:tav tm="0">
                                          <p:val>
                                            <p:strVal val="ppt_h"/>
                                          </p:val>
                                        </p:tav>
                                        <p:tav tm="100000">
                                          <p:val>
                                            <p:fltVal val="0"/>
                                          </p:val>
                                        </p:tav>
                                      </p:tavLst>
                                    </p:anim>
                                    <p:set>
                                      <p:cBhvr>
                                        <p:cTn id="62" dur="1" fill="hold">
                                          <p:stCondLst>
                                            <p:cond delay="499"/>
                                          </p:stCondLst>
                                        </p:cTn>
                                        <p:tgtEl>
                                          <p:spTgt spid="12"/>
                                        </p:tgtEl>
                                        <p:attrNameLst>
                                          <p:attrName>style.visibility</p:attrName>
                                        </p:attrNameLst>
                                      </p:cBhvr>
                                      <p:to>
                                        <p:strVal val="hidden"/>
                                      </p:to>
                                    </p:set>
                                  </p:childTnLst>
                                </p:cTn>
                              </p:par>
                              <p:par>
                                <p:cTn id="63" presetID="23" presetClass="exit" presetSubtype="32" fill="hold" grpId="1" nodeType="withEffect">
                                  <p:stCondLst>
                                    <p:cond delay="0"/>
                                  </p:stCondLst>
                                  <p:childTnLst>
                                    <p:anim calcmode="lin" valueType="num">
                                      <p:cBhvr>
                                        <p:cTn id="64" dur="500"/>
                                        <p:tgtEl>
                                          <p:spTgt spid="16"/>
                                        </p:tgtEl>
                                        <p:attrNameLst>
                                          <p:attrName>ppt_w</p:attrName>
                                        </p:attrNameLst>
                                      </p:cBhvr>
                                      <p:tavLst>
                                        <p:tav tm="0">
                                          <p:val>
                                            <p:strVal val="ppt_w"/>
                                          </p:val>
                                        </p:tav>
                                        <p:tav tm="100000">
                                          <p:val>
                                            <p:fltVal val="0"/>
                                          </p:val>
                                        </p:tav>
                                      </p:tavLst>
                                    </p:anim>
                                    <p:anim calcmode="lin" valueType="num">
                                      <p:cBhvr>
                                        <p:cTn id="65" dur="500"/>
                                        <p:tgtEl>
                                          <p:spTgt spid="16"/>
                                        </p:tgtEl>
                                        <p:attrNameLst>
                                          <p:attrName>ppt_h</p:attrName>
                                        </p:attrNameLst>
                                      </p:cBhvr>
                                      <p:tavLst>
                                        <p:tav tm="0">
                                          <p:val>
                                            <p:strVal val="ppt_h"/>
                                          </p:val>
                                        </p:tav>
                                        <p:tav tm="100000">
                                          <p:val>
                                            <p:fltVal val="0"/>
                                          </p:val>
                                        </p:tav>
                                      </p:tavLst>
                                    </p:anim>
                                    <p:set>
                                      <p:cBhvr>
                                        <p:cTn id="66" dur="1" fill="hold">
                                          <p:stCondLst>
                                            <p:cond delay="499"/>
                                          </p:stCondLst>
                                        </p:cTn>
                                        <p:tgtEl>
                                          <p:spTgt spid="16"/>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53" presetClass="entr" presetSubtype="16" fill="hold" nodeType="clickEffect">
                                  <p:stCondLst>
                                    <p:cond delay="0"/>
                                  </p:stCondLst>
                                  <p:childTnLst>
                                    <p:set>
                                      <p:cBhvr>
                                        <p:cTn id="70" dur="1" fill="hold">
                                          <p:stCondLst>
                                            <p:cond delay="0"/>
                                          </p:stCondLst>
                                        </p:cTn>
                                        <p:tgtEl>
                                          <p:spTgt spid="22"/>
                                        </p:tgtEl>
                                        <p:attrNameLst>
                                          <p:attrName>style.visibility</p:attrName>
                                        </p:attrNameLst>
                                      </p:cBhvr>
                                      <p:to>
                                        <p:strVal val="visible"/>
                                      </p:to>
                                    </p:set>
                                    <p:anim calcmode="lin" valueType="num">
                                      <p:cBhvr>
                                        <p:cTn id="71" dur="500" fill="hold"/>
                                        <p:tgtEl>
                                          <p:spTgt spid="22"/>
                                        </p:tgtEl>
                                        <p:attrNameLst>
                                          <p:attrName>ppt_w</p:attrName>
                                        </p:attrNameLst>
                                      </p:cBhvr>
                                      <p:tavLst>
                                        <p:tav tm="0">
                                          <p:val>
                                            <p:fltVal val="0"/>
                                          </p:val>
                                        </p:tav>
                                        <p:tav tm="100000">
                                          <p:val>
                                            <p:strVal val="#ppt_w"/>
                                          </p:val>
                                        </p:tav>
                                      </p:tavLst>
                                    </p:anim>
                                    <p:anim calcmode="lin" valueType="num">
                                      <p:cBhvr>
                                        <p:cTn id="72" dur="500" fill="hold"/>
                                        <p:tgtEl>
                                          <p:spTgt spid="22"/>
                                        </p:tgtEl>
                                        <p:attrNameLst>
                                          <p:attrName>ppt_h</p:attrName>
                                        </p:attrNameLst>
                                      </p:cBhvr>
                                      <p:tavLst>
                                        <p:tav tm="0">
                                          <p:val>
                                            <p:fltVal val="0"/>
                                          </p:val>
                                        </p:tav>
                                        <p:tav tm="100000">
                                          <p:val>
                                            <p:strVal val="#ppt_h"/>
                                          </p:val>
                                        </p:tav>
                                      </p:tavLst>
                                    </p:anim>
                                    <p:animEffect transition="in" filter="fade">
                                      <p:cBhvr>
                                        <p:cTn id="73" dur="500"/>
                                        <p:tgtEl>
                                          <p:spTgt spid="22"/>
                                        </p:tgtEl>
                                      </p:cBhvr>
                                    </p:animEffect>
                                  </p:childTnLst>
                                </p:cTn>
                              </p:par>
                              <p:par>
                                <p:cTn id="74" presetID="53" presetClass="entr" presetSubtype="16" fill="hold" nodeType="withEffect">
                                  <p:stCondLst>
                                    <p:cond delay="0"/>
                                  </p:stCondLst>
                                  <p:childTnLst>
                                    <p:set>
                                      <p:cBhvr>
                                        <p:cTn id="75" dur="1" fill="hold">
                                          <p:stCondLst>
                                            <p:cond delay="0"/>
                                          </p:stCondLst>
                                        </p:cTn>
                                        <p:tgtEl>
                                          <p:spTgt spid="23"/>
                                        </p:tgtEl>
                                        <p:attrNameLst>
                                          <p:attrName>style.visibility</p:attrName>
                                        </p:attrNameLst>
                                      </p:cBhvr>
                                      <p:to>
                                        <p:strVal val="visible"/>
                                      </p:to>
                                    </p:set>
                                    <p:anim calcmode="lin" valueType="num">
                                      <p:cBhvr>
                                        <p:cTn id="76" dur="500" fill="hold"/>
                                        <p:tgtEl>
                                          <p:spTgt spid="23"/>
                                        </p:tgtEl>
                                        <p:attrNameLst>
                                          <p:attrName>ppt_w</p:attrName>
                                        </p:attrNameLst>
                                      </p:cBhvr>
                                      <p:tavLst>
                                        <p:tav tm="0">
                                          <p:val>
                                            <p:fltVal val="0"/>
                                          </p:val>
                                        </p:tav>
                                        <p:tav tm="100000">
                                          <p:val>
                                            <p:strVal val="#ppt_w"/>
                                          </p:val>
                                        </p:tav>
                                      </p:tavLst>
                                    </p:anim>
                                    <p:anim calcmode="lin" valueType="num">
                                      <p:cBhvr>
                                        <p:cTn id="77" dur="500" fill="hold"/>
                                        <p:tgtEl>
                                          <p:spTgt spid="23"/>
                                        </p:tgtEl>
                                        <p:attrNameLst>
                                          <p:attrName>ppt_h</p:attrName>
                                        </p:attrNameLst>
                                      </p:cBhvr>
                                      <p:tavLst>
                                        <p:tav tm="0">
                                          <p:val>
                                            <p:fltVal val="0"/>
                                          </p:val>
                                        </p:tav>
                                        <p:tav tm="100000">
                                          <p:val>
                                            <p:strVal val="#ppt_h"/>
                                          </p:val>
                                        </p:tav>
                                      </p:tavLst>
                                    </p:anim>
                                    <p:animEffect transition="in" filter="fade">
                                      <p:cBhvr>
                                        <p:cTn id="7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7" grpId="0" animBg="1"/>
      <p:bldP spid="7" grpId="1" animBg="1"/>
      <p:bldP spid="8" grpId="0" animBg="1"/>
      <p:bldP spid="8" grpId="1" animBg="1"/>
      <p:bldP spid="9" grpId="0"/>
      <p:bldP spid="9" grpId="1"/>
      <p:bldP spid="15" grpId="0"/>
      <p:bldP spid="15" grpId="1"/>
      <p:bldP spid="16" grpId="0"/>
      <p:bldP spid="16"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Nguyên tắc giải quyết tranh chấp</a:t>
            </a:r>
            <a:endParaRPr lang="en-US"/>
          </a:p>
        </p:txBody>
      </p:sp>
      <p:sp>
        <p:nvSpPr>
          <p:cNvPr id="3" name="Content Placeholder 2"/>
          <p:cNvSpPr>
            <a:spLocks noGrp="1"/>
          </p:cNvSpPr>
          <p:nvPr>
            <p:ph idx="1"/>
          </p:nvPr>
        </p:nvSpPr>
        <p:spPr/>
        <p:txBody>
          <a:bodyPr>
            <a:normAutofit/>
          </a:bodyPr>
          <a:lstStyle/>
          <a:p>
            <a:pPr marL="228600" indent="-228600">
              <a:buFont typeface="Arial" panose="020B0604020202020204" pitchFamily="34" charset="0"/>
              <a:buChar char="•"/>
            </a:pPr>
            <a:r>
              <a:rPr lang="en-US" sz="2400">
                <a:solidFill>
                  <a:schemeClr val="tx1"/>
                </a:solidFill>
                <a:latin typeface="Times New Roman" panose="02020603050405020304" pitchFamily="18" charset="0"/>
                <a:cs typeface="Times New Roman" panose="02020603050405020304" pitchFamily="18" charset="0"/>
              </a:rPr>
              <a:t>Chia nhỏ các lệnh thì chia nhỏ cho đến khi không thể chia nhỏ được nữa.</a:t>
            </a:r>
          </a:p>
          <a:p>
            <a:pPr marL="228600" indent="-228600">
              <a:buFont typeface="Arial" panose="020B0604020202020204" pitchFamily="34" charset="0"/>
              <a:buChar char="•"/>
            </a:pPr>
            <a:r>
              <a:rPr lang="en-US" sz="2400">
                <a:solidFill>
                  <a:schemeClr val="tx1"/>
                </a:solidFill>
                <a:latin typeface="Times New Roman" panose="02020603050405020304" pitchFamily="18" charset="0"/>
                <a:cs typeface="Times New Roman" panose="02020603050405020304" pitchFamily="18" charset="0"/>
              </a:rPr>
              <a:t>Có thể chuyển các tiến trình động thời đồng bộ về tiến trình đồng thời bất đồng bộ.</a:t>
            </a:r>
          </a:p>
          <a:p>
            <a:pPr marL="228600" indent="-228600">
              <a:buFont typeface="Arial" panose="020B0604020202020204" pitchFamily="34" charset="0"/>
              <a:buChar char="•"/>
            </a:pPr>
            <a:r>
              <a:rPr lang="en-US" sz="2400">
                <a:solidFill>
                  <a:schemeClr val="tx1"/>
                </a:solidFill>
                <a:latin typeface="Times New Roman" panose="02020603050405020304" pitchFamily="18" charset="0"/>
                <a:cs typeface="Times New Roman" panose="02020603050405020304" pitchFamily="18" charset="0"/>
              </a:rPr>
              <a:t>Tiến trình ngoài vùng tranh chấp không có quyền cấm các tiến trình khác vào vùng tranh chấp.</a:t>
            </a:r>
          </a:p>
          <a:p>
            <a:pPr marL="228600" indent="-228600">
              <a:buFont typeface="Arial" panose="020B0604020202020204" pitchFamily="34" charset="0"/>
              <a:buChar char="•"/>
            </a:pPr>
            <a:r>
              <a:rPr lang="en-US" sz="2400">
                <a:solidFill>
                  <a:schemeClr val="tx1"/>
                </a:solidFill>
                <a:latin typeface="Times New Roman" panose="02020603050405020304" pitchFamily="18" charset="0"/>
                <a:cs typeface="Times New Roman" panose="02020603050405020304" pitchFamily="18" charset="0"/>
              </a:rPr>
              <a:t>Tiến trình không được trì hoãn vô hạn định khi vào vùng tranh chấp.</a:t>
            </a:r>
          </a:p>
          <a:p>
            <a:pPr>
              <a:buFont typeface="Arial" panose="020B0604020202020204" pitchFamily="34" charset="0"/>
              <a:buChar char="•"/>
            </a:pPr>
            <a:endParaRPr lang="en-US" sz="2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86895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 sánh với mutex</a:t>
            </a:r>
            <a:endParaRPr lang="en-US"/>
          </a:p>
        </p:txBody>
      </p:sp>
      <p:sp>
        <p:nvSpPr>
          <p:cNvPr id="5" name="Content Placeholder 4"/>
          <p:cNvSpPr>
            <a:spLocks noGrp="1"/>
          </p:cNvSpPr>
          <p:nvPr>
            <p:ph idx="1"/>
          </p:nvPr>
        </p:nvSpPr>
        <p:spPr/>
        <p:txBody>
          <a:bodyPr>
            <a:normAutofit/>
          </a:bodyPr>
          <a:lstStyle/>
          <a:p>
            <a:pPr marL="236538" indent="-236538" algn="just">
              <a:buFont typeface="Arial" panose="020B0604020202020204" pitchFamily="34" charset="0"/>
              <a:buChar char="•"/>
            </a:pPr>
            <a:r>
              <a:rPr lang="vi-VN" sz="2400">
                <a:solidFill>
                  <a:schemeClr val="tx1"/>
                </a:solidFill>
                <a:latin typeface="+mj-lt"/>
              </a:rPr>
              <a:t>Mutex là cơ chế khóa </a:t>
            </a:r>
            <a:r>
              <a:rPr lang="vi-VN" sz="2400" smtClean="0">
                <a:solidFill>
                  <a:schemeClr val="tx1"/>
                </a:solidFill>
                <a:latin typeface="+mj-lt"/>
              </a:rPr>
              <a:t>trong khi Semaphore là cơ chế báo hiệu</a:t>
            </a:r>
            <a:endParaRPr lang="en-US" sz="2400" smtClean="0">
              <a:solidFill>
                <a:schemeClr val="tx1"/>
              </a:solidFill>
              <a:latin typeface="+mj-lt"/>
            </a:endParaRPr>
          </a:p>
          <a:p>
            <a:pPr marL="236538" indent="-236538" algn="just">
              <a:buFont typeface="Arial" panose="020B0604020202020204" pitchFamily="34" charset="0"/>
              <a:buChar char="•"/>
            </a:pPr>
            <a:r>
              <a:rPr lang="vi-VN" sz="2400" smtClean="0">
                <a:solidFill>
                  <a:schemeClr val="tx1"/>
                </a:solidFill>
                <a:latin typeface="+mj-lt"/>
              </a:rPr>
              <a:t>Mutex chỉ là một đối tượng trong khi Semaphore là một số nguyên</a:t>
            </a:r>
            <a:endParaRPr lang="en-US" sz="2400" smtClean="0">
              <a:solidFill>
                <a:schemeClr val="tx1"/>
              </a:solidFill>
              <a:latin typeface="+mj-lt"/>
            </a:endParaRPr>
          </a:p>
          <a:p>
            <a:pPr marL="236538" indent="-236538" algn="just">
              <a:buFont typeface="Arial" panose="020B0604020202020204" pitchFamily="34" charset="0"/>
              <a:buChar char="•"/>
            </a:pPr>
            <a:r>
              <a:rPr lang="vi-VN" sz="2400" smtClean="0">
                <a:solidFill>
                  <a:schemeClr val="tx1"/>
                </a:solidFill>
                <a:latin typeface="+mj-lt"/>
              </a:rPr>
              <a:t>Mutex không có kiểu con trong</a:t>
            </a:r>
            <a:r>
              <a:rPr lang="vi-VN" sz="2400">
                <a:solidFill>
                  <a:schemeClr val="tx1"/>
                </a:solidFill>
                <a:latin typeface="+mj-lt"/>
              </a:rPr>
              <a:t> khi Semaphore có hai kiểu, đó là </a:t>
            </a:r>
            <a:r>
              <a:rPr lang="en-US" sz="2400">
                <a:solidFill>
                  <a:schemeClr val="tx1"/>
                </a:solidFill>
                <a:latin typeface="+mj-lt"/>
              </a:rPr>
              <a:t>counting</a:t>
            </a:r>
            <a:r>
              <a:rPr lang="vi-VN" sz="2400">
                <a:solidFill>
                  <a:schemeClr val="tx1"/>
                </a:solidFill>
                <a:latin typeface="+mj-lt"/>
              </a:rPr>
              <a:t> semaphore và </a:t>
            </a:r>
            <a:r>
              <a:rPr lang="en-US" sz="2400">
                <a:solidFill>
                  <a:schemeClr val="tx1"/>
                </a:solidFill>
                <a:latin typeface="+mj-lt"/>
              </a:rPr>
              <a:t>binary </a:t>
            </a:r>
            <a:r>
              <a:rPr lang="vi-VN" sz="2400" smtClean="0">
                <a:solidFill>
                  <a:schemeClr val="tx1"/>
                </a:solidFill>
                <a:latin typeface="+mj-lt"/>
              </a:rPr>
              <a:t>semaphore.</a:t>
            </a:r>
            <a:endParaRPr lang="en-US" sz="2400" smtClean="0">
              <a:solidFill>
                <a:schemeClr val="tx1"/>
              </a:solidFill>
              <a:latin typeface="+mj-lt"/>
            </a:endParaRPr>
          </a:p>
          <a:p>
            <a:pPr marL="236538" indent="-236538" algn="just">
              <a:buFont typeface="Arial" panose="020B0604020202020204" pitchFamily="34" charset="0"/>
              <a:buChar char="•"/>
            </a:pPr>
            <a:r>
              <a:rPr lang="vi-VN" sz="2400" smtClean="0">
                <a:solidFill>
                  <a:schemeClr val="tx1"/>
                </a:solidFill>
                <a:latin typeface="+mj-lt"/>
              </a:rPr>
              <a:t>Semaphore hỗ trợ sửa đổi hoạt động chờ và báo hiệu, trong khi Mutex chỉ được sửa đổi bởi quy trình có thể yêu cầu hoặc giải phóng tài nguyên.</a:t>
            </a:r>
            <a:endParaRPr lang="en-US" sz="2400" smtClean="0">
              <a:solidFill>
                <a:schemeClr val="tx1"/>
              </a:solidFill>
              <a:latin typeface="+mj-lt"/>
            </a:endParaRPr>
          </a:p>
          <a:p>
            <a:pPr marL="236538" indent="-236538" algn="just">
              <a:buFont typeface="Arial" panose="020B0604020202020204" pitchFamily="34" charset="0"/>
              <a:buChar char="•"/>
            </a:pPr>
            <a:r>
              <a:rPr lang="vi-VN" sz="2400" smtClean="0">
                <a:solidFill>
                  <a:schemeClr val="tx1"/>
                </a:solidFill>
                <a:latin typeface="+mj-lt"/>
              </a:rPr>
              <a:t>Giá </a:t>
            </a:r>
            <a:r>
              <a:rPr lang="vi-VN" sz="2400">
                <a:solidFill>
                  <a:schemeClr val="tx1"/>
                </a:solidFill>
                <a:latin typeface="+mj-lt"/>
              </a:rPr>
              <a:t>trị Semaphore được sửa đổi bằng cách sử dụng các hoạt động </a:t>
            </a:r>
            <a:r>
              <a:rPr lang="vi-VN" sz="2400" smtClean="0">
                <a:solidFill>
                  <a:schemeClr val="tx1"/>
                </a:solidFill>
                <a:latin typeface="+mj-lt"/>
              </a:rPr>
              <a:t>wait() </a:t>
            </a:r>
            <a:r>
              <a:rPr lang="vi-VN" sz="2400">
                <a:solidFill>
                  <a:schemeClr val="tx1"/>
                </a:solidFill>
                <a:latin typeface="+mj-lt"/>
              </a:rPr>
              <a:t>và </a:t>
            </a:r>
            <a:r>
              <a:rPr lang="vi-VN" sz="2400" smtClean="0">
                <a:solidFill>
                  <a:schemeClr val="tx1"/>
                </a:solidFill>
                <a:latin typeface="+mj-lt"/>
              </a:rPr>
              <a:t>signal(), </a:t>
            </a:r>
            <a:r>
              <a:rPr lang="vi-VN" sz="2400">
                <a:solidFill>
                  <a:schemeClr val="tx1"/>
                </a:solidFill>
                <a:latin typeface="+mj-lt"/>
              </a:rPr>
              <a:t>mặt khác, các hoạt động Mutex bị khóa hoặc mở khóa.</a:t>
            </a:r>
          </a:p>
        </p:txBody>
      </p:sp>
    </p:spTree>
    <p:extLst>
      <p:ext uri="{BB962C8B-B14F-4D97-AF65-F5344CB8AC3E}">
        <p14:creationId xmlns:p14="http://schemas.microsoft.com/office/powerpoint/2010/main" val="295544466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toán Producer &amp; Consumer</a:t>
            </a:r>
            <a:endParaRPr lang="en-US"/>
          </a:p>
        </p:txBody>
      </p:sp>
      <p:sp>
        <p:nvSpPr>
          <p:cNvPr id="3" name="Content Placeholder 2"/>
          <p:cNvSpPr>
            <a:spLocks noGrp="1"/>
          </p:cNvSpPr>
          <p:nvPr>
            <p:ph idx="1"/>
          </p:nvPr>
        </p:nvSpPr>
        <p:spPr/>
        <p:txBody>
          <a:bodyPr>
            <a:normAutofit/>
          </a:bodyPr>
          <a:lstStyle/>
          <a:p>
            <a:pPr marL="236538" indent="-236538" algn="just">
              <a:lnSpc>
                <a:spcPct val="150000"/>
              </a:lnSpc>
              <a:spcAft>
                <a:spcPts val="600"/>
              </a:spcAft>
              <a:buFont typeface="Arial" panose="020B0604020202020204" pitchFamily="34" charset="0"/>
              <a:buChar char="•"/>
            </a:pPr>
            <a:r>
              <a:rPr lang="vi-VN" sz="2400">
                <a:solidFill>
                  <a:schemeClr val="tx1"/>
                </a:solidFill>
              </a:rPr>
              <a:t>Giả sử có Bộ nhớ đệm (Buffer) bao gồm nhiều khoang (Items) được tiến trình</a:t>
            </a:r>
            <a:r>
              <a:rPr lang="en-US" sz="2400">
                <a:solidFill>
                  <a:schemeClr val="tx1"/>
                </a:solidFill>
              </a:rPr>
              <a:t> </a:t>
            </a:r>
            <a:r>
              <a:rPr lang="vi-VN" sz="2400">
                <a:solidFill>
                  <a:schemeClr val="tx1"/>
                </a:solidFill>
              </a:rPr>
              <a:t>Producer lần lượt đưa các sản phẩm S1, S2,... vào.</a:t>
            </a:r>
            <a:endParaRPr lang="en-US" sz="2400">
              <a:solidFill>
                <a:schemeClr val="tx1"/>
              </a:solidFill>
            </a:endParaRPr>
          </a:p>
          <a:p>
            <a:pPr marL="236538" indent="-236538" algn="just">
              <a:lnSpc>
                <a:spcPct val="150000"/>
              </a:lnSpc>
              <a:spcAft>
                <a:spcPts val="600"/>
              </a:spcAft>
              <a:buFont typeface="Arial" panose="020B0604020202020204" pitchFamily="34" charset="0"/>
              <a:buChar char="•"/>
            </a:pPr>
            <a:r>
              <a:rPr lang="vi-VN" sz="2400">
                <a:solidFill>
                  <a:schemeClr val="tx1"/>
                </a:solidFill>
              </a:rPr>
              <a:t>Tiến trình Consumer lần lượt lấy sản phẩm ra theo đúng thứ tự.</a:t>
            </a:r>
            <a:endParaRPr lang="en-US" sz="2400">
              <a:solidFill>
                <a:schemeClr val="tx1"/>
              </a:solidFill>
            </a:endParaRPr>
          </a:p>
          <a:p>
            <a:pPr marL="236538" indent="-236538" algn="just">
              <a:lnSpc>
                <a:spcPct val="150000"/>
              </a:lnSpc>
              <a:spcAft>
                <a:spcPts val="600"/>
              </a:spcAft>
              <a:buFont typeface="Arial" panose="020B0604020202020204" pitchFamily="34" charset="0"/>
              <a:buChar char="•"/>
            </a:pPr>
            <a:r>
              <a:rPr lang="vi-VN" sz="2400">
                <a:solidFill>
                  <a:schemeClr val="tx1"/>
                </a:solidFill>
              </a:rPr>
              <a:t>Công việc của Producer phải đồng bộ với Consumer: Không được đưa sản phẩm vào khi Buffer đầy, </a:t>
            </a:r>
            <a:r>
              <a:rPr lang="en-US" sz="2400">
                <a:solidFill>
                  <a:schemeClr val="tx1"/>
                </a:solidFill>
              </a:rPr>
              <a:t>k</a:t>
            </a:r>
            <a:r>
              <a:rPr lang="vi-VN" sz="2400" smtClean="0">
                <a:solidFill>
                  <a:schemeClr val="tx1"/>
                </a:solidFill>
              </a:rPr>
              <a:t>hông </a:t>
            </a:r>
            <a:r>
              <a:rPr lang="vi-VN" sz="2400">
                <a:solidFill>
                  <a:schemeClr val="tx1"/>
                </a:solidFill>
              </a:rPr>
              <a:t>được lấy ra khi chưa có.</a:t>
            </a:r>
            <a:endParaRPr lang="en-US" sz="2400">
              <a:solidFill>
                <a:schemeClr val="tx1"/>
              </a:solidFill>
            </a:endParaRPr>
          </a:p>
        </p:txBody>
      </p:sp>
    </p:spTree>
    <p:extLst>
      <p:ext uri="{BB962C8B-B14F-4D97-AF65-F5344CB8AC3E}">
        <p14:creationId xmlns:p14="http://schemas.microsoft.com/office/powerpoint/2010/main" val="42636631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toán Producer &amp; Consumer</a:t>
            </a:r>
            <a:endParaRPr lang="en-US"/>
          </a:p>
        </p:txBody>
      </p:sp>
      <p:sp>
        <p:nvSpPr>
          <p:cNvPr id="3" name="Content Placeholder 2"/>
          <p:cNvSpPr>
            <a:spLocks noGrp="1"/>
          </p:cNvSpPr>
          <p:nvPr>
            <p:ph idx="1"/>
          </p:nvPr>
        </p:nvSpPr>
        <p:spPr/>
        <p:txBody>
          <a:bodyPr>
            <a:normAutofit/>
          </a:bodyPr>
          <a:lstStyle/>
          <a:p>
            <a:pPr marL="236538" indent="-236538" algn="just">
              <a:lnSpc>
                <a:spcPct val="150000"/>
              </a:lnSpc>
              <a:spcAft>
                <a:spcPts val="600"/>
              </a:spcAft>
              <a:buFont typeface="Arial" panose="020B0604020202020204" pitchFamily="34" charset="0"/>
              <a:buChar char="•"/>
            </a:pPr>
            <a:endParaRPr lang="en-US" sz="2400">
              <a:solidFill>
                <a:schemeClr val="tx1"/>
              </a:solidFill>
            </a:endParaRPr>
          </a:p>
        </p:txBody>
      </p:sp>
      <p:pic>
        <p:nvPicPr>
          <p:cNvPr id="4" name="Picture 3" descr="C:\Users\ad\Downloads\pro.drawio (3).png"/>
          <p:cNvPicPr/>
          <p:nvPr/>
        </p:nvPicPr>
        <p:blipFill>
          <a:blip r:embed="rId3">
            <a:extLst>
              <a:ext uri="{28A0092B-C50C-407E-A947-70E740481C1C}">
                <a14:useLocalDpi xmlns:a14="http://schemas.microsoft.com/office/drawing/2010/main" val="0"/>
              </a:ext>
            </a:extLst>
          </a:blip>
          <a:srcRect/>
          <a:stretch>
            <a:fillRect/>
          </a:stretch>
        </p:blipFill>
        <p:spPr bwMode="auto">
          <a:xfrm>
            <a:off x="1097280" y="1850814"/>
            <a:ext cx="10058400" cy="4018280"/>
          </a:xfrm>
          <a:prstGeom prst="rect">
            <a:avLst/>
          </a:prstGeom>
          <a:noFill/>
          <a:ln>
            <a:noFill/>
          </a:ln>
        </p:spPr>
      </p:pic>
    </p:spTree>
    <p:extLst>
      <p:ext uri="{BB962C8B-B14F-4D97-AF65-F5344CB8AC3E}">
        <p14:creationId xmlns:p14="http://schemas.microsoft.com/office/powerpoint/2010/main" val="17516842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ad\Downloads\counter.drawio (1).png"/>
          <p:cNvPicPr/>
          <p:nvPr/>
        </p:nvPicPr>
        <p:blipFill>
          <a:blip r:embed="rId3">
            <a:extLst>
              <a:ext uri="{28A0092B-C50C-407E-A947-70E740481C1C}">
                <a14:useLocalDpi xmlns:a14="http://schemas.microsoft.com/office/drawing/2010/main" val="0"/>
              </a:ext>
            </a:extLst>
          </a:blip>
          <a:srcRect/>
          <a:stretch>
            <a:fillRect/>
          </a:stretch>
        </p:blipFill>
        <p:spPr bwMode="auto">
          <a:xfrm>
            <a:off x="1901048" y="150126"/>
            <a:ext cx="8389904" cy="6168787"/>
          </a:xfrm>
          <a:prstGeom prst="rect">
            <a:avLst/>
          </a:prstGeom>
          <a:noFill/>
          <a:ln>
            <a:noFill/>
          </a:ln>
        </p:spPr>
      </p:pic>
    </p:spTree>
    <p:extLst>
      <p:ext uri="{BB962C8B-B14F-4D97-AF65-F5344CB8AC3E}">
        <p14:creationId xmlns:p14="http://schemas.microsoft.com/office/powerpoint/2010/main" val="6169716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ad\Downloads\counter.drawio (2).png"/>
          <p:cNvPicPr/>
          <p:nvPr/>
        </p:nvPicPr>
        <p:blipFill>
          <a:blip r:embed="rId3">
            <a:extLst>
              <a:ext uri="{28A0092B-C50C-407E-A947-70E740481C1C}">
                <a14:useLocalDpi xmlns:a14="http://schemas.microsoft.com/office/drawing/2010/main" val="0"/>
              </a:ext>
            </a:extLst>
          </a:blip>
          <a:srcRect/>
          <a:stretch>
            <a:fillRect/>
          </a:stretch>
        </p:blipFill>
        <p:spPr bwMode="auto">
          <a:xfrm>
            <a:off x="1898904" y="150126"/>
            <a:ext cx="8394192" cy="6172200"/>
          </a:xfrm>
          <a:prstGeom prst="rect">
            <a:avLst/>
          </a:prstGeom>
          <a:noFill/>
          <a:ln>
            <a:noFill/>
          </a:ln>
        </p:spPr>
      </p:pic>
    </p:spTree>
    <p:extLst>
      <p:ext uri="{BB962C8B-B14F-4D97-AF65-F5344CB8AC3E}">
        <p14:creationId xmlns:p14="http://schemas.microsoft.com/office/powerpoint/2010/main" val="534275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toán Producer &amp; Consumer</a:t>
            </a:r>
            <a:endParaRPr lang="en-US"/>
          </a:p>
        </p:txBody>
      </p:sp>
      <p:sp>
        <p:nvSpPr>
          <p:cNvPr id="3" name="Content Placeholder 2"/>
          <p:cNvSpPr>
            <a:spLocks noGrp="1"/>
          </p:cNvSpPr>
          <p:nvPr>
            <p:ph idx="1"/>
          </p:nvPr>
        </p:nvSpPr>
        <p:spPr/>
        <p:txBody>
          <a:bodyPr>
            <a:normAutofit/>
          </a:bodyPr>
          <a:lstStyle/>
          <a:p>
            <a:pPr marL="231775" lvl="0" indent="-231775">
              <a:buFont typeface="Arial" panose="020B0604020202020204" pitchFamily="34" charset="0"/>
              <a:buChar char="•"/>
            </a:pPr>
            <a:r>
              <a:rPr lang="en-US" sz="2400">
                <a:solidFill>
                  <a:schemeClr val="tx1"/>
                </a:solidFill>
                <a:latin typeface="Times New Roman" panose="02020603050405020304" pitchFamily="18" charset="0"/>
                <a:cs typeface="Times New Roman" panose="02020603050405020304" pitchFamily="18" charset="0"/>
              </a:rPr>
              <a:t>Các tiến trình sẽ chia sẻ một biến chung đóng vai trò là cờ hiệu hay là một cái khóa (lock). Ban đầu biến này được khởi động là 0.</a:t>
            </a:r>
          </a:p>
          <a:p>
            <a:pPr marL="231775" lvl="0" indent="-231775">
              <a:buFont typeface="Arial" panose="020B0604020202020204" pitchFamily="34" charset="0"/>
              <a:buChar char="•"/>
            </a:pPr>
            <a:r>
              <a:rPr lang="en-US" sz="2400">
                <a:solidFill>
                  <a:schemeClr val="tx1"/>
                </a:solidFill>
                <a:latin typeface="Times New Roman" panose="02020603050405020304" pitchFamily="18" charset="0"/>
                <a:cs typeface="Times New Roman" panose="02020603050405020304" pitchFamily="18" charset="0"/>
              </a:rPr>
              <a:t>Một tiến trình muốn vào đoạn găng, trước tiên giá trị của biến lock. Nếu lock = 0, tiến trình đặt lại giá trị cho lock = 1 và đi vào đoạn găng. Nếu lock đang nhận giá trị 1, tiến trình phải chờ khi có lock có giá trị là 0</a:t>
            </a:r>
          </a:p>
        </p:txBody>
      </p:sp>
      <p:pic>
        <p:nvPicPr>
          <p:cNvPr id="5" name="Picture 4"/>
          <p:cNvPicPr/>
          <p:nvPr/>
        </p:nvPicPr>
        <p:blipFill>
          <a:blip r:embed="rId3"/>
          <a:stretch>
            <a:fillRect/>
          </a:stretch>
        </p:blipFill>
        <p:spPr>
          <a:xfrm>
            <a:off x="1097280" y="3993890"/>
            <a:ext cx="10058400" cy="1983578"/>
          </a:xfrm>
          <a:prstGeom prst="rect">
            <a:avLst/>
          </a:prstGeom>
        </p:spPr>
      </p:pic>
    </p:spTree>
    <p:extLst>
      <p:ext uri="{BB962C8B-B14F-4D97-AF65-F5344CB8AC3E}">
        <p14:creationId xmlns:p14="http://schemas.microsoft.com/office/powerpoint/2010/main" val="10046379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a:t>
            </a:r>
            <a:endParaRPr lang="en-US"/>
          </a:p>
        </p:txBody>
      </p:sp>
      <p:sp>
        <p:nvSpPr>
          <p:cNvPr id="3" name="Content Placeholder 2"/>
          <p:cNvSpPr>
            <a:spLocks noGrp="1"/>
          </p:cNvSpPr>
          <p:nvPr>
            <p:ph idx="1"/>
          </p:nvPr>
        </p:nvSpPr>
        <p:spPr>
          <a:xfrm>
            <a:off x="1097280" y="1878985"/>
            <a:ext cx="10058400" cy="4023360"/>
          </a:xfrm>
        </p:spPr>
        <p:txBody>
          <a:bodyPr/>
          <a:lstStyle/>
          <a:p>
            <a:endParaRPr lang="en-US"/>
          </a:p>
        </p:txBody>
      </p:sp>
    </p:spTree>
    <p:extLst>
      <p:ext uri="{BB962C8B-B14F-4D97-AF65-F5344CB8AC3E}">
        <p14:creationId xmlns:p14="http://schemas.microsoft.com/office/powerpoint/2010/main" val="6603103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Thành viên nhóm</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67600322"/>
              </p:ext>
            </p:extLst>
          </p:nvPr>
        </p:nvGraphicFramePr>
        <p:xfrm>
          <a:off x="1414845" y="1888759"/>
          <a:ext cx="9362310" cy="4262442"/>
        </p:xfrm>
        <a:graphic>
          <a:graphicData uri="http://schemas.openxmlformats.org/drawingml/2006/table">
            <a:tbl>
              <a:tblPr firstRow="1" firstCol="1" bandRow="1">
                <a:tableStyleId>{5C22544A-7EE6-4342-B048-85BDC9FD1C3A}</a:tableStyleId>
              </a:tblPr>
              <a:tblGrid>
                <a:gridCol w="3867141">
                  <a:extLst>
                    <a:ext uri="{9D8B030D-6E8A-4147-A177-3AD203B41FA5}">
                      <a16:colId xmlns:a16="http://schemas.microsoft.com/office/drawing/2014/main" val="2621668335"/>
                    </a:ext>
                  </a:extLst>
                </a:gridCol>
                <a:gridCol w="5495169">
                  <a:extLst>
                    <a:ext uri="{9D8B030D-6E8A-4147-A177-3AD203B41FA5}">
                      <a16:colId xmlns:a16="http://schemas.microsoft.com/office/drawing/2014/main" val="533663965"/>
                    </a:ext>
                  </a:extLst>
                </a:gridCol>
              </a:tblGrid>
              <a:tr h="710407">
                <a:tc>
                  <a:txBody>
                    <a:bodyPr/>
                    <a:lstStyle/>
                    <a:p>
                      <a:pPr algn="ctr">
                        <a:lnSpc>
                          <a:spcPct val="150000"/>
                        </a:lnSpc>
                        <a:spcBef>
                          <a:spcPts val="600"/>
                        </a:spcBef>
                        <a:spcAft>
                          <a:spcPts val="600"/>
                        </a:spcAft>
                      </a:pPr>
                      <a:r>
                        <a:rPr lang="vi-VN" sz="2000">
                          <a:effectLst/>
                        </a:rPr>
                        <a:t>MSSV</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600"/>
                        </a:spcAft>
                      </a:pPr>
                      <a:r>
                        <a:rPr lang="vi-VN" sz="2000">
                          <a:effectLst/>
                        </a:rPr>
                        <a:t>HỌ TÊN</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34758556"/>
                  </a:ext>
                </a:extLst>
              </a:tr>
              <a:tr h="710407">
                <a:tc>
                  <a:txBody>
                    <a:bodyPr/>
                    <a:lstStyle/>
                    <a:p>
                      <a:pPr algn="ctr">
                        <a:lnSpc>
                          <a:spcPct val="150000"/>
                        </a:lnSpc>
                        <a:spcBef>
                          <a:spcPts val="600"/>
                        </a:spcBef>
                        <a:spcAft>
                          <a:spcPts val="600"/>
                        </a:spcAft>
                      </a:pPr>
                      <a:r>
                        <a:rPr lang="vi-VN" sz="2000" spc="15">
                          <a:effectLst/>
                        </a:rPr>
                        <a:t>2001190791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600"/>
                        </a:spcAft>
                      </a:pPr>
                      <a:r>
                        <a:rPr lang="vi-VN" sz="2000" spc="15">
                          <a:effectLst/>
                        </a:rPr>
                        <a:t>Từ Huệ Sơn</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62332350"/>
                  </a:ext>
                </a:extLst>
              </a:tr>
              <a:tr h="710407">
                <a:tc>
                  <a:txBody>
                    <a:bodyPr/>
                    <a:lstStyle/>
                    <a:p>
                      <a:pPr algn="ctr">
                        <a:lnSpc>
                          <a:spcPct val="150000"/>
                        </a:lnSpc>
                        <a:spcBef>
                          <a:spcPts val="600"/>
                        </a:spcBef>
                        <a:spcAft>
                          <a:spcPts val="600"/>
                        </a:spcAft>
                      </a:pPr>
                      <a:r>
                        <a:rPr lang="vi-VN" sz="2000" spc="15">
                          <a:effectLst/>
                        </a:rPr>
                        <a:t>2001190794</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600"/>
                        </a:spcAft>
                      </a:pPr>
                      <a:r>
                        <a:rPr lang="vi-VN" sz="2000" spc="15">
                          <a:effectLst/>
                        </a:rPr>
                        <a:t>Lê Đức Tài</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72031102"/>
                  </a:ext>
                </a:extLst>
              </a:tr>
              <a:tr h="710407">
                <a:tc>
                  <a:txBody>
                    <a:bodyPr/>
                    <a:lstStyle/>
                    <a:p>
                      <a:pPr algn="ctr">
                        <a:lnSpc>
                          <a:spcPct val="150000"/>
                        </a:lnSpc>
                        <a:spcBef>
                          <a:spcPts val="600"/>
                        </a:spcBef>
                        <a:spcAft>
                          <a:spcPts val="600"/>
                        </a:spcAft>
                      </a:pPr>
                      <a:r>
                        <a:rPr lang="en-US" sz="2000">
                          <a:effectLst/>
                        </a:rPr>
                        <a:t>2001190248</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600"/>
                        </a:spcAft>
                      </a:pPr>
                      <a:r>
                        <a:rPr lang="en-US" sz="2000" spc="15">
                          <a:effectLst/>
                        </a:rPr>
                        <a:t>Trần Thành Tâm</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79993936"/>
                  </a:ext>
                </a:extLst>
              </a:tr>
              <a:tr h="710407">
                <a:tc>
                  <a:txBody>
                    <a:bodyPr/>
                    <a:lstStyle/>
                    <a:p>
                      <a:pPr algn="ctr">
                        <a:lnSpc>
                          <a:spcPct val="150000"/>
                        </a:lnSpc>
                        <a:spcBef>
                          <a:spcPts val="600"/>
                        </a:spcBef>
                        <a:spcAft>
                          <a:spcPts val="600"/>
                        </a:spcAft>
                      </a:pPr>
                      <a:r>
                        <a:rPr lang="en-US" sz="2000">
                          <a:effectLst/>
                        </a:rPr>
                        <a:t>2001210918</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600"/>
                        </a:spcAft>
                      </a:pPr>
                      <a:r>
                        <a:rPr lang="en-US" sz="2000" spc="15">
                          <a:effectLst/>
                        </a:rPr>
                        <a:t>Phạm Văn Long</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84213335"/>
                  </a:ext>
                </a:extLst>
              </a:tr>
              <a:tr h="710407">
                <a:tc>
                  <a:txBody>
                    <a:bodyPr/>
                    <a:lstStyle/>
                    <a:p>
                      <a:pPr algn="ctr">
                        <a:lnSpc>
                          <a:spcPct val="150000"/>
                        </a:lnSpc>
                        <a:spcBef>
                          <a:spcPts val="600"/>
                        </a:spcBef>
                        <a:spcAft>
                          <a:spcPts val="600"/>
                        </a:spcAft>
                      </a:pPr>
                      <a:r>
                        <a:rPr lang="en-US" sz="2000">
                          <a:effectLst/>
                        </a:rPr>
                        <a:t>2001210071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600"/>
                        </a:spcAft>
                      </a:pPr>
                      <a:r>
                        <a:rPr lang="en-US" sz="2000" spc="15">
                          <a:effectLst/>
                        </a:rPr>
                        <a:t>Trương Văn Bình</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0943475"/>
                  </a:ext>
                </a:extLst>
              </a:tr>
            </a:tbl>
          </a:graphicData>
        </a:graphic>
      </p:graphicFrame>
    </p:spTree>
    <p:extLst>
      <p:ext uri="{BB962C8B-B14F-4D97-AF65-F5344CB8AC3E}">
        <p14:creationId xmlns:p14="http://schemas.microsoft.com/office/powerpoint/2010/main" val="42242090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smtClean="0"/>
              <a:t>Nội dung</a:t>
            </a:r>
            <a:endParaRPr lang="en-US" sz="4400"/>
          </a:p>
        </p:txBody>
      </p:sp>
      <p:sp>
        <p:nvSpPr>
          <p:cNvPr id="5" name="Content Placeholder 4"/>
          <p:cNvSpPr>
            <a:spLocks noGrp="1"/>
          </p:cNvSpPr>
          <p:nvPr>
            <p:ph idx="1"/>
          </p:nvPr>
        </p:nvSpPr>
        <p:spPr/>
        <p:txBody>
          <a:bodyPr>
            <a:normAutofit/>
          </a:bodyPr>
          <a:lstStyle/>
          <a:p>
            <a:pPr marL="344488" indent="-344488">
              <a:buFont typeface="Wingdings" panose="05000000000000000000" pitchFamily="2" charset="2"/>
              <a:buChar char="v"/>
            </a:pPr>
            <a:r>
              <a:rPr lang="en-US" sz="2800">
                <a:solidFill>
                  <a:schemeClr val="tx1"/>
                </a:solidFill>
                <a:latin typeface="Times New Roman" panose="02020603050405020304" pitchFamily="18" charset="0"/>
                <a:cs typeface="Times New Roman" panose="02020603050405020304" pitchFamily="18" charset="0"/>
              </a:rPr>
              <a:t>Tổng quan về Semaphore</a:t>
            </a:r>
          </a:p>
          <a:p>
            <a:pPr marL="344488" indent="-344488">
              <a:buFont typeface="Wingdings" panose="05000000000000000000" pitchFamily="2" charset="2"/>
              <a:buChar char="v"/>
            </a:pPr>
            <a:r>
              <a:rPr lang="en-US" sz="2800">
                <a:solidFill>
                  <a:schemeClr val="tx1"/>
                </a:solidFill>
                <a:latin typeface="Times New Roman" panose="02020603050405020304" pitchFamily="18" charset="0"/>
                <a:cs typeface="Times New Roman" panose="02020603050405020304" pitchFamily="18" charset="0"/>
              </a:rPr>
              <a:t>Vùng tranh chấp</a:t>
            </a:r>
          </a:p>
          <a:p>
            <a:pPr marL="344488" indent="-344488">
              <a:buFont typeface="Wingdings" panose="05000000000000000000" pitchFamily="2" charset="2"/>
              <a:buChar char="v"/>
            </a:pPr>
            <a:r>
              <a:rPr lang="en-US" sz="2800">
                <a:solidFill>
                  <a:schemeClr val="tx1"/>
                </a:solidFill>
                <a:latin typeface="Times New Roman" panose="02020603050405020304" pitchFamily="18" charset="0"/>
                <a:cs typeface="Times New Roman" panose="02020603050405020304" pitchFamily="18" charset="0"/>
              </a:rPr>
              <a:t>So sánh với </a:t>
            </a:r>
            <a:r>
              <a:rPr lang="en-US" sz="2800" smtClean="0">
                <a:solidFill>
                  <a:schemeClr val="tx1"/>
                </a:solidFill>
                <a:latin typeface="Times New Roman" panose="02020603050405020304" pitchFamily="18" charset="0"/>
                <a:cs typeface="Times New Roman" panose="02020603050405020304" pitchFamily="18" charset="0"/>
              </a:rPr>
              <a:t>Mutex</a:t>
            </a:r>
            <a:endParaRPr lang="en-US" sz="2800">
              <a:solidFill>
                <a:schemeClr val="tx1"/>
              </a:solidFill>
              <a:latin typeface="Times New Roman" panose="02020603050405020304" pitchFamily="18" charset="0"/>
              <a:cs typeface="Times New Roman" panose="02020603050405020304" pitchFamily="18" charset="0"/>
            </a:endParaRPr>
          </a:p>
          <a:p>
            <a:pPr marL="344488" indent="-344488">
              <a:buFont typeface="Wingdings" panose="05000000000000000000" pitchFamily="2" charset="2"/>
              <a:buChar char="v"/>
            </a:pPr>
            <a:r>
              <a:rPr lang="en-US" sz="2800">
                <a:solidFill>
                  <a:schemeClr val="tx1"/>
                </a:solidFill>
                <a:latin typeface="Times New Roman" panose="02020603050405020304" pitchFamily="18" charset="0"/>
                <a:cs typeface="Times New Roman" panose="02020603050405020304" pitchFamily="18" charset="0"/>
              </a:rPr>
              <a:t>Bài toán Producer – Consumer</a:t>
            </a:r>
          </a:p>
          <a:p>
            <a:pPr marL="344488" indent="-344488">
              <a:buFont typeface="Wingdings" panose="05000000000000000000" pitchFamily="2" charset="2"/>
              <a:buChar char="v"/>
            </a:pPr>
            <a:r>
              <a:rPr lang="en-US" sz="2800">
                <a:solidFill>
                  <a:schemeClr val="tx1"/>
                </a:solidFill>
                <a:latin typeface="Times New Roman" panose="02020603050405020304" pitchFamily="18" charset="0"/>
                <a:cs typeface="Times New Roman" panose="02020603050405020304" pitchFamily="18" charset="0"/>
              </a:rPr>
              <a:t>Demo</a:t>
            </a:r>
          </a:p>
        </p:txBody>
      </p:sp>
    </p:spTree>
    <p:extLst>
      <p:ext uri="{BB962C8B-B14F-4D97-AF65-F5344CB8AC3E}">
        <p14:creationId xmlns:p14="http://schemas.microsoft.com/office/powerpoint/2010/main" val="1353849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Tổng quan về Semaphore </a:t>
            </a:r>
            <a:endParaRPr lang="en-US"/>
          </a:p>
        </p:txBody>
      </p:sp>
      <p:sp>
        <p:nvSpPr>
          <p:cNvPr id="3" name="Content Placeholder 2"/>
          <p:cNvSpPr>
            <a:spLocks noGrp="1"/>
          </p:cNvSpPr>
          <p:nvPr>
            <p:ph idx="1"/>
          </p:nvPr>
        </p:nvSpPr>
        <p:spPr/>
        <p:txBody>
          <a:bodyPr>
            <a:normAutofit/>
          </a:bodyPr>
          <a:lstStyle/>
          <a:p>
            <a:r>
              <a:rPr lang="en-US" sz="2400" smtClean="0">
                <a:solidFill>
                  <a:schemeClr val="tx1"/>
                </a:solidFill>
                <a:latin typeface="Times New Roman" panose="02020603050405020304" pitchFamily="18" charset="0"/>
                <a:cs typeface="Times New Roman" panose="02020603050405020304" pitchFamily="18" charset="0"/>
              </a:rPr>
              <a:t>Edsger Wybe Dijkstra (1930 – 2002)</a:t>
            </a:r>
          </a:p>
          <a:p>
            <a:r>
              <a:rPr lang="en-US" sz="2400" smtClean="0">
                <a:solidFill>
                  <a:schemeClr val="tx1"/>
                </a:solidFill>
                <a:latin typeface="Times New Roman" panose="02020603050405020304" pitchFamily="18" charset="0"/>
                <a:cs typeface="Times New Roman" panose="02020603050405020304" pitchFamily="18" charset="0"/>
              </a:rPr>
              <a:t>Semaphore là một biến số nguyên được chia sẽ giữa các tiến trình</a:t>
            </a:r>
            <a:endParaRPr lang="en-US" sz="2400">
              <a:solidFill>
                <a:schemeClr val="tx1"/>
              </a:solidFill>
              <a:latin typeface="Times New Roman" panose="02020603050405020304" pitchFamily="18" charset="0"/>
              <a:cs typeface="Times New Roman" panose="02020603050405020304" pitchFamily="18" charset="0"/>
            </a:endParaRPr>
          </a:p>
          <a:p>
            <a:r>
              <a:rPr lang="en-US" sz="2400" smtClean="0">
                <a:solidFill>
                  <a:schemeClr val="tx1"/>
                </a:solidFill>
                <a:latin typeface="Times New Roman" panose="02020603050405020304" pitchFamily="18" charset="0"/>
                <a:cs typeface="Times New Roman" panose="02020603050405020304" pitchFamily="18" charset="0"/>
              </a:rPr>
              <a:t>Gồm 2 loại:</a:t>
            </a:r>
          </a:p>
          <a:p>
            <a:pPr lvl="1"/>
            <a:r>
              <a:rPr lang="en-US" sz="2400">
                <a:solidFill>
                  <a:schemeClr val="tx1"/>
                </a:solidFill>
                <a:latin typeface="Times New Roman" panose="02020603050405020304" pitchFamily="18" charset="0"/>
                <a:cs typeface="Times New Roman" panose="02020603050405020304" pitchFamily="18" charset="0"/>
              </a:rPr>
              <a:t>Binary Semaphore</a:t>
            </a:r>
          </a:p>
          <a:p>
            <a:pPr lvl="1"/>
            <a:r>
              <a:rPr lang="en-US" sz="2400">
                <a:solidFill>
                  <a:schemeClr val="tx1"/>
                </a:solidFill>
                <a:latin typeface="Times New Roman" panose="02020603050405020304" pitchFamily="18" charset="0"/>
                <a:cs typeface="Times New Roman" panose="02020603050405020304" pitchFamily="18" charset="0"/>
              </a:rPr>
              <a:t>Counting Semaphore</a:t>
            </a:r>
          </a:p>
          <a:p>
            <a:pPr lvl="1"/>
            <a:endParaRPr lang="en-US" sz="2000" smtClean="0">
              <a:solidFill>
                <a:schemeClr val="tx1"/>
              </a:solidFill>
              <a:latin typeface="Times New Roman" panose="02020603050405020304" pitchFamily="18" charset="0"/>
              <a:cs typeface="Times New Roman" panose="02020603050405020304" pitchFamily="18" charset="0"/>
            </a:endParaRPr>
          </a:p>
        </p:txBody>
      </p:sp>
      <p:pic>
        <p:nvPicPr>
          <p:cNvPr id="2052" name="Picture 4" descr="upload.wikimedia.org/wikipedia/commons/d/d9/Ed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9971315" y="3897087"/>
            <a:ext cx="2220686" cy="2960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454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2052"/>
                                        </p:tgtEl>
                                        <p:attrNameLst>
                                          <p:attrName>style.visibility</p:attrName>
                                        </p:attrNameLst>
                                      </p:cBhvr>
                                      <p:to>
                                        <p:strVal val="visible"/>
                                      </p:to>
                                    </p:set>
                                    <p:animEffect transition="in" filter="circle(in)">
                                      <p:cBhvr>
                                        <p:cTn id="10" dur="2000"/>
                                        <p:tgtEl>
                                          <p:spTgt spid="205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left)">
                                      <p:cBhvr>
                                        <p:cTn id="20" dur="500"/>
                                        <p:tgtEl>
                                          <p:spTgt spid="3">
                                            <p:txEl>
                                              <p:pRg st="2" end="2"/>
                                            </p:txEl>
                                          </p:spTgt>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wipe(left)">
                                      <p:cBhvr>
                                        <p:cTn id="24" dur="500"/>
                                        <p:tgtEl>
                                          <p:spTgt spid="3">
                                            <p:txEl>
                                              <p:pRg st="3" end="3"/>
                                            </p:txEl>
                                          </p:spTgt>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wipe(left)">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Counting Semaphore</a:t>
            </a:r>
            <a:endParaRPr lang="en-US"/>
          </a:p>
        </p:txBody>
      </p:sp>
      <p:sp>
        <p:nvSpPr>
          <p:cNvPr id="3" name="Content Placeholder 2"/>
          <p:cNvSpPr>
            <a:spLocks noGrp="1"/>
          </p:cNvSpPr>
          <p:nvPr>
            <p:ph idx="1"/>
          </p:nvPr>
        </p:nvSpPr>
        <p:spPr/>
        <p:txBody>
          <a:bodyPr/>
          <a:lstStyle/>
          <a:p>
            <a:endParaRPr lang="en-US"/>
          </a:p>
        </p:txBody>
      </p:sp>
      <p:sp>
        <p:nvSpPr>
          <p:cNvPr id="4" name="Oval 3"/>
          <p:cNvSpPr/>
          <p:nvPr/>
        </p:nvSpPr>
        <p:spPr>
          <a:xfrm>
            <a:off x="6220312" y="3352447"/>
            <a:ext cx="2456597" cy="10099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t>Unavailable</a:t>
            </a:r>
            <a:endParaRPr lang="en-US" sz="2400" b="1"/>
          </a:p>
        </p:txBody>
      </p:sp>
      <p:sp>
        <p:nvSpPr>
          <p:cNvPr id="5" name="Oval 4"/>
          <p:cNvSpPr/>
          <p:nvPr/>
        </p:nvSpPr>
        <p:spPr>
          <a:xfrm>
            <a:off x="3343706" y="3289110"/>
            <a:ext cx="1978925" cy="10099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t>Available</a:t>
            </a:r>
            <a:endParaRPr lang="en-US" sz="2400" b="1"/>
          </a:p>
        </p:txBody>
      </p:sp>
      <p:sp>
        <p:nvSpPr>
          <p:cNvPr id="6" name="Curved Up Arrow 5"/>
          <p:cNvSpPr/>
          <p:nvPr/>
        </p:nvSpPr>
        <p:spPr>
          <a:xfrm rot="10800000">
            <a:off x="3708783" y="2728994"/>
            <a:ext cx="1248770" cy="573206"/>
          </a:xfrm>
          <a:prstGeom prst="curvedUpArrow">
            <a:avLst>
              <a:gd name="adj1" fmla="val 25000"/>
              <a:gd name="adj2" fmla="val 54800"/>
              <a:gd name="adj3" fmla="val 25000"/>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urved Up Arrow 6"/>
          <p:cNvSpPr/>
          <p:nvPr/>
        </p:nvSpPr>
        <p:spPr>
          <a:xfrm>
            <a:off x="3708783" y="4299044"/>
            <a:ext cx="1248770" cy="573206"/>
          </a:xfrm>
          <a:prstGeom prst="curvedUpArrow">
            <a:avLst>
              <a:gd name="adj1" fmla="val 25000"/>
              <a:gd name="adj2" fmla="val 54800"/>
              <a:gd name="adj3" fmla="val 25000"/>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rved Up Arrow 7"/>
          <p:cNvSpPr/>
          <p:nvPr/>
        </p:nvSpPr>
        <p:spPr>
          <a:xfrm>
            <a:off x="5147087" y="4053384"/>
            <a:ext cx="1248770" cy="573206"/>
          </a:xfrm>
          <a:prstGeom prst="curvedUpArrow">
            <a:avLst>
              <a:gd name="adj1" fmla="val 25000"/>
              <a:gd name="adj2" fmla="val 54800"/>
              <a:gd name="adj3" fmla="val 25000"/>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rved Up Arrow 8"/>
          <p:cNvSpPr/>
          <p:nvPr/>
        </p:nvSpPr>
        <p:spPr>
          <a:xfrm rot="10800000">
            <a:off x="5115353" y="3045093"/>
            <a:ext cx="1248770" cy="573206"/>
          </a:xfrm>
          <a:prstGeom prst="curvedUpArrow">
            <a:avLst>
              <a:gd name="adj1" fmla="val 25000"/>
              <a:gd name="adj2" fmla="val 54800"/>
              <a:gd name="adj3" fmla="val 25000"/>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flipH="1">
            <a:off x="701494" y="3609411"/>
            <a:ext cx="2101073" cy="369332"/>
          </a:xfrm>
          <a:prstGeom prst="rect">
            <a:avLst/>
          </a:prstGeom>
          <a:noFill/>
        </p:spPr>
        <p:txBody>
          <a:bodyPr wrap="square" rtlCol="0">
            <a:spAutoFit/>
          </a:bodyPr>
          <a:lstStyle/>
          <a:p>
            <a:r>
              <a:rPr lang="en-US" smtClean="0"/>
              <a:t>Khởi tạo count&gt; 0</a:t>
            </a:r>
            <a:endParaRPr lang="en-US">
              <a:latin typeface="Times New Roman" panose="02020603050405020304" pitchFamily="18" charset="0"/>
              <a:ea typeface="Fira Code" panose="020B0809050000020004" pitchFamily="49" charset="0"/>
              <a:cs typeface="Times New Roman" panose="02020603050405020304" pitchFamily="18" charset="0"/>
            </a:endParaRPr>
          </a:p>
        </p:txBody>
      </p:sp>
      <p:cxnSp>
        <p:nvCxnSpPr>
          <p:cNvPr id="15" name="Straight Arrow Connector 14"/>
          <p:cNvCxnSpPr>
            <a:endCxn id="5" idx="2"/>
          </p:cNvCxnSpPr>
          <p:nvPr/>
        </p:nvCxnSpPr>
        <p:spPr>
          <a:xfrm>
            <a:off x="2524835" y="3794077"/>
            <a:ext cx="81887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flipH="1">
            <a:off x="3371002" y="2237653"/>
            <a:ext cx="1924332" cy="369332"/>
          </a:xfrm>
          <a:prstGeom prst="rect">
            <a:avLst/>
          </a:prstGeom>
          <a:noFill/>
        </p:spPr>
        <p:txBody>
          <a:bodyPr wrap="square" rtlCol="0">
            <a:spAutoFit/>
          </a:bodyPr>
          <a:lstStyle/>
          <a:p>
            <a:r>
              <a:rPr lang="en-US" smtClean="0"/>
              <a:t>Release (count++)</a:t>
            </a:r>
            <a:endParaRPr lang="en-US"/>
          </a:p>
        </p:txBody>
      </p:sp>
      <p:sp>
        <p:nvSpPr>
          <p:cNvPr id="17" name="TextBox 16"/>
          <p:cNvSpPr txBox="1"/>
          <p:nvPr/>
        </p:nvSpPr>
        <p:spPr>
          <a:xfrm>
            <a:off x="5115353" y="2613103"/>
            <a:ext cx="1924334" cy="369332"/>
          </a:xfrm>
          <a:prstGeom prst="rect">
            <a:avLst/>
          </a:prstGeom>
          <a:noFill/>
        </p:spPr>
        <p:txBody>
          <a:bodyPr wrap="square" rtlCol="0">
            <a:spAutoFit/>
          </a:bodyPr>
          <a:lstStyle/>
          <a:p>
            <a:r>
              <a:rPr lang="en-US" smtClean="0"/>
              <a:t>Release(count = 1)</a:t>
            </a:r>
            <a:endParaRPr lang="en-US"/>
          </a:p>
        </p:txBody>
      </p:sp>
      <p:sp>
        <p:nvSpPr>
          <p:cNvPr id="18" name="TextBox 17"/>
          <p:cNvSpPr txBox="1"/>
          <p:nvPr/>
        </p:nvSpPr>
        <p:spPr>
          <a:xfrm>
            <a:off x="5043707" y="4637751"/>
            <a:ext cx="1924334" cy="369332"/>
          </a:xfrm>
          <a:prstGeom prst="rect">
            <a:avLst/>
          </a:prstGeom>
          <a:noFill/>
        </p:spPr>
        <p:txBody>
          <a:bodyPr wrap="square" rtlCol="0">
            <a:spAutoFit/>
          </a:bodyPr>
          <a:lstStyle/>
          <a:p>
            <a:r>
              <a:rPr lang="en-US" smtClean="0"/>
              <a:t>Acquire(count = 0)</a:t>
            </a:r>
            <a:endParaRPr lang="en-US"/>
          </a:p>
        </p:txBody>
      </p:sp>
      <p:sp>
        <p:nvSpPr>
          <p:cNvPr id="19" name="TextBox 18"/>
          <p:cNvSpPr txBox="1"/>
          <p:nvPr/>
        </p:nvSpPr>
        <p:spPr>
          <a:xfrm>
            <a:off x="3398297" y="4965297"/>
            <a:ext cx="1924334" cy="369332"/>
          </a:xfrm>
          <a:prstGeom prst="rect">
            <a:avLst/>
          </a:prstGeom>
          <a:noFill/>
        </p:spPr>
        <p:txBody>
          <a:bodyPr wrap="square" rtlCol="0">
            <a:spAutoFit/>
          </a:bodyPr>
          <a:lstStyle/>
          <a:p>
            <a:r>
              <a:rPr lang="en-US" smtClean="0"/>
              <a:t>Acquire(count--)</a:t>
            </a:r>
            <a:endParaRPr lang="en-US"/>
          </a:p>
        </p:txBody>
      </p:sp>
      <p:sp>
        <p:nvSpPr>
          <p:cNvPr id="20" name="TextBox 19"/>
          <p:cNvSpPr txBox="1"/>
          <p:nvPr/>
        </p:nvSpPr>
        <p:spPr>
          <a:xfrm flipH="1">
            <a:off x="9575353" y="3672748"/>
            <a:ext cx="2101073" cy="369332"/>
          </a:xfrm>
          <a:prstGeom prst="rect">
            <a:avLst/>
          </a:prstGeom>
          <a:noFill/>
        </p:spPr>
        <p:txBody>
          <a:bodyPr wrap="square" rtlCol="0">
            <a:spAutoFit/>
          </a:bodyPr>
          <a:lstStyle/>
          <a:p>
            <a:r>
              <a:rPr lang="en-US" smtClean="0"/>
              <a:t>Khởi tạo count=0</a:t>
            </a:r>
            <a:endParaRPr lang="en-US">
              <a:latin typeface="Times New Roman" panose="02020603050405020304" pitchFamily="18" charset="0"/>
              <a:ea typeface="Fira Code" panose="020B0809050000020004" pitchFamily="49" charset="0"/>
              <a:cs typeface="Times New Roman" panose="02020603050405020304" pitchFamily="18" charset="0"/>
            </a:endParaRPr>
          </a:p>
        </p:txBody>
      </p:sp>
      <p:cxnSp>
        <p:nvCxnSpPr>
          <p:cNvPr id="21" name="Straight Arrow Connector 20"/>
          <p:cNvCxnSpPr>
            <a:stCxn id="20" idx="3"/>
            <a:endCxn id="4" idx="6"/>
          </p:cNvCxnSpPr>
          <p:nvPr/>
        </p:nvCxnSpPr>
        <p:spPr>
          <a:xfrm flipH="1">
            <a:off x="8676909" y="3857414"/>
            <a:ext cx="89844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9774699"/>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Binary Semaphore</a:t>
            </a:r>
            <a:endParaRPr lang="en-US"/>
          </a:p>
        </p:txBody>
      </p:sp>
      <p:sp>
        <p:nvSpPr>
          <p:cNvPr id="3" name="Content Placeholder 2"/>
          <p:cNvSpPr>
            <a:spLocks noGrp="1"/>
          </p:cNvSpPr>
          <p:nvPr>
            <p:ph idx="1"/>
          </p:nvPr>
        </p:nvSpPr>
        <p:spPr/>
        <p:txBody>
          <a:bodyPr/>
          <a:lstStyle/>
          <a:p>
            <a:endParaRPr lang="en-US"/>
          </a:p>
        </p:txBody>
      </p:sp>
      <p:sp>
        <p:nvSpPr>
          <p:cNvPr id="4" name="Oval 3"/>
          <p:cNvSpPr/>
          <p:nvPr/>
        </p:nvSpPr>
        <p:spPr>
          <a:xfrm>
            <a:off x="6220312" y="3352447"/>
            <a:ext cx="2456597" cy="10099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t>Unavailable</a:t>
            </a:r>
            <a:endParaRPr lang="en-US" sz="2400" b="1"/>
          </a:p>
        </p:txBody>
      </p:sp>
      <p:sp>
        <p:nvSpPr>
          <p:cNvPr id="5" name="Oval 4"/>
          <p:cNvSpPr/>
          <p:nvPr/>
        </p:nvSpPr>
        <p:spPr>
          <a:xfrm>
            <a:off x="3343706" y="3289110"/>
            <a:ext cx="1978925" cy="10099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t>Available</a:t>
            </a:r>
            <a:endParaRPr lang="en-US" sz="2400" b="1"/>
          </a:p>
        </p:txBody>
      </p:sp>
      <p:sp>
        <p:nvSpPr>
          <p:cNvPr id="8" name="Curved Up Arrow 7"/>
          <p:cNvSpPr/>
          <p:nvPr/>
        </p:nvSpPr>
        <p:spPr>
          <a:xfrm>
            <a:off x="5147087" y="4053384"/>
            <a:ext cx="1248770" cy="573206"/>
          </a:xfrm>
          <a:prstGeom prst="curvedUpArrow">
            <a:avLst>
              <a:gd name="adj1" fmla="val 25000"/>
              <a:gd name="adj2" fmla="val 54800"/>
              <a:gd name="adj3" fmla="val 25000"/>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rved Up Arrow 8"/>
          <p:cNvSpPr/>
          <p:nvPr/>
        </p:nvSpPr>
        <p:spPr>
          <a:xfrm rot="10800000">
            <a:off x="5115353" y="3045093"/>
            <a:ext cx="1248770" cy="573206"/>
          </a:xfrm>
          <a:prstGeom prst="curvedUpArrow">
            <a:avLst>
              <a:gd name="adj1" fmla="val 25000"/>
              <a:gd name="adj2" fmla="val 54800"/>
              <a:gd name="adj3" fmla="val 25000"/>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flipH="1">
            <a:off x="701494" y="3609411"/>
            <a:ext cx="2101073" cy="369332"/>
          </a:xfrm>
          <a:prstGeom prst="rect">
            <a:avLst/>
          </a:prstGeom>
          <a:noFill/>
        </p:spPr>
        <p:txBody>
          <a:bodyPr wrap="square" rtlCol="0">
            <a:spAutoFit/>
          </a:bodyPr>
          <a:lstStyle/>
          <a:p>
            <a:r>
              <a:rPr lang="en-US" smtClean="0"/>
              <a:t>Khởi tạo value=1</a:t>
            </a:r>
            <a:endParaRPr lang="en-US">
              <a:latin typeface="Times New Roman" panose="02020603050405020304" pitchFamily="18" charset="0"/>
              <a:ea typeface="Fira Code" panose="020B0809050000020004" pitchFamily="49" charset="0"/>
              <a:cs typeface="Times New Roman" panose="02020603050405020304" pitchFamily="18" charset="0"/>
            </a:endParaRPr>
          </a:p>
        </p:txBody>
      </p:sp>
      <p:cxnSp>
        <p:nvCxnSpPr>
          <p:cNvPr id="15" name="Straight Arrow Connector 14"/>
          <p:cNvCxnSpPr>
            <a:endCxn id="5" idx="2"/>
          </p:cNvCxnSpPr>
          <p:nvPr/>
        </p:nvCxnSpPr>
        <p:spPr>
          <a:xfrm>
            <a:off x="2524835" y="3794077"/>
            <a:ext cx="81887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15353" y="2613103"/>
            <a:ext cx="1924334" cy="369332"/>
          </a:xfrm>
          <a:prstGeom prst="rect">
            <a:avLst/>
          </a:prstGeom>
          <a:noFill/>
        </p:spPr>
        <p:txBody>
          <a:bodyPr wrap="square" rtlCol="0">
            <a:spAutoFit/>
          </a:bodyPr>
          <a:lstStyle/>
          <a:p>
            <a:r>
              <a:rPr lang="en-US" smtClean="0"/>
              <a:t>Release(</a:t>
            </a:r>
            <a:r>
              <a:rPr lang="en-US"/>
              <a:t>value</a:t>
            </a:r>
            <a:r>
              <a:rPr lang="en-US" smtClean="0"/>
              <a:t> = 0)</a:t>
            </a:r>
            <a:endParaRPr lang="en-US"/>
          </a:p>
        </p:txBody>
      </p:sp>
      <p:sp>
        <p:nvSpPr>
          <p:cNvPr id="18" name="TextBox 17"/>
          <p:cNvSpPr txBox="1"/>
          <p:nvPr/>
        </p:nvSpPr>
        <p:spPr>
          <a:xfrm>
            <a:off x="5043707" y="4637751"/>
            <a:ext cx="1924334" cy="369332"/>
          </a:xfrm>
          <a:prstGeom prst="rect">
            <a:avLst/>
          </a:prstGeom>
          <a:noFill/>
        </p:spPr>
        <p:txBody>
          <a:bodyPr wrap="square" rtlCol="0">
            <a:spAutoFit/>
          </a:bodyPr>
          <a:lstStyle/>
          <a:p>
            <a:r>
              <a:rPr lang="en-US" smtClean="0"/>
              <a:t>Release(value = 1)</a:t>
            </a:r>
            <a:endParaRPr lang="en-US"/>
          </a:p>
        </p:txBody>
      </p:sp>
      <p:sp>
        <p:nvSpPr>
          <p:cNvPr id="20" name="TextBox 19"/>
          <p:cNvSpPr txBox="1"/>
          <p:nvPr/>
        </p:nvSpPr>
        <p:spPr>
          <a:xfrm flipH="1">
            <a:off x="9575353" y="3672748"/>
            <a:ext cx="2101073" cy="369332"/>
          </a:xfrm>
          <a:prstGeom prst="rect">
            <a:avLst/>
          </a:prstGeom>
          <a:noFill/>
        </p:spPr>
        <p:txBody>
          <a:bodyPr wrap="square" rtlCol="0">
            <a:spAutoFit/>
          </a:bodyPr>
          <a:lstStyle/>
          <a:p>
            <a:r>
              <a:rPr lang="en-US" smtClean="0"/>
              <a:t>Khởi tạo </a:t>
            </a:r>
            <a:r>
              <a:rPr lang="en-US"/>
              <a:t>value</a:t>
            </a:r>
            <a:r>
              <a:rPr lang="en-US" smtClean="0"/>
              <a:t>=0</a:t>
            </a:r>
            <a:endParaRPr lang="en-US">
              <a:latin typeface="Times New Roman" panose="02020603050405020304" pitchFamily="18" charset="0"/>
              <a:ea typeface="Fira Code" panose="020B0809050000020004" pitchFamily="49" charset="0"/>
              <a:cs typeface="Times New Roman" panose="02020603050405020304" pitchFamily="18" charset="0"/>
            </a:endParaRPr>
          </a:p>
        </p:txBody>
      </p:sp>
      <p:cxnSp>
        <p:nvCxnSpPr>
          <p:cNvPr id="21" name="Straight Arrow Connector 20"/>
          <p:cNvCxnSpPr>
            <a:stCxn id="20" idx="3"/>
            <a:endCxn id="4" idx="6"/>
          </p:cNvCxnSpPr>
          <p:nvPr/>
        </p:nvCxnSpPr>
        <p:spPr>
          <a:xfrm flipH="1">
            <a:off x="8676909" y="3857414"/>
            <a:ext cx="89844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28447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Tổng quan về Semaphore </a:t>
            </a:r>
            <a:endParaRPr lang="en-US"/>
          </a:p>
        </p:txBody>
      </p:sp>
      <p:sp>
        <p:nvSpPr>
          <p:cNvPr id="3" name="Content Placeholder 2"/>
          <p:cNvSpPr>
            <a:spLocks noGrp="1"/>
          </p:cNvSpPr>
          <p:nvPr>
            <p:ph idx="1"/>
          </p:nvPr>
        </p:nvSpPr>
        <p:spPr/>
        <p:txBody>
          <a:bodyPr>
            <a:normAutofit/>
          </a:bodyPr>
          <a:lstStyle/>
          <a:p>
            <a:r>
              <a:rPr lang="en-US" sz="2400" smtClean="0">
                <a:solidFill>
                  <a:schemeClr val="tx1"/>
                </a:solidFill>
                <a:latin typeface="Times New Roman" panose="02020603050405020304" pitchFamily="18" charset="0"/>
                <a:cs typeface="Times New Roman" panose="02020603050405020304" pitchFamily="18" charset="0"/>
              </a:rPr>
              <a:t>Edsger Wybe Dijkstra (1930 – 2002)</a:t>
            </a:r>
          </a:p>
          <a:p>
            <a:r>
              <a:rPr lang="en-US" sz="2400" smtClean="0">
                <a:solidFill>
                  <a:schemeClr val="tx1"/>
                </a:solidFill>
                <a:latin typeface="Times New Roman" panose="02020603050405020304" pitchFamily="18" charset="0"/>
                <a:cs typeface="Times New Roman" panose="02020603050405020304" pitchFamily="18" charset="0"/>
              </a:rPr>
              <a:t>Semaphore là một biến số nguyên được chia sẽ giữa các tiến trình</a:t>
            </a:r>
            <a:endParaRPr lang="en-US" sz="2400">
              <a:solidFill>
                <a:schemeClr val="tx1"/>
              </a:solidFill>
              <a:latin typeface="Times New Roman" panose="02020603050405020304" pitchFamily="18" charset="0"/>
              <a:cs typeface="Times New Roman" panose="02020603050405020304" pitchFamily="18" charset="0"/>
            </a:endParaRPr>
          </a:p>
          <a:p>
            <a:r>
              <a:rPr lang="en-US" sz="2400" smtClean="0">
                <a:solidFill>
                  <a:schemeClr val="tx1"/>
                </a:solidFill>
                <a:latin typeface="Times New Roman" panose="02020603050405020304" pitchFamily="18" charset="0"/>
                <a:cs typeface="Times New Roman" panose="02020603050405020304" pitchFamily="18" charset="0"/>
              </a:rPr>
              <a:t>Gồm 2 loại:</a:t>
            </a:r>
          </a:p>
          <a:p>
            <a:pPr lvl="1"/>
            <a:r>
              <a:rPr lang="en-US" sz="2400">
                <a:solidFill>
                  <a:schemeClr val="tx1"/>
                </a:solidFill>
                <a:latin typeface="Times New Roman" panose="02020603050405020304" pitchFamily="18" charset="0"/>
                <a:cs typeface="Times New Roman" panose="02020603050405020304" pitchFamily="18" charset="0"/>
              </a:rPr>
              <a:t>Binary Semaphore</a:t>
            </a:r>
          </a:p>
          <a:p>
            <a:pPr lvl="1"/>
            <a:r>
              <a:rPr lang="en-US" sz="2400">
                <a:solidFill>
                  <a:schemeClr val="tx1"/>
                </a:solidFill>
                <a:latin typeface="Times New Roman" panose="02020603050405020304" pitchFamily="18" charset="0"/>
                <a:cs typeface="Times New Roman" panose="02020603050405020304" pitchFamily="18" charset="0"/>
              </a:rPr>
              <a:t>Counting </a:t>
            </a:r>
            <a:r>
              <a:rPr lang="en-US" sz="2400" smtClean="0">
                <a:solidFill>
                  <a:schemeClr val="tx1"/>
                </a:solidFill>
                <a:latin typeface="Times New Roman" panose="02020603050405020304" pitchFamily="18" charset="0"/>
                <a:cs typeface="Times New Roman" panose="02020603050405020304" pitchFamily="18" charset="0"/>
              </a:rPr>
              <a:t>Semaphore</a:t>
            </a:r>
          </a:p>
          <a:p>
            <a:pPr marL="201168" lvl="1" indent="0">
              <a:buNone/>
            </a:pPr>
            <a:r>
              <a:rPr lang="en-US" sz="2400" smtClean="0">
                <a:solidFill>
                  <a:schemeClr val="tx1"/>
                </a:solidFill>
                <a:latin typeface="Times New Roman" panose="02020603050405020304" pitchFamily="18" charset="0"/>
                <a:cs typeface="Times New Roman" panose="02020603050405020304" pitchFamily="18" charset="0"/>
              </a:rPr>
              <a:t>Toán tử:</a:t>
            </a:r>
          </a:p>
          <a:p>
            <a:pPr lvl="1"/>
            <a:r>
              <a:rPr lang="en-US" sz="2400">
                <a:solidFill>
                  <a:schemeClr val="tx1"/>
                </a:solidFill>
                <a:latin typeface="Times New Roman" panose="02020603050405020304" pitchFamily="18" charset="0"/>
                <a:cs typeface="Times New Roman" panose="02020603050405020304" pitchFamily="18" charset="0"/>
              </a:rPr>
              <a:t>P(Proberen)</a:t>
            </a:r>
          </a:p>
          <a:p>
            <a:pPr lvl="1"/>
            <a:r>
              <a:rPr lang="en-US" sz="2400">
                <a:solidFill>
                  <a:schemeClr val="tx1"/>
                </a:solidFill>
                <a:latin typeface="Times New Roman" panose="02020603050405020304" pitchFamily="18" charset="0"/>
                <a:cs typeface="Times New Roman" panose="02020603050405020304" pitchFamily="18" charset="0"/>
              </a:rPr>
              <a:t>V (Verhogen)</a:t>
            </a:r>
          </a:p>
          <a:p>
            <a:pPr marL="201168" lvl="1" indent="0">
              <a:buNone/>
            </a:pPr>
            <a:endParaRPr lang="en-US" sz="2400">
              <a:solidFill>
                <a:schemeClr val="tx1"/>
              </a:solidFill>
              <a:latin typeface="Times New Roman" panose="02020603050405020304" pitchFamily="18" charset="0"/>
              <a:cs typeface="Times New Roman" panose="02020603050405020304" pitchFamily="18" charset="0"/>
            </a:endParaRPr>
          </a:p>
          <a:p>
            <a:pPr lvl="1"/>
            <a:endParaRPr lang="en-US" sz="2000" smtClean="0">
              <a:solidFill>
                <a:schemeClr val="tx1"/>
              </a:solidFill>
              <a:latin typeface="Times New Roman" panose="02020603050405020304" pitchFamily="18" charset="0"/>
              <a:cs typeface="Times New Roman" panose="02020603050405020304" pitchFamily="18" charset="0"/>
            </a:endParaRPr>
          </a:p>
        </p:txBody>
      </p:sp>
      <p:pic>
        <p:nvPicPr>
          <p:cNvPr id="2052" name="Picture 4" descr="upload.wikimedia.org/wikipedia/commons/d/d9/Ed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9971315" y="3897087"/>
            <a:ext cx="2220686" cy="2960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76324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down)">
                                      <p:cBhvr>
                                        <p:cTn id="7" dur="500"/>
                                        <p:tgtEl>
                                          <p:spTgt spid="3">
                                            <p:txEl>
                                              <p:pRg st="5" end="5"/>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Effect transition="in" filter="wipe(down)">
                                      <p:cBhvr>
                                        <p:cTn id="11" dur="500"/>
                                        <p:tgtEl>
                                          <p:spTgt spid="3">
                                            <p:txEl>
                                              <p:pRg st="6" end="6"/>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wipe(down)">
                                      <p:cBhvr>
                                        <p:cTn id="1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 (Proberen)</a:t>
            </a:r>
            <a:endParaRPr lang="en-US"/>
          </a:p>
        </p:txBody>
      </p:sp>
      <p:sp>
        <p:nvSpPr>
          <p:cNvPr id="3" name="Content Placeholder 2"/>
          <p:cNvSpPr>
            <a:spLocks noGrp="1"/>
          </p:cNvSpPr>
          <p:nvPr>
            <p:ph idx="1"/>
          </p:nvPr>
        </p:nvSpPr>
        <p:spPr/>
        <p:txBody>
          <a:bodyPr/>
          <a:lstStyle/>
          <a:p>
            <a:endParaRPr lang="en-US">
              <a:latin typeface="Times New Roman" panose="02020603050405020304" pitchFamily="18" charset="0"/>
              <a:cs typeface="Times New Roman" panose="02020603050405020304" pitchFamily="18" charset="0"/>
            </a:endParaRPr>
          </a:p>
        </p:txBody>
      </p:sp>
      <p:pic>
        <p:nvPicPr>
          <p:cNvPr id="6" name="Picture 5"/>
          <p:cNvPicPr/>
          <p:nvPr/>
        </p:nvPicPr>
        <p:blipFill>
          <a:blip r:embed="rId3"/>
          <a:stretch>
            <a:fillRect/>
          </a:stretch>
        </p:blipFill>
        <p:spPr>
          <a:xfrm>
            <a:off x="4107315" y="2100262"/>
            <a:ext cx="3991655" cy="2014537"/>
          </a:xfrm>
          <a:prstGeom prst="rect">
            <a:avLst/>
          </a:prstGeom>
        </p:spPr>
      </p:pic>
    </p:spTree>
    <p:extLst>
      <p:ext uri="{BB962C8B-B14F-4D97-AF65-F5344CB8AC3E}">
        <p14:creationId xmlns:p14="http://schemas.microsoft.com/office/powerpoint/2010/main" val="2577065353"/>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a:t>
            </a:r>
            <a:r>
              <a:rPr lang="en-US" smtClean="0"/>
              <a:t> (Verhogen)</a:t>
            </a:r>
            <a:endParaRPr lang="en-US"/>
          </a:p>
        </p:txBody>
      </p:sp>
      <p:sp>
        <p:nvSpPr>
          <p:cNvPr id="3" name="Content Placeholder 2"/>
          <p:cNvSpPr>
            <a:spLocks noGrp="1"/>
          </p:cNvSpPr>
          <p:nvPr>
            <p:ph idx="1"/>
          </p:nvPr>
        </p:nvSpPr>
        <p:spPr/>
        <p:txBody>
          <a:bodyPr/>
          <a:lstStyle/>
          <a:p>
            <a:endParaRPr lang="en-US">
              <a:latin typeface="Times New Roman" panose="02020603050405020304" pitchFamily="18" charset="0"/>
              <a:cs typeface="Times New Roman" panose="02020603050405020304" pitchFamily="18" charset="0"/>
            </a:endParaRPr>
          </a:p>
        </p:txBody>
      </p:sp>
      <p:pic>
        <p:nvPicPr>
          <p:cNvPr id="5" name="Picture 4"/>
          <p:cNvPicPr/>
          <p:nvPr/>
        </p:nvPicPr>
        <p:blipFill>
          <a:blip r:embed="rId3"/>
          <a:stretch>
            <a:fillRect/>
          </a:stretch>
        </p:blipFill>
        <p:spPr>
          <a:xfrm>
            <a:off x="4035510" y="1913696"/>
            <a:ext cx="4070522" cy="1842758"/>
          </a:xfrm>
          <a:prstGeom prst="rect">
            <a:avLst/>
          </a:prstGeom>
        </p:spPr>
      </p:pic>
    </p:spTree>
    <p:extLst>
      <p:ext uri="{BB962C8B-B14F-4D97-AF65-F5344CB8AC3E}">
        <p14:creationId xmlns:p14="http://schemas.microsoft.com/office/powerpoint/2010/main" val="18590484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677</TotalTime>
  <Words>971</Words>
  <Application>Microsoft Office PowerPoint</Application>
  <PresentationFormat>Widescreen</PresentationFormat>
  <Paragraphs>128</Paragraphs>
  <Slides>18</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Fira Code</vt:lpstr>
      <vt:lpstr>Times New Roman</vt:lpstr>
      <vt:lpstr>Wingdings</vt:lpstr>
      <vt:lpstr>Retrospect</vt:lpstr>
      <vt:lpstr>Tìm hiểu phương pháp Semaphore &amp; viết ứng dụng minh họa</vt:lpstr>
      <vt:lpstr>Thành viên nhóm</vt:lpstr>
      <vt:lpstr>Nội dung</vt:lpstr>
      <vt:lpstr>Tổng quan về Semaphore </vt:lpstr>
      <vt:lpstr>Counting Semaphore</vt:lpstr>
      <vt:lpstr>Binary Semaphore</vt:lpstr>
      <vt:lpstr>Tổng quan về Semaphore </vt:lpstr>
      <vt:lpstr>P (Proberen)</vt:lpstr>
      <vt:lpstr>V (Verhogen)</vt:lpstr>
      <vt:lpstr>Vùng tranh chấp</vt:lpstr>
      <vt:lpstr>Nguyên tắc giải quyết tranh chấp</vt:lpstr>
      <vt:lpstr>So sánh với mutex</vt:lpstr>
      <vt:lpstr>Bài toán Producer &amp; Consumer</vt:lpstr>
      <vt:lpstr>Bài toán Producer &amp; Consumer</vt:lpstr>
      <vt:lpstr>PowerPoint Presentation</vt:lpstr>
      <vt:lpstr>PowerPoint Presentation</vt:lpstr>
      <vt:lpstr>Bài toán Producer &amp; Consumer</vt:lpstr>
      <vt:lpstr>DEMO</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phương pháp Semaphore &amp; viết ứng dụng minh họa</dc:title>
  <dc:creator>Admin</dc:creator>
  <cp:lastModifiedBy>Admin</cp:lastModifiedBy>
  <cp:revision>38</cp:revision>
  <dcterms:created xsi:type="dcterms:W3CDTF">2022-05-17T15:48:58Z</dcterms:created>
  <dcterms:modified xsi:type="dcterms:W3CDTF">2022-05-21T01:49:46Z</dcterms:modified>
</cp:coreProperties>
</file>