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7" r:id="rId6"/>
    <p:sldId id="268" r:id="rId7"/>
    <p:sldId id="269" r:id="rId8"/>
    <p:sldId id="276" r:id="rId9"/>
    <p:sldId id="261" r:id="rId10"/>
    <p:sldId id="270" r:id="rId11"/>
    <p:sldId id="271" r:id="rId12"/>
    <p:sldId id="260" r:id="rId13"/>
    <p:sldId id="262" r:id="rId14"/>
    <p:sldId id="272" r:id="rId15"/>
    <p:sldId id="273" r:id="rId16"/>
    <p:sldId id="263" r:id="rId17"/>
    <p:sldId id="274" r:id="rId18"/>
    <p:sldId id="275" r:id="rId19"/>
    <p:sldId id="264" r:id="rId20"/>
    <p:sldId id="26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snapToGrid="0">
      <p:cViewPr>
        <p:scale>
          <a:sx n="150" d="100"/>
          <a:sy n="150" d="100"/>
        </p:scale>
        <p:origin x="47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7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479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26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094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35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2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56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25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68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rello.com/b/sbhaR1xZ/menumaker-sprint-1-agil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BIARD Sunny</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31/05/2024 </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logiciel, Icône d’ordinateur&#10;&#10;Description générée automatiquement">
            <a:extLst>
              <a:ext uri="{FF2B5EF4-FFF2-40B4-BE49-F238E27FC236}">
                <a16:creationId xmlns:a16="http://schemas.microsoft.com/office/drawing/2014/main" id="{AF1D3E57-CCCB-4627-9AED-B5FF59E0B7F1}"/>
              </a:ext>
            </a:extLst>
          </p:cNvPr>
          <p:cNvPicPr>
            <a:picLocks noChangeAspect="1"/>
          </p:cNvPicPr>
          <p:nvPr/>
        </p:nvPicPr>
        <p:blipFill>
          <a:blip r:embed="rId4"/>
          <a:stretch>
            <a:fillRect/>
          </a:stretch>
        </p:blipFill>
        <p:spPr>
          <a:xfrm>
            <a:off x="1091124" y="1017725"/>
            <a:ext cx="6961752" cy="3991025"/>
          </a:xfrm>
          <a:prstGeom prst="rect">
            <a:avLst/>
          </a:prstGeom>
        </p:spPr>
      </p:pic>
    </p:spTree>
    <p:extLst>
      <p:ext uri="{BB962C8B-B14F-4D97-AF65-F5344CB8AC3E}">
        <p14:creationId xmlns:p14="http://schemas.microsoft.com/office/powerpoint/2010/main" val="345270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8" name="Image 7" descr="Une image contenant texte, capture d’écran, logiciel, Page web&#10;&#10;Description générée automatiquement">
            <a:extLst>
              <a:ext uri="{FF2B5EF4-FFF2-40B4-BE49-F238E27FC236}">
                <a16:creationId xmlns:a16="http://schemas.microsoft.com/office/drawing/2014/main" id="{784F7FAD-6C2B-427D-780B-17CA198F5C98}"/>
              </a:ext>
            </a:extLst>
          </p:cNvPr>
          <p:cNvPicPr>
            <a:picLocks noChangeAspect="1"/>
          </p:cNvPicPr>
          <p:nvPr/>
        </p:nvPicPr>
        <p:blipFill rotWithShape="1">
          <a:blip r:embed="rId4"/>
          <a:srcRect l="672" r="25046"/>
          <a:stretch/>
        </p:blipFill>
        <p:spPr>
          <a:xfrm>
            <a:off x="738050" y="2401085"/>
            <a:ext cx="3520441" cy="2366536"/>
          </a:xfrm>
          <a:prstGeom prst="rect">
            <a:avLst/>
          </a:prstGeom>
        </p:spPr>
      </p:pic>
      <p:sp>
        <p:nvSpPr>
          <p:cNvPr id="9" name="Google Shape;94;p18">
            <a:extLst>
              <a:ext uri="{FF2B5EF4-FFF2-40B4-BE49-F238E27FC236}">
                <a16:creationId xmlns:a16="http://schemas.microsoft.com/office/drawing/2014/main" id="{76DA0D7D-EAFA-9A3A-EEEF-FB7A90B1AD38}"/>
              </a:ext>
            </a:extLst>
          </p:cNvPr>
          <p:cNvSpPr txBox="1"/>
          <p:nvPr/>
        </p:nvSpPr>
        <p:spPr>
          <a:xfrm>
            <a:off x="434775" y="1085525"/>
            <a:ext cx="3823715"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 page login</a:t>
            </a:r>
          </a:p>
        </p:txBody>
      </p:sp>
      <p:pic>
        <p:nvPicPr>
          <p:cNvPr id="3" name="Image 2" descr="Une image contenant texte, capture d’écran, Page web, Site web&#10;&#10;Description générée automatiquement">
            <a:extLst>
              <a:ext uri="{FF2B5EF4-FFF2-40B4-BE49-F238E27FC236}">
                <a16:creationId xmlns:a16="http://schemas.microsoft.com/office/drawing/2014/main" id="{32F6FF67-342E-3096-388F-8DFECC95448A}"/>
              </a:ext>
            </a:extLst>
          </p:cNvPr>
          <p:cNvPicPr>
            <a:picLocks noChangeAspect="1"/>
          </p:cNvPicPr>
          <p:nvPr/>
        </p:nvPicPr>
        <p:blipFill>
          <a:blip r:embed="rId5"/>
          <a:stretch>
            <a:fillRect/>
          </a:stretch>
        </p:blipFill>
        <p:spPr>
          <a:xfrm>
            <a:off x="4885511" y="641846"/>
            <a:ext cx="2743914" cy="4125775"/>
          </a:xfrm>
          <a:prstGeom prst="rect">
            <a:avLst/>
          </a:prstGeom>
        </p:spPr>
      </p:pic>
    </p:spTree>
    <p:extLst>
      <p:ext uri="{BB962C8B-B14F-4D97-AF65-F5344CB8AC3E}">
        <p14:creationId xmlns:p14="http://schemas.microsoft.com/office/powerpoint/2010/main" val="198102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Équipe et Plan de communication</a:t>
            </a:r>
            <a:endParaRPr sz="3000"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Espace réservé du texte 2">
            <a:extLst>
              <a:ext uri="{FF2B5EF4-FFF2-40B4-BE49-F238E27FC236}">
                <a16:creationId xmlns:a16="http://schemas.microsoft.com/office/drawing/2014/main" id="{19C29371-383E-C6C1-20BC-12247608E808}"/>
              </a:ext>
            </a:extLst>
          </p:cNvPr>
          <p:cNvSpPr>
            <a:spLocks noGrp="1"/>
          </p:cNvSpPr>
          <p:nvPr>
            <p:ph type="body" idx="1"/>
          </p:nvPr>
        </p:nvSpPr>
        <p:spPr/>
        <p:txBody>
          <a:bodyPr>
            <a:normAutofit/>
          </a:bodyPr>
          <a:lstStyle/>
          <a:p>
            <a:pPr algn="just">
              <a:lnSpc>
                <a:spcPct val="150000"/>
              </a:lnSpc>
            </a:pPr>
            <a:r>
              <a:rPr lang="fr-FR" sz="1500" b="1" i="1" dirty="0">
                <a:solidFill>
                  <a:schemeClr val="accent2">
                    <a:lumMod val="75000"/>
                  </a:schemeClr>
                </a:solidFill>
                <a:latin typeface="Montserrat" panose="00000500000000000000" pitchFamily="2" charset="0"/>
              </a:rPr>
              <a:t>Équipe</a:t>
            </a:r>
            <a:r>
              <a:rPr lang="fr-FR" sz="1500" i="1" dirty="0">
                <a:solidFill>
                  <a:schemeClr val="accent2">
                    <a:lumMod val="75000"/>
                  </a:schemeClr>
                </a:solidFill>
                <a:latin typeface="Montserrat" panose="00000500000000000000" pitchFamily="2" charset="0"/>
              </a:rPr>
              <a:t> : 1 dev. Frontend, 1 dev. Backend, 1 dev. FullStack</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Réunions quotidiennes (15mn en distanciel)</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Réunions rétrospectives hebdomadaires (30mn en distanciel)</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Bilans à chaque fin de sprint (1h en présentiel)</a:t>
            </a:r>
          </a:p>
          <a:p>
            <a:pPr lvl="1" algn="just">
              <a:lnSpc>
                <a:spcPct val="150000"/>
              </a:lnSpc>
              <a:buFont typeface="Wingdings" panose="05000000000000000000" pitchFamily="2" charset="2"/>
              <a:buChar char="ü"/>
            </a:pPr>
            <a:endParaRPr lang="fr-FR" sz="1100" i="1" dirty="0">
              <a:solidFill>
                <a:schemeClr val="accent2">
                  <a:lumMod val="75000"/>
                </a:schemeClr>
              </a:solidFill>
              <a:latin typeface="Montserrat" panose="00000500000000000000" pitchFamily="2" charset="0"/>
            </a:endParaRPr>
          </a:p>
          <a:p>
            <a:pPr algn="just">
              <a:lnSpc>
                <a:spcPct val="150000"/>
              </a:lnSpc>
            </a:pPr>
            <a:r>
              <a:rPr lang="fr-FR" sz="1500" b="1" i="1" dirty="0">
                <a:solidFill>
                  <a:schemeClr val="accent2">
                    <a:lumMod val="75000"/>
                  </a:schemeClr>
                </a:solidFill>
                <a:latin typeface="Montserrat" panose="00000500000000000000" pitchFamily="2" charset="0"/>
              </a:rPr>
              <a:t>Client</a:t>
            </a:r>
            <a:r>
              <a:rPr lang="fr-FR" sz="1500" i="1" dirty="0">
                <a:solidFill>
                  <a:schemeClr val="accent2">
                    <a:lumMod val="75000"/>
                  </a:schemeClr>
                </a:solidFill>
                <a:latin typeface="Montserrat" panose="00000500000000000000" pitchFamily="2" charset="0"/>
              </a:rPr>
              <a:t> : Qwenta</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Réunions hebdomadaires (30mn en distanciel)</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Présentations à chaque fin de sprint (1h en présentiel)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401645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Frontend : </a:t>
            </a:r>
            <a:r>
              <a:rPr lang="fr-FR" sz="1500" b="1" i="1" dirty="0">
                <a:solidFill>
                  <a:srgbClr val="0D0D0D"/>
                </a:solidFill>
                <a:highlight>
                  <a:srgbClr val="FFFFFF"/>
                </a:highlight>
                <a:latin typeface="Montserrat"/>
                <a:ea typeface="Montserrat"/>
                <a:cs typeface="Montserrat"/>
                <a:sym typeface="Montserrat"/>
              </a:rPr>
              <a:t>ReactJS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Backend : </a:t>
            </a:r>
            <a:r>
              <a:rPr lang="fr-FR" sz="1500" b="1" i="1" dirty="0">
                <a:solidFill>
                  <a:srgbClr val="0D0D0D"/>
                </a:solidFill>
                <a:highlight>
                  <a:srgbClr val="FFFFFF"/>
                </a:highlight>
                <a:latin typeface="Montserrat"/>
                <a:ea typeface="Montserrat"/>
                <a:cs typeface="Montserrat"/>
                <a:sym typeface="Montserrat"/>
              </a:rPr>
              <a:t>NodeJS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Base de données : </a:t>
            </a:r>
            <a:r>
              <a:rPr lang="fr-FR" sz="1500" b="1" i="1" dirty="0">
                <a:solidFill>
                  <a:srgbClr val="0D0D0D"/>
                </a:solidFill>
                <a:highlight>
                  <a:srgbClr val="FFFFFF"/>
                </a:highlight>
                <a:latin typeface="Montserrat"/>
                <a:ea typeface="Montserrat"/>
                <a:cs typeface="Montserrat"/>
                <a:sym typeface="Montserrat"/>
              </a:rPr>
              <a:t>MySQL</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Composants réutilisables : </a:t>
            </a:r>
            <a:r>
              <a:rPr lang="fr-FR" sz="1500" b="1" i="1" dirty="0">
                <a:solidFill>
                  <a:srgbClr val="0D0D0D"/>
                </a:solidFill>
                <a:highlight>
                  <a:srgbClr val="FFFFFF"/>
                </a:highlight>
                <a:latin typeface="Montserrat"/>
                <a:ea typeface="Montserrat"/>
                <a:cs typeface="Montserrat"/>
                <a:sym typeface="Montserrat"/>
              </a:rPr>
              <a:t>Material UI</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Authentification : </a:t>
            </a:r>
            <a:r>
              <a:rPr lang="fr-FR" sz="1500" b="1" i="1" dirty="0">
                <a:solidFill>
                  <a:srgbClr val="0D0D0D"/>
                </a:solidFill>
                <a:highlight>
                  <a:srgbClr val="FFFFFF"/>
                </a:highlight>
                <a:latin typeface="Montserrat"/>
                <a:ea typeface="Montserrat"/>
                <a:cs typeface="Montserrat"/>
                <a:sym typeface="Montserrat"/>
              </a:rPr>
              <a:t>Nodemailer, localStorage, PassportJS</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Gestion d’état (personnalisation de menu) : </a:t>
            </a:r>
            <a:r>
              <a:rPr lang="fr-FR" sz="1500" b="1" i="1" dirty="0">
                <a:solidFill>
                  <a:srgbClr val="0D0D0D"/>
                </a:solidFill>
                <a:highlight>
                  <a:srgbClr val="FFFFFF"/>
                </a:highlight>
                <a:latin typeface="Montserrat"/>
                <a:ea typeface="Montserrat"/>
                <a:cs typeface="Montserrat"/>
                <a:sym typeface="Montserrat"/>
              </a:rPr>
              <a:t>Redux</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Formulaires : </a:t>
            </a:r>
            <a:r>
              <a:rPr lang="fr-FR" sz="1500" b="1" i="1" dirty="0">
                <a:solidFill>
                  <a:srgbClr val="0D0D0D"/>
                </a:solidFill>
                <a:highlight>
                  <a:srgbClr val="FFFFFF"/>
                </a:highlight>
                <a:latin typeface="Montserrat"/>
                <a:ea typeface="Montserrat"/>
                <a:cs typeface="Montserrat"/>
                <a:sym typeface="Montserrat"/>
              </a:rPr>
              <a:t>React Hook Form</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Impression : </a:t>
            </a:r>
            <a:r>
              <a:rPr lang="fr-FR" sz="1500" b="1" i="1" dirty="0">
                <a:solidFill>
                  <a:srgbClr val="0D0D0D"/>
                </a:solidFill>
                <a:highlight>
                  <a:srgbClr val="FFFFFF"/>
                </a:highlight>
                <a:latin typeface="Montserrat"/>
                <a:ea typeface="Montserrat"/>
                <a:cs typeface="Montserrat"/>
                <a:sym typeface="Montserrat"/>
              </a:rPr>
              <a:t>React-to-</a:t>
            </a:r>
            <a:r>
              <a:rPr lang="fr-FR" sz="1500" b="1" i="1" dirty="0" err="1">
                <a:solidFill>
                  <a:srgbClr val="0D0D0D"/>
                </a:solidFill>
                <a:highlight>
                  <a:srgbClr val="FFFFFF"/>
                </a:highlight>
                <a:latin typeface="Montserrat"/>
                <a:ea typeface="Montserrat"/>
                <a:cs typeface="Montserrat"/>
                <a:sym typeface="Montserrat"/>
              </a:rPr>
              <a:t>Print</a:t>
            </a:r>
            <a:endParaRPr lang="fr-FR" sz="1500" b="1"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PDF : </a:t>
            </a:r>
            <a:r>
              <a:rPr lang="fr-FR" sz="1500" b="1" i="1" dirty="0">
                <a:solidFill>
                  <a:srgbClr val="0D0D0D"/>
                </a:solidFill>
                <a:highlight>
                  <a:srgbClr val="FFFFFF"/>
                </a:highlight>
                <a:latin typeface="Montserrat"/>
                <a:ea typeface="Montserrat"/>
                <a:cs typeface="Montserrat"/>
                <a:sym typeface="Montserrat"/>
              </a:rPr>
              <a:t>React-PDF</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Deliveroo : </a:t>
            </a:r>
            <a:r>
              <a:rPr lang="fr-FR" sz="1500" b="1" i="1" dirty="0">
                <a:solidFill>
                  <a:srgbClr val="0D0D0D"/>
                </a:solidFill>
                <a:highlight>
                  <a:srgbClr val="FFFFFF"/>
                </a:highlight>
                <a:latin typeface="Montserrat"/>
                <a:ea typeface="Montserrat"/>
                <a:cs typeface="Montserrat"/>
                <a:sym typeface="Montserrat"/>
              </a:rPr>
              <a:t>API Deliveroo</a:t>
            </a:r>
            <a:endParaRPr sz="1200" b="1"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Graphique, Police, conception&#10;&#10;Description générée automatiquement">
            <a:extLst>
              <a:ext uri="{FF2B5EF4-FFF2-40B4-BE49-F238E27FC236}">
                <a16:creationId xmlns:a16="http://schemas.microsoft.com/office/drawing/2014/main" id="{FAA9ABEE-A4D3-2D98-5DF3-57DB30FFC421}"/>
              </a:ext>
            </a:extLst>
          </p:cNvPr>
          <p:cNvPicPr>
            <a:picLocks noChangeAspect="1"/>
          </p:cNvPicPr>
          <p:nvPr/>
        </p:nvPicPr>
        <p:blipFill rotWithShape="1">
          <a:blip r:embed="rId4"/>
          <a:srcRect l="19860" t="24470" r="26711" b="16080"/>
          <a:stretch/>
        </p:blipFill>
        <p:spPr>
          <a:xfrm>
            <a:off x="6770542" y="904989"/>
            <a:ext cx="1699033" cy="708926"/>
          </a:xfrm>
          <a:prstGeom prst="rect">
            <a:avLst/>
          </a:prstGeom>
        </p:spPr>
      </p:pic>
      <p:pic>
        <p:nvPicPr>
          <p:cNvPr id="5" name="Image 4" descr="Une image contenant capture d’écran, Graphique, conception&#10;&#10;Description générée automatiquement">
            <a:extLst>
              <a:ext uri="{FF2B5EF4-FFF2-40B4-BE49-F238E27FC236}">
                <a16:creationId xmlns:a16="http://schemas.microsoft.com/office/drawing/2014/main" id="{33CB445E-8D90-B235-ABBB-B547C9A010F7}"/>
              </a:ext>
            </a:extLst>
          </p:cNvPr>
          <p:cNvPicPr>
            <a:picLocks noChangeAspect="1"/>
          </p:cNvPicPr>
          <p:nvPr/>
        </p:nvPicPr>
        <p:blipFill>
          <a:blip r:embed="rId5"/>
          <a:stretch>
            <a:fillRect/>
          </a:stretch>
        </p:blipFill>
        <p:spPr>
          <a:xfrm>
            <a:off x="7084378" y="2098771"/>
            <a:ext cx="1360039" cy="832159"/>
          </a:xfrm>
          <a:prstGeom prst="rect">
            <a:avLst/>
          </a:prstGeom>
        </p:spPr>
      </p:pic>
      <p:pic>
        <p:nvPicPr>
          <p:cNvPr id="7" name="Image 6" descr="Une image contenant Graphique, Police, graphisme, logo&#10;&#10;Description générée automatiquement">
            <a:extLst>
              <a:ext uri="{FF2B5EF4-FFF2-40B4-BE49-F238E27FC236}">
                <a16:creationId xmlns:a16="http://schemas.microsoft.com/office/drawing/2014/main" id="{3EDEACB0-A3F3-C46C-89B9-77D067D90484}"/>
              </a:ext>
            </a:extLst>
          </p:cNvPr>
          <p:cNvPicPr>
            <a:picLocks noChangeAspect="1"/>
          </p:cNvPicPr>
          <p:nvPr/>
        </p:nvPicPr>
        <p:blipFill>
          <a:blip r:embed="rId6"/>
          <a:stretch>
            <a:fillRect/>
          </a:stretch>
        </p:blipFill>
        <p:spPr>
          <a:xfrm>
            <a:off x="6699416" y="3414384"/>
            <a:ext cx="1745001" cy="9028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maquettes</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13" name="Image 12" descr="Une image contenant texte, capture d’écran, conception, Police&#10;&#10;Description générée automatiquement">
            <a:extLst>
              <a:ext uri="{FF2B5EF4-FFF2-40B4-BE49-F238E27FC236}">
                <a16:creationId xmlns:a16="http://schemas.microsoft.com/office/drawing/2014/main" id="{22B119A3-BC42-D127-76DE-76494EED563F}"/>
              </a:ext>
            </a:extLst>
          </p:cNvPr>
          <p:cNvPicPr>
            <a:picLocks noChangeAspect="1"/>
          </p:cNvPicPr>
          <p:nvPr/>
        </p:nvPicPr>
        <p:blipFill>
          <a:blip r:embed="rId4"/>
          <a:stretch>
            <a:fillRect/>
          </a:stretch>
        </p:blipFill>
        <p:spPr>
          <a:xfrm>
            <a:off x="1875467" y="1616409"/>
            <a:ext cx="5393065" cy="3301362"/>
          </a:xfrm>
          <a:prstGeom prst="rect">
            <a:avLst/>
          </a:prstGeom>
        </p:spPr>
      </p:pic>
    </p:spTree>
    <p:extLst>
      <p:ext uri="{BB962C8B-B14F-4D97-AF65-F5344CB8AC3E}">
        <p14:creationId xmlns:p14="http://schemas.microsoft.com/office/powerpoint/2010/main" val="348470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fonctionnement</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Rectangle 1">
            <a:extLst>
              <a:ext uri="{FF2B5EF4-FFF2-40B4-BE49-F238E27FC236}">
                <a16:creationId xmlns:a16="http://schemas.microsoft.com/office/drawing/2014/main" id="{770AB53B-BA0D-DEDC-D29F-2BA14784E10B}"/>
              </a:ext>
            </a:extLst>
          </p:cNvPr>
          <p:cNvSpPr/>
          <p:nvPr/>
        </p:nvSpPr>
        <p:spPr>
          <a:xfrm>
            <a:off x="1038498"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Création d’un « transporteur »</a:t>
            </a:r>
          </a:p>
        </p:txBody>
      </p:sp>
      <p:sp>
        <p:nvSpPr>
          <p:cNvPr id="3" name="Rectangle 2">
            <a:extLst>
              <a:ext uri="{FF2B5EF4-FFF2-40B4-BE49-F238E27FC236}">
                <a16:creationId xmlns:a16="http://schemas.microsoft.com/office/drawing/2014/main" id="{90E9AC81-3C61-A69B-CE95-FB93EFC2BAE4}"/>
              </a:ext>
            </a:extLst>
          </p:cNvPr>
          <p:cNvSpPr/>
          <p:nvPr/>
        </p:nvSpPr>
        <p:spPr>
          <a:xfrm>
            <a:off x="3755571" y="239537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Paramétrage du message à envoyer</a:t>
            </a:r>
          </a:p>
        </p:txBody>
      </p:sp>
      <p:sp>
        <p:nvSpPr>
          <p:cNvPr id="4" name="Rectangle 3">
            <a:extLst>
              <a:ext uri="{FF2B5EF4-FFF2-40B4-BE49-F238E27FC236}">
                <a16:creationId xmlns:a16="http://schemas.microsoft.com/office/drawing/2014/main" id="{D51457C2-EF64-FCB0-07CE-AFF44B40259C}"/>
              </a:ext>
            </a:extLst>
          </p:cNvPr>
          <p:cNvSpPr/>
          <p:nvPr/>
        </p:nvSpPr>
        <p:spPr>
          <a:xfrm>
            <a:off x="6472644"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Envoi du mail</a:t>
            </a:r>
          </a:p>
        </p:txBody>
      </p:sp>
      <p:sp>
        <p:nvSpPr>
          <p:cNvPr id="8" name="Flèche : droite 7">
            <a:extLst>
              <a:ext uri="{FF2B5EF4-FFF2-40B4-BE49-F238E27FC236}">
                <a16:creationId xmlns:a16="http://schemas.microsoft.com/office/drawing/2014/main" id="{B5E8FFFA-5325-826B-775A-1952DA19C38E}"/>
              </a:ext>
            </a:extLst>
          </p:cNvPr>
          <p:cNvSpPr/>
          <p:nvPr/>
        </p:nvSpPr>
        <p:spPr>
          <a:xfrm>
            <a:off x="269319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9" name="Flèche : droite 8">
            <a:extLst>
              <a:ext uri="{FF2B5EF4-FFF2-40B4-BE49-F238E27FC236}">
                <a16:creationId xmlns:a16="http://schemas.microsoft.com/office/drawing/2014/main" id="{AABCA25F-BB57-5505-B700-2EF5BDA58F55}"/>
              </a:ext>
            </a:extLst>
          </p:cNvPr>
          <p:cNvSpPr/>
          <p:nvPr/>
        </p:nvSpPr>
        <p:spPr>
          <a:xfrm>
            <a:off x="541142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2803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deux axes principaux</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ordinateur, Site web&#10;&#10;Description générée automatiquement">
            <a:extLst>
              <a:ext uri="{FF2B5EF4-FFF2-40B4-BE49-F238E27FC236}">
                <a16:creationId xmlns:a16="http://schemas.microsoft.com/office/drawing/2014/main" id="{63E9BD10-B9C6-D7B9-5DA9-2551DAFFE177}"/>
              </a:ext>
            </a:extLst>
          </p:cNvPr>
          <p:cNvPicPr>
            <a:picLocks noChangeAspect="1"/>
          </p:cNvPicPr>
          <p:nvPr/>
        </p:nvPicPr>
        <p:blipFill rotWithShape="1">
          <a:blip r:embed="rId4"/>
          <a:srcRect r="19085"/>
          <a:stretch/>
        </p:blipFill>
        <p:spPr>
          <a:xfrm>
            <a:off x="1030224" y="1702432"/>
            <a:ext cx="2932175" cy="3270217"/>
          </a:xfrm>
          <a:prstGeom prst="rect">
            <a:avLst/>
          </a:prstGeom>
        </p:spPr>
      </p:pic>
      <p:pic>
        <p:nvPicPr>
          <p:cNvPr id="5" name="Image 4" descr="Une image contenant texte, capture d’écran, Police, document&#10;&#10;Description générée automatiquement">
            <a:extLst>
              <a:ext uri="{FF2B5EF4-FFF2-40B4-BE49-F238E27FC236}">
                <a16:creationId xmlns:a16="http://schemas.microsoft.com/office/drawing/2014/main" id="{7BC000CB-87D0-F587-052A-A793A90624DF}"/>
              </a:ext>
            </a:extLst>
          </p:cNvPr>
          <p:cNvPicPr>
            <a:picLocks noChangeAspect="1"/>
          </p:cNvPicPr>
          <p:nvPr/>
        </p:nvPicPr>
        <p:blipFill>
          <a:blip r:embed="rId5"/>
          <a:stretch>
            <a:fillRect/>
          </a:stretch>
        </p:blipFill>
        <p:spPr>
          <a:xfrm>
            <a:off x="5181431" y="1709090"/>
            <a:ext cx="2932345" cy="32635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exemples de sources d’informations</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Police, ligne, capture d’écran&#10;&#10;Description générée automatiquement">
            <a:extLst>
              <a:ext uri="{FF2B5EF4-FFF2-40B4-BE49-F238E27FC236}">
                <a16:creationId xmlns:a16="http://schemas.microsoft.com/office/drawing/2014/main" id="{A99055DB-5FA9-F212-91A1-09125D9832E5}"/>
              </a:ext>
            </a:extLst>
          </p:cNvPr>
          <p:cNvPicPr>
            <a:picLocks noChangeAspect="1"/>
          </p:cNvPicPr>
          <p:nvPr/>
        </p:nvPicPr>
        <p:blipFill rotWithShape="1">
          <a:blip r:embed="rId4"/>
          <a:srcRect l="2319" t="8167" r="1874" b="6280"/>
          <a:stretch/>
        </p:blipFill>
        <p:spPr>
          <a:xfrm>
            <a:off x="1252366" y="1688307"/>
            <a:ext cx="6639268" cy="1189456"/>
          </a:xfrm>
          <a:prstGeom prst="rect">
            <a:avLst/>
          </a:prstGeom>
        </p:spPr>
      </p:pic>
      <p:pic>
        <p:nvPicPr>
          <p:cNvPr id="7" name="Image 6" descr="Une image contenant texte, Police, capture d’écran&#10;&#10;Description générée automatiquement">
            <a:extLst>
              <a:ext uri="{FF2B5EF4-FFF2-40B4-BE49-F238E27FC236}">
                <a16:creationId xmlns:a16="http://schemas.microsoft.com/office/drawing/2014/main" id="{08CC787D-28AD-EC74-0B48-229A9C02B80A}"/>
              </a:ext>
            </a:extLst>
          </p:cNvPr>
          <p:cNvPicPr>
            <a:picLocks noChangeAspect="1"/>
          </p:cNvPicPr>
          <p:nvPr/>
        </p:nvPicPr>
        <p:blipFill rotWithShape="1">
          <a:blip r:embed="rId5"/>
          <a:srcRect l="1986" t="5062" r="1907" b="5562"/>
          <a:stretch/>
        </p:blipFill>
        <p:spPr>
          <a:xfrm>
            <a:off x="1252366" y="3157760"/>
            <a:ext cx="6639268" cy="1650338"/>
          </a:xfrm>
          <a:prstGeom prst="rect">
            <a:avLst/>
          </a:prstGeom>
        </p:spPr>
      </p:pic>
    </p:spTree>
    <p:extLst>
      <p:ext uri="{BB962C8B-B14F-4D97-AF65-F5344CB8AC3E}">
        <p14:creationId xmlns:p14="http://schemas.microsoft.com/office/powerpoint/2010/main" val="224201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a:t>
            </a:r>
            <a:endParaRPr sz="2000" dirty="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2774575"/>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chemeClr val="tx1"/>
                </a:solidFill>
                <a:highlight>
                  <a:srgbClr val="FFFFFF"/>
                </a:highlight>
                <a:latin typeface="Montserrat"/>
                <a:ea typeface="Montserrat"/>
                <a:cs typeface="Montserrat"/>
                <a:sym typeface="Montserrat"/>
              </a:rPr>
              <a:t>Bénéfices de la veille technologique pour le projet :</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chemeClr val="tx1"/>
              </a:solidFill>
              <a:highlight>
                <a:srgbClr val="FFFFFF"/>
              </a:highlight>
              <a:latin typeface="Montserrat"/>
              <a:ea typeface="Montserrat"/>
              <a:cs typeface="Montserrat"/>
              <a:sym typeface="Montserrat"/>
            </a:endParaRP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informé des dernières nouveautés en matière de langages, frameworks, bibliothèques, librairies…</a:t>
            </a: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à jour sur les bonnes pratiques de développement et de sécurité en vigueur (apprentissage continu)</a:t>
            </a:r>
          </a:p>
          <a:p>
            <a:pPr marL="457200" lvl="1" algn="just"/>
            <a:endParaRPr lang="fr-FR" sz="1500" i="1" dirty="0">
              <a:solidFill>
                <a:schemeClr val="tx1"/>
              </a:solidFill>
              <a:latin typeface="Montserrat"/>
              <a:ea typeface="Montserrat"/>
              <a:cs typeface="Montserrat"/>
              <a:sym typeface="Montserrat"/>
            </a:endParaRPr>
          </a:p>
          <a:p>
            <a:pPr marL="133350" marR="0" lvl="0" algn="just" defTabSz="914400" rtl="0" eaLnBrk="1" fontAlgn="auto" latinLnBrk="0" hangingPunct="1">
              <a:lnSpc>
                <a:spcPct val="150000"/>
              </a:lnSpc>
              <a:spcBef>
                <a:spcPts val="0"/>
              </a:spcBef>
              <a:spcAft>
                <a:spcPts val="0"/>
              </a:spcAft>
              <a:buClr>
                <a:srgbClr val="0D0D0D"/>
              </a:buClr>
              <a:buSzPts val="1500"/>
              <a:tabLst/>
              <a:defRPr/>
            </a:pPr>
            <a:r>
              <a:rPr kumimoji="0" lang="fr-FR" sz="1500" b="1" i="1" u="none" strike="noStrike" kern="0" cap="none" spc="0" normalizeH="0" baseline="0" noProof="0" dirty="0">
                <a:ln>
                  <a:noFill/>
                </a:ln>
                <a:solidFill>
                  <a:srgbClr val="000000"/>
                </a:solidFill>
                <a:effectLst/>
                <a:highlight>
                  <a:srgbClr val="FFFFFF"/>
                </a:highlight>
                <a:uLnTx/>
                <a:uFillTx/>
                <a:latin typeface="Montserrat"/>
                <a:ea typeface="Montserrat"/>
                <a:cs typeface="Montserrat"/>
                <a:sym typeface="Montserrat"/>
              </a:rPr>
              <a:t>=&gt; Travail de bonne qualité et aligné sur les dernières technologies</a:t>
            </a:r>
            <a:endParaRPr lang="fr-FR" sz="1200" b="1" i="1" dirty="0">
              <a:solidFill>
                <a:schemeClr val="dk1"/>
              </a:solidFill>
              <a:latin typeface="Montserrat"/>
              <a:ea typeface="Montserrat"/>
              <a:cs typeface="Montserrat"/>
              <a:sym typeface="Montserrat"/>
            </a:endParaRPr>
          </a:p>
          <a:p>
            <a:pPr marL="171450" lvl="7" indent="-171450">
              <a:lnSpc>
                <a:spcPct val="115000"/>
              </a:lnSpc>
              <a:buFont typeface="Wingdings" panose="05000000000000000000" pitchFamily="2" charset="2"/>
              <a:buChar char="ü"/>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110243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Conclusion</a:t>
            </a:r>
            <a:endParaRPr sz="200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2677626"/>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Menu Maker</a:t>
            </a:r>
            <a:r>
              <a:rPr lang="fr-FR" sz="1500" i="1" dirty="0">
                <a:solidFill>
                  <a:srgbClr val="0D0D0D"/>
                </a:solidFill>
                <a:highlight>
                  <a:srgbClr val="FFFFFF"/>
                </a:highlight>
                <a:latin typeface="Montserrat"/>
                <a:ea typeface="Montserrat"/>
                <a:cs typeface="Montserrat"/>
                <a:sym typeface="Montserrat"/>
              </a:rPr>
              <a:t> » : outil en ligne d’aide à la création de menus</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Méthodologie de développement </a:t>
            </a:r>
            <a:r>
              <a:rPr lang="fr-FR" sz="1500" b="1" i="1" dirty="0">
                <a:solidFill>
                  <a:srgbClr val="0D0D0D"/>
                </a:solidFill>
                <a:highlight>
                  <a:srgbClr val="FFFFFF"/>
                </a:highlight>
                <a:latin typeface="Montserrat"/>
                <a:ea typeface="Montserrat"/>
                <a:cs typeface="Montserrat"/>
                <a:sym typeface="Montserrat"/>
              </a:rPr>
              <a:t>agile</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Suivi des </a:t>
            </a:r>
            <a:r>
              <a:rPr lang="fr-FR" sz="1500" b="1" i="1" dirty="0">
                <a:solidFill>
                  <a:srgbClr val="0D0D0D"/>
                </a:solidFill>
                <a:highlight>
                  <a:srgbClr val="FFFFFF"/>
                </a:highlight>
                <a:latin typeface="Montserrat"/>
                <a:ea typeface="Montserrat"/>
                <a:cs typeface="Montserrat"/>
                <a:sym typeface="Montserrat"/>
              </a:rPr>
              <a:t>sprints</a:t>
            </a:r>
            <a:r>
              <a:rPr lang="fr-FR" sz="1500" i="1" dirty="0">
                <a:solidFill>
                  <a:srgbClr val="0D0D0D"/>
                </a:solidFill>
                <a:highlight>
                  <a:srgbClr val="FFFFFF"/>
                </a:highlight>
                <a:latin typeface="Montserrat"/>
                <a:ea typeface="Montserrat"/>
                <a:cs typeface="Montserrat"/>
                <a:sym typeface="Montserrat"/>
              </a:rPr>
              <a:t> via le tableau </a:t>
            </a:r>
            <a:r>
              <a:rPr lang="fr-FR" sz="1500" b="1" i="1" dirty="0">
                <a:solidFill>
                  <a:srgbClr val="0D0D0D"/>
                </a:solidFill>
                <a:highlight>
                  <a:srgbClr val="FFFFFF"/>
                </a:highlight>
                <a:latin typeface="Montserrat"/>
                <a:ea typeface="Montserrat"/>
                <a:cs typeface="Montserrat"/>
                <a:sym typeface="Montserrat"/>
              </a:rPr>
              <a:t>Kanban</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Spécifications techniques définies (</a:t>
            </a:r>
            <a:r>
              <a:rPr lang="fr-FR" sz="1500" b="1" i="1" dirty="0">
                <a:solidFill>
                  <a:srgbClr val="0D0D0D"/>
                </a:solidFill>
                <a:highlight>
                  <a:srgbClr val="FFFFFF"/>
                </a:highlight>
                <a:latin typeface="Montserrat"/>
                <a:ea typeface="Montserrat"/>
                <a:cs typeface="Montserrat"/>
                <a:sym typeface="Montserrat"/>
              </a:rPr>
              <a:t>ReactJS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NodeJS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MySQL</a:t>
            </a:r>
            <a:r>
              <a:rPr lang="fr-FR" sz="1500" i="1" dirty="0">
                <a:solidFill>
                  <a:srgbClr val="0D0D0D"/>
                </a:solidFill>
                <a:highlight>
                  <a:srgbClr val="FFFFFF"/>
                </a:highlight>
                <a:latin typeface="Montserrat"/>
                <a:ea typeface="Montserrat"/>
                <a:cs typeface="Montserrat"/>
                <a:sym typeface="Montserrat"/>
              </a:rPr>
              <a:t>…)</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Veille technologique à l’aide de </a:t>
            </a:r>
            <a:r>
              <a:rPr lang="fr-FR" sz="1500" b="1" i="1" dirty="0">
                <a:solidFill>
                  <a:srgbClr val="0D0D0D"/>
                </a:solidFill>
                <a:highlight>
                  <a:srgbClr val="FFFFFF"/>
                </a:highlight>
                <a:latin typeface="Montserrat"/>
                <a:ea typeface="Montserrat"/>
                <a:cs typeface="Montserrat"/>
                <a:sym typeface="Montserrat"/>
              </a:rPr>
              <a:t>Feedly</a:t>
            </a: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sz="1800" b="1" i="1"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Contexte du Projet</a:t>
            </a:r>
            <a:endParaRPr sz="3400">
              <a:latin typeface="Montserrat"/>
              <a:ea typeface="Montserrat"/>
              <a:cs typeface="Montserrat"/>
              <a:sym typeface="Montserrat"/>
            </a:endParaRPr>
          </a:p>
        </p:txBody>
      </p:sp>
      <p:sp>
        <p:nvSpPr>
          <p:cNvPr id="69" name="Google Shape;69;p15"/>
          <p:cNvSpPr txBox="1"/>
          <p:nvPr/>
        </p:nvSpPr>
        <p:spPr>
          <a:xfrm>
            <a:off x="434775" y="1085525"/>
            <a:ext cx="8320500" cy="2025139"/>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0"/>
              </a:spcBef>
              <a:spcAft>
                <a:spcPts val="0"/>
              </a:spcAft>
              <a:buClr>
                <a:schemeClr val="dk1"/>
              </a:buClr>
              <a:buSzPts val="1500"/>
              <a:buFont typeface="Montserrat"/>
              <a:buChar char="●"/>
            </a:pPr>
            <a:r>
              <a:rPr lang="fr-FR" sz="1500" b="1" i="1" dirty="0">
                <a:solidFill>
                  <a:schemeClr val="dk1"/>
                </a:solidFill>
                <a:latin typeface="Montserrat"/>
                <a:ea typeface="Montserrat"/>
                <a:cs typeface="Montserrat"/>
                <a:sym typeface="Montserrat"/>
              </a:rPr>
              <a:t>Qwenta</a:t>
            </a:r>
            <a:r>
              <a:rPr lang="fr-FR" sz="1500" i="1" dirty="0">
                <a:solidFill>
                  <a:schemeClr val="dk1"/>
                </a:solidFill>
                <a:latin typeface="Montserrat"/>
                <a:ea typeface="Montserrat"/>
                <a:cs typeface="Montserrat"/>
                <a:sym typeface="Montserrat"/>
              </a:rPr>
              <a:t> souhaite réaliser un outil en ligne qui permettra à ses clients restaurateurs de publier et de choisir par eux-mêmes la mise en forme de leurs menus, d’où le nom « </a:t>
            </a:r>
            <a:r>
              <a:rPr lang="fr-FR" sz="1500" b="1" i="1" dirty="0">
                <a:solidFill>
                  <a:schemeClr val="dk1"/>
                </a:solidFill>
                <a:latin typeface="Montserrat"/>
                <a:ea typeface="Montserrat"/>
                <a:cs typeface="Montserrat"/>
                <a:sym typeface="Montserrat"/>
              </a:rPr>
              <a:t>Menu Maker </a:t>
            </a:r>
            <a:r>
              <a:rPr lang="fr-FR" sz="1500" i="1" dirty="0">
                <a:solidFill>
                  <a:schemeClr val="dk1"/>
                </a:solidFill>
                <a:latin typeface="Montserrat"/>
                <a:ea typeface="Montserrat"/>
                <a:cs typeface="Montserrat"/>
                <a:sym typeface="Montserrat"/>
              </a:rPr>
              <a:t>».</a:t>
            </a:r>
          </a:p>
          <a:p>
            <a:pPr marL="457200" lvl="0" indent="-323850" algn="just" rtl="0">
              <a:lnSpc>
                <a:spcPct val="115000"/>
              </a:lnSpc>
              <a:spcBef>
                <a:spcPts val="0"/>
              </a:spcBef>
              <a:spcAft>
                <a:spcPts val="0"/>
              </a:spcAft>
              <a:buClr>
                <a:schemeClr val="dk1"/>
              </a:buClr>
              <a:buSzPts val="1500"/>
              <a:buFont typeface="Montserrat"/>
              <a:buChar char="●"/>
            </a:pPr>
            <a:endParaRPr lang="fr-FR" sz="1500" i="1" dirty="0">
              <a:solidFill>
                <a:schemeClr val="dk1"/>
              </a:solidFill>
              <a:latin typeface="Montserrat"/>
              <a:ea typeface="Montserrat"/>
              <a:cs typeface="Montserrat"/>
              <a:sym typeface="Montserrat"/>
            </a:endParaRPr>
          </a:p>
          <a:p>
            <a:pPr marL="457200" lvl="0" indent="-323850" algn="just" rtl="0">
              <a:lnSpc>
                <a:spcPct val="115000"/>
              </a:lnSpc>
              <a:spcBef>
                <a:spcPts val="0"/>
              </a:spcBef>
              <a:spcAft>
                <a:spcPts val="0"/>
              </a:spcAft>
              <a:buClr>
                <a:schemeClr val="dk1"/>
              </a:buClr>
              <a:buSzPts val="1500"/>
              <a:buFont typeface="Montserrat"/>
              <a:buChar char="●"/>
            </a:pPr>
            <a:r>
              <a:rPr lang="fr-FR" sz="1500" i="1" dirty="0">
                <a:solidFill>
                  <a:schemeClr val="dk1"/>
                </a:solidFill>
                <a:latin typeface="Montserrat"/>
                <a:ea typeface="Montserrat"/>
                <a:cs typeface="Montserrat"/>
                <a:sym typeface="Montserrat"/>
              </a:rPr>
              <a:t>L’utilisateur pourra ainsi </a:t>
            </a:r>
            <a:r>
              <a:rPr lang="fr-FR" sz="1500" b="1" i="1" dirty="0">
                <a:solidFill>
                  <a:schemeClr val="dk1"/>
                </a:solidFill>
                <a:latin typeface="Montserrat"/>
                <a:ea typeface="Montserrat"/>
                <a:cs typeface="Montserrat"/>
                <a:sym typeface="Montserrat"/>
              </a:rPr>
              <a:t>créer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personnaliser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diffuser</a:t>
            </a:r>
            <a:r>
              <a:rPr lang="fr-FR" sz="1500" i="1" dirty="0">
                <a:solidFill>
                  <a:schemeClr val="dk1"/>
                </a:solidFill>
                <a:latin typeface="Montserrat"/>
                <a:ea typeface="Montserrat"/>
                <a:cs typeface="Montserrat"/>
                <a:sym typeface="Montserrat"/>
              </a:rPr>
              <a:t> et </a:t>
            </a:r>
            <a:r>
              <a:rPr lang="fr-FR" sz="1500" b="1" i="1" dirty="0">
                <a:solidFill>
                  <a:schemeClr val="dk1"/>
                </a:solidFill>
                <a:latin typeface="Montserrat"/>
                <a:ea typeface="Montserrat"/>
                <a:cs typeface="Montserrat"/>
                <a:sym typeface="Montserrat"/>
              </a:rPr>
              <a:t>imprimer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un menu </a:t>
            </a:r>
            <a:r>
              <a:rPr lang="fr-FR" sz="1500" i="1" dirty="0">
                <a:solidFill>
                  <a:schemeClr val="dk1"/>
                </a:solidFill>
                <a:latin typeface="Montserrat"/>
                <a:ea typeface="Montserrat"/>
                <a:cs typeface="Montserrat"/>
                <a:sym typeface="Montserrat"/>
              </a:rPr>
              <a:t>depuis le site.</a:t>
            </a:r>
          </a:p>
          <a:p>
            <a:pPr marL="457200" lvl="0" indent="-323850" algn="just" rtl="0">
              <a:lnSpc>
                <a:spcPct val="115000"/>
              </a:lnSpc>
              <a:spcBef>
                <a:spcPts val="0"/>
              </a:spcBef>
              <a:spcAft>
                <a:spcPts val="0"/>
              </a:spcAft>
              <a:buClr>
                <a:schemeClr val="dk1"/>
              </a:buClr>
              <a:buSzPts val="1500"/>
              <a:buFont typeface="Montserrat"/>
              <a:buChar char="●"/>
            </a:pPr>
            <a:endParaRPr lang="fr-F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Landing page</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menu, fruit, nourriture&#10;&#10;Description générée automatiquement">
            <a:extLst>
              <a:ext uri="{FF2B5EF4-FFF2-40B4-BE49-F238E27FC236}">
                <a16:creationId xmlns:a16="http://schemas.microsoft.com/office/drawing/2014/main" id="{3B114A1C-C379-24F2-ABA3-083FEFE79C14}"/>
              </a:ext>
            </a:extLst>
          </p:cNvPr>
          <p:cNvPicPr>
            <a:picLocks noChangeAspect="1"/>
          </p:cNvPicPr>
          <p:nvPr/>
        </p:nvPicPr>
        <p:blipFill>
          <a:blip r:embed="rId4"/>
          <a:stretch>
            <a:fillRect/>
          </a:stretch>
        </p:blipFill>
        <p:spPr>
          <a:xfrm>
            <a:off x="2924217" y="1122204"/>
            <a:ext cx="5908083" cy="37234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Création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C655C476-EE30-6530-CE53-88486A2DF5CB}"/>
              </a:ext>
            </a:extLst>
          </p:cNvPr>
          <p:cNvPicPr>
            <a:picLocks noChangeAspect="1"/>
          </p:cNvPicPr>
          <p:nvPr/>
        </p:nvPicPr>
        <p:blipFill>
          <a:blip r:embed="rId4"/>
          <a:stretch>
            <a:fillRect/>
          </a:stretch>
        </p:blipFill>
        <p:spPr>
          <a:xfrm>
            <a:off x="2847110" y="1152475"/>
            <a:ext cx="5719720" cy="3603661"/>
          </a:xfrm>
          <a:prstGeom prst="rect">
            <a:avLst/>
          </a:prstGeom>
        </p:spPr>
      </p:pic>
    </p:spTree>
    <p:extLst>
      <p:ext uri="{BB962C8B-B14F-4D97-AF65-F5344CB8AC3E}">
        <p14:creationId xmlns:p14="http://schemas.microsoft.com/office/powerpoint/2010/main" val="267010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Personnalisation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Police, conception&#10;&#10;Description générée automatiquement">
            <a:extLst>
              <a:ext uri="{FF2B5EF4-FFF2-40B4-BE49-F238E27FC236}">
                <a16:creationId xmlns:a16="http://schemas.microsoft.com/office/drawing/2014/main" id="{D292B7C1-67CF-E16B-A30C-4695081B09AD}"/>
              </a:ext>
            </a:extLst>
          </p:cNvPr>
          <p:cNvPicPr>
            <a:picLocks noChangeAspect="1"/>
          </p:cNvPicPr>
          <p:nvPr/>
        </p:nvPicPr>
        <p:blipFill>
          <a:blip r:embed="rId4"/>
          <a:stretch>
            <a:fillRect/>
          </a:stretch>
        </p:blipFill>
        <p:spPr>
          <a:xfrm>
            <a:off x="2847109" y="1152475"/>
            <a:ext cx="5714094" cy="3603662"/>
          </a:xfrm>
          <a:prstGeom prst="rect">
            <a:avLst/>
          </a:prstGeom>
        </p:spPr>
      </p:pic>
    </p:spTree>
    <p:extLst>
      <p:ext uri="{BB962C8B-B14F-4D97-AF65-F5344CB8AC3E}">
        <p14:creationId xmlns:p14="http://schemas.microsoft.com/office/powerpoint/2010/main" val="405552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Diffusion et impression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6683ECF5-F97F-2FAC-8135-061929272024}"/>
              </a:ext>
            </a:extLst>
          </p:cNvPr>
          <p:cNvPicPr>
            <a:picLocks noChangeAspect="1"/>
          </p:cNvPicPr>
          <p:nvPr/>
        </p:nvPicPr>
        <p:blipFill>
          <a:blip r:embed="rId4"/>
          <a:stretch>
            <a:fillRect/>
          </a:stretch>
        </p:blipFill>
        <p:spPr>
          <a:xfrm>
            <a:off x="2847109" y="1152475"/>
            <a:ext cx="5714094" cy="3617069"/>
          </a:xfrm>
          <a:prstGeom prst="rect">
            <a:avLst/>
          </a:prstGeom>
        </p:spPr>
      </p:pic>
    </p:spTree>
    <p:extLst>
      <p:ext uri="{BB962C8B-B14F-4D97-AF65-F5344CB8AC3E}">
        <p14:creationId xmlns:p14="http://schemas.microsoft.com/office/powerpoint/2010/main" val="6972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Méthodologie utilisée</a:t>
            </a:r>
            <a:endParaRPr sz="30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Google Shape;85;p17">
            <a:extLst>
              <a:ext uri="{FF2B5EF4-FFF2-40B4-BE49-F238E27FC236}">
                <a16:creationId xmlns:a16="http://schemas.microsoft.com/office/drawing/2014/main" id="{B9AE7173-CAA1-FE6F-7DDB-04B61DE336E5}"/>
              </a:ext>
            </a:extLst>
          </p:cNvPr>
          <p:cNvSpPr txBox="1">
            <a:spLocks/>
          </p:cNvSpPr>
          <p:nvPr/>
        </p:nvSpPr>
        <p:spPr>
          <a:xfrm>
            <a:off x="311700" y="1181544"/>
            <a:ext cx="85206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23850" algn="jus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Méthodologie de développement agile </a:t>
            </a:r>
            <a:r>
              <a:rPr lang="fr-FR" sz="1500" i="1" dirty="0">
                <a:solidFill>
                  <a:srgbClr val="0D0D0D"/>
                </a:solidFill>
                <a:highlight>
                  <a:srgbClr val="FFFFFF"/>
                </a:highlight>
                <a:latin typeface="Montserrat"/>
                <a:ea typeface="Montserrat"/>
                <a:cs typeface="Montserrat"/>
                <a:sym typeface="Montserrat"/>
              </a:rPr>
              <a:t>: approche du développement logiciel dont l'objectif est de distribuer en continu des logiciels opérationnels créés sur la base d'itérations rapides.</a:t>
            </a:r>
          </a:p>
          <a:p>
            <a:pPr marL="133350" indent="0">
              <a:buClr>
                <a:srgbClr val="0D0D0D"/>
              </a:buClr>
              <a:buSzPts val="1500"/>
              <a:buNone/>
            </a:pPr>
            <a:endParaRPr lang="fr-FR" sz="1500" i="1" dirty="0">
              <a:solidFill>
                <a:srgbClr val="0D0D0D"/>
              </a:solidFill>
              <a:highlight>
                <a:srgbClr val="FFFFFF"/>
              </a:highlight>
              <a:latin typeface="Montserrat"/>
              <a:ea typeface="Montserrat"/>
              <a:cs typeface="Montserrat"/>
              <a:sym typeface="Montserrat"/>
            </a:endParaRPr>
          </a:p>
          <a:p>
            <a:pPr indent="-323850">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Durée des </a:t>
            </a:r>
            <a:r>
              <a:rPr lang="fr-FR" sz="1500" b="1" i="1" dirty="0">
                <a:solidFill>
                  <a:srgbClr val="0D0D0D"/>
                </a:solidFill>
                <a:highlight>
                  <a:srgbClr val="FFFFFF"/>
                </a:highlight>
                <a:latin typeface="Montserrat"/>
                <a:ea typeface="Montserrat"/>
                <a:cs typeface="Montserrat"/>
                <a:sym typeface="Montserrat"/>
              </a:rPr>
              <a:t>sprints</a:t>
            </a:r>
            <a:r>
              <a:rPr lang="fr-FR" sz="1500" i="1" dirty="0">
                <a:solidFill>
                  <a:srgbClr val="0D0D0D"/>
                </a:solidFill>
                <a:highlight>
                  <a:srgbClr val="FFFFFF"/>
                </a:highlight>
                <a:latin typeface="Montserrat"/>
                <a:ea typeface="Montserrat"/>
                <a:cs typeface="Montserrat"/>
                <a:sym typeface="Montserrat"/>
              </a:rPr>
              <a:t> : 4 semaines.</a:t>
            </a:r>
            <a:br>
              <a:rPr lang="fr-FR" sz="1500" dirty="0">
                <a:solidFill>
                  <a:srgbClr val="0D0D0D"/>
                </a:solidFill>
                <a:highlight>
                  <a:srgbClr val="FFFFFF"/>
                </a:highlight>
                <a:latin typeface="Montserrat"/>
                <a:ea typeface="Montserrat"/>
                <a:cs typeface="Montserrat"/>
                <a:sym typeface="Montserrat"/>
              </a:rPr>
            </a:br>
            <a:endParaRPr lang="fr-FR" sz="1500" dirty="0">
              <a:solidFill>
                <a:srgbClr val="0D0D0D"/>
              </a:solidFill>
              <a:highlight>
                <a:srgbClr val="FFFFFF"/>
              </a:highlight>
              <a:latin typeface="Montserrat"/>
              <a:ea typeface="Montserrat"/>
              <a:cs typeface="Montserrat"/>
              <a:sym typeface="Montserrat"/>
            </a:endParaRPr>
          </a:p>
          <a:p>
            <a:pPr indent="-323850">
              <a:buClr>
                <a:srgbClr val="0D0D0D"/>
              </a:buClr>
              <a:buSzPts val="1500"/>
              <a:buFont typeface="Montserrat"/>
              <a:buChar char="●"/>
            </a:pPr>
            <a:r>
              <a:rPr lang="fr-FR" sz="1500" dirty="0">
                <a:solidFill>
                  <a:srgbClr val="0D0D0D"/>
                </a:solidFill>
                <a:highlight>
                  <a:srgbClr val="FFFFFF"/>
                </a:highlight>
                <a:latin typeface="Montserrat"/>
                <a:ea typeface="Montserrat"/>
                <a:cs typeface="Montserrat"/>
                <a:sym typeface="Montserrat"/>
              </a:rPr>
              <a:t>Avantages de cette approche pour le projet Menu Maker : </a:t>
            </a:r>
          </a:p>
          <a:p>
            <a:pPr indent="-323850">
              <a:buClr>
                <a:srgbClr val="0D0D0D"/>
              </a:buClr>
              <a:buSzPts val="1500"/>
              <a:buFont typeface="Montserrat"/>
              <a:buChar char="●"/>
            </a:pPr>
            <a:endParaRPr lang="fr-FR" sz="1500" dirty="0">
              <a:solidFill>
                <a:srgbClr val="0D0D0D"/>
              </a:solidFill>
              <a:highlight>
                <a:srgbClr val="FFFFFF"/>
              </a:highlight>
              <a:latin typeface="Montserrat"/>
              <a:ea typeface="Montserrat"/>
              <a:cs typeface="Montserrat"/>
              <a:sym typeface="Montserrat"/>
            </a:endParaRP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Gagner plus de contrôle sur le produit final</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Augmenter l’efficacité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Assurer des livraisons de haute qualité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Accroître la satisfaction des utilisateurs</a:t>
            </a:r>
          </a:p>
          <a:p>
            <a:pPr marL="0" indent="0">
              <a:spcBef>
                <a:spcPts val="1200"/>
              </a:spcBef>
              <a:buFont typeface="Arial"/>
              <a:buNone/>
            </a:pPr>
            <a:endParaRPr lang="fr-FR" dirty="0">
              <a:latin typeface="Montserrat"/>
              <a:ea typeface="Montserrat"/>
              <a:cs typeface="Montserrat"/>
              <a:sym typeface="Montserrat"/>
            </a:endParaRPr>
          </a:p>
          <a:p>
            <a:pPr indent="0">
              <a:spcBef>
                <a:spcPts val="1200"/>
              </a:spcBef>
              <a:spcAft>
                <a:spcPts val="1200"/>
              </a:spcAft>
              <a:buFont typeface="Arial"/>
              <a:buNone/>
            </a:pPr>
            <a:endParaRPr lang="fr-FR" dirty="0">
              <a:latin typeface="Montserrat"/>
              <a:ea typeface="Montserrat"/>
              <a:cs typeface="Montserrat"/>
              <a:sym typeface="Montserrat"/>
            </a:endParaRPr>
          </a:p>
        </p:txBody>
      </p:sp>
    </p:spTree>
    <p:extLst>
      <p:ext uri="{BB962C8B-B14F-4D97-AF65-F5344CB8AC3E}">
        <p14:creationId xmlns:p14="http://schemas.microsoft.com/office/powerpoint/2010/main" val="284156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11750" y="935302"/>
            <a:ext cx="8320500" cy="4685868"/>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Le </a:t>
            </a:r>
            <a:r>
              <a:rPr lang="fr-FR" sz="1500" b="1" i="1" dirty="0">
                <a:solidFill>
                  <a:srgbClr val="0D0D0D"/>
                </a:solidFill>
                <a:highlight>
                  <a:srgbClr val="FFFFFF"/>
                </a:highlight>
                <a:latin typeface="Montserrat"/>
                <a:ea typeface="Montserrat"/>
                <a:cs typeface="Montserrat"/>
                <a:sym typeface="Montserrat"/>
              </a:rPr>
              <a:t>Kanban</a:t>
            </a:r>
            <a:r>
              <a:rPr lang="fr-FR" sz="1500" i="1" dirty="0">
                <a:solidFill>
                  <a:srgbClr val="0D0D0D"/>
                </a:solidFill>
                <a:highlight>
                  <a:srgbClr val="FFFFFF"/>
                </a:highlight>
                <a:latin typeface="Montserrat"/>
                <a:ea typeface="Montserrat"/>
                <a:cs typeface="Montserrat"/>
                <a:sym typeface="Montserrat"/>
              </a:rPr>
              <a:t> permet de suivre les tâches en temps réel, de gérer les priorités et de favoriser la collaboration entre les membres de l’équipe. Il permet ainsi d’assurer un meilleur partage de l’information, une réduction des délais, une flexibilité (agilité) accrue au sein de l’équipe et enfin il contribue à l’amélioration continue.</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Un </a:t>
            </a:r>
            <a:r>
              <a:rPr lang="fr-FR" sz="1500" b="1" i="1" dirty="0">
                <a:solidFill>
                  <a:srgbClr val="0D0D0D"/>
                </a:solidFill>
                <a:highlight>
                  <a:srgbClr val="FFFFFF"/>
                </a:highlight>
                <a:latin typeface="Montserrat"/>
                <a:ea typeface="Montserrat"/>
                <a:cs typeface="Montserrat"/>
                <a:sym typeface="Montserrat"/>
              </a:rPr>
              <a:t>récit utilisateur</a:t>
            </a:r>
            <a:r>
              <a:rPr lang="fr-FR" sz="1500" i="1" dirty="0">
                <a:solidFill>
                  <a:srgbClr val="0D0D0D"/>
                </a:solidFill>
                <a:highlight>
                  <a:srgbClr val="FFFFFF"/>
                </a:highlight>
                <a:latin typeface="Montserrat"/>
                <a:ea typeface="Montserrat"/>
                <a:cs typeface="Montserrat"/>
                <a:sym typeface="Montserrat"/>
              </a:rPr>
              <a:t>, ou « </a:t>
            </a: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a:t>
            </a:r>
            <a:r>
              <a:rPr lang="fr-FR" sz="1500" b="1" i="1" dirty="0">
                <a:solidFill>
                  <a:srgbClr val="0D0D0D"/>
                </a:solidFill>
                <a:highlight>
                  <a:srgbClr val="FFFFFF"/>
                </a:highlight>
                <a:latin typeface="Montserrat"/>
                <a:ea typeface="Montserrat"/>
                <a:cs typeface="Montserrat"/>
                <a:sym typeface="Montserrat"/>
              </a:rPr>
              <a:t> </a:t>
            </a:r>
            <a:r>
              <a:rPr lang="fr-FR" sz="1500" i="1" dirty="0">
                <a:solidFill>
                  <a:srgbClr val="0D0D0D"/>
                </a:solidFill>
                <a:highlight>
                  <a:srgbClr val="FFFFFF"/>
                </a:highlight>
                <a:latin typeface="Montserrat"/>
                <a:ea typeface="Montserrat"/>
                <a:cs typeface="Montserrat"/>
                <a:sym typeface="Montserrat"/>
              </a:rPr>
              <a:t>en anglais, est une description simple d’un besoin ou d’une attente exprimée par un utilisateur et utilisée dans le domaine du développement de logiciels et de la conception de nouveaux produits pour déterminer les fonctionnalités à développer. </a:t>
            </a:r>
          </a:p>
          <a:p>
            <a:pPr marL="457200" indent="-323850" algn="just">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Lien Kanban : </a:t>
            </a:r>
            <a:r>
              <a:rPr lang="fr-FR" sz="1500" i="1" dirty="0">
                <a:solidFill>
                  <a:srgbClr val="0D0D0D"/>
                </a:solidFill>
                <a:highlight>
                  <a:srgbClr val="FFFFFF"/>
                </a:highlight>
                <a:latin typeface="Montserrat"/>
                <a:ea typeface="Montserrat"/>
                <a:cs typeface="Montserrat"/>
                <a:sym typeface="Montserrat"/>
                <a:hlinkClick r:id="rId3"/>
              </a:rPr>
              <a:t>https://trello.com/b/sbhaR1xZ/menumaker-sprint-1-agile</a:t>
            </a:r>
            <a:endParaRPr lang="fr-FR" sz="1500"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4">
            <a:alphaModFix/>
          </a:blip>
          <a:stretch>
            <a:fillRect/>
          </a:stretch>
        </p:blipFill>
        <p:spPr>
          <a:xfrm>
            <a:off x="8469575" y="-4"/>
            <a:ext cx="674425" cy="340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Affichage à l'écran (16:9)</PresentationFormat>
  <Paragraphs>104</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Wingdings</vt:lpstr>
      <vt:lpstr>Montserrat</vt:lpstr>
      <vt:lpstr>Arial</vt:lpstr>
      <vt:lpstr>Simple Light</vt:lpstr>
      <vt:lpstr>Présentation PowerPoint</vt:lpstr>
      <vt:lpstr>Sommaire</vt:lpstr>
      <vt:lpstr>Contexte du Projet</vt:lpstr>
      <vt:lpstr>Aperçu de la maquette </vt:lpstr>
      <vt:lpstr>Aperçu de la maquette </vt:lpstr>
      <vt:lpstr>Aperçu de la maquette </vt:lpstr>
      <vt:lpstr>Aperçu de la maquette </vt:lpstr>
      <vt:lpstr>Méthodologie utilisée</vt:lpstr>
      <vt:lpstr>Suivi du projet avec le Kanban</vt:lpstr>
      <vt:lpstr>Suivi du projet avec le Kanban</vt:lpstr>
      <vt:lpstr>Suivi du projet avec le Kanban</vt:lpstr>
      <vt:lpstr>Équipe et Plan de communication</vt:lpstr>
      <vt:lpstr>Spécifications techniques</vt:lpstr>
      <vt:lpstr>Spécifications techniques</vt:lpstr>
      <vt:lpstr>Spécifications techniques</vt:lpstr>
      <vt:lpstr>Veille Technologique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BIARD Sunny</cp:lastModifiedBy>
  <cp:revision>13</cp:revision>
  <dcterms:modified xsi:type="dcterms:W3CDTF">2024-06-11T13:03:38Z</dcterms:modified>
</cp:coreProperties>
</file>