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59" r:id="rId6"/>
    <p:sldId id="262" r:id="rId7"/>
    <p:sldId id="263" r:id="rId8"/>
    <p:sldId id="265"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62FDA9B3-114F-43EA-B50A-640FA1EBB748}" type="datetimeFigureOut">
              <a:rPr lang="fr-FR" smtClean="0"/>
              <a:t>20/03/2024</a:t>
            </a:fld>
            <a:endParaRPr lang="fr-F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fr-F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51DB0298-198E-4FDA-90FB-B10489ABD3CA}" type="slidenum">
              <a:rPr lang="fr-FR" smtClean="0"/>
              <a:t>‹N°›</a:t>
            </a:fld>
            <a:endParaRPr lang="fr-F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53073475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2FDA9B3-114F-43EA-B50A-640FA1EBB748}" type="datetimeFigureOut">
              <a:rPr lang="fr-FR" smtClean="0"/>
              <a:t>20/03/2024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1DB0298-198E-4FDA-90FB-B10489ABD3CA}" type="slidenum">
              <a:rPr lang="fr-FR" smtClean="0"/>
              <a:t>‹N°›</a:t>
            </a:fld>
            <a:endParaRPr lang="fr-FR"/>
          </a:p>
        </p:txBody>
      </p:sp>
    </p:spTree>
    <p:extLst>
      <p:ext uri="{BB962C8B-B14F-4D97-AF65-F5344CB8AC3E}">
        <p14:creationId xmlns:p14="http://schemas.microsoft.com/office/powerpoint/2010/main" val="749007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2FDA9B3-114F-43EA-B50A-640FA1EBB748}" type="datetimeFigureOut">
              <a:rPr lang="fr-FR" smtClean="0"/>
              <a:t>20/03/2024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1DB0298-198E-4FDA-90FB-B10489ABD3CA}" type="slidenum">
              <a:rPr lang="fr-FR" smtClean="0"/>
              <a:t>‹N°›</a:t>
            </a:fld>
            <a:endParaRPr lang="fr-FR"/>
          </a:p>
        </p:txBody>
      </p:sp>
    </p:spTree>
    <p:extLst>
      <p:ext uri="{BB962C8B-B14F-4D97-AF65-F5344CB8AC3E}">
        <p14:creationId xmlns:p14="http://schemas.microsoft.com/office/powerpoint/2010/main" val="2999725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2FDA9B3-114F-43EA-B50A-640FA1EBB748}" type="datetimeFigureOut">
              <a:rPr lang="fr-FR" smtClean="0"/>
              <a:t>20/03/2024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1DB0298-198E-4FDA-90FB-B10489ABD3CA}" type="slidenum">
              <a:rPr lang="fr-FR" smtClean="0"/>
              <a:t>‹N°›</a:t>
            </a:fld>
            <a:endParaRPr lang="fr-FR"/>
          </a:p>
        </p:txBody>
      </p:sp>
    </p:spTree>
    <p:extLst>
      <p:ext uri="{BB962C8B-B14F-4D97-AF65-F5344CB8AC3E}">
        <p14:creationId xmlns:p14="http://schemas.microsoft.com/office/powerpoint/2010/main" val="2648898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2FDA9B3-114F-43EA-B50A-640FA1EBB748}" type="datetimeFigureOut">
              <a:rPr lang="fr-FR" smtClean="0"/>
              <a:t>20/03/2024</a:t>
            </a:fld>
            <a:endParaRPr lang="fr-F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fr-F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51DB0298-198E-4FDA-90FB-B10489ABD3CA}" type="slidenum">
              <a:rPr lang="fr-FR" smtClean="0"/>
              <a:t>‹N°›</a:t>
            </a:fld>
            <a:endParaRPr lang="fr-F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72808192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2FDA9B3-114F-43EA-B50A-640FA1EBB748}" type="datetimeFigureOut">
              <a:rPr lang="fr-FR" smtClean="0"/>
              <a:t>20/03/2024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1DB0298-198E-4FDA-90FB-B10489ABD3CA}" type="slidenum">
              <a:rPr lang="fr-FR" smtClean="0"/>
              <a:t>‹N°›</a:t>
            </a:fld>
            <a:endParaRPr lang="fr-FR"/>
          </a:p>
        </p:txBody>
      </p:sp>
    </p:spTree>
    <p:extLst>
      <p:ext uri="{BB962C8B-B14F-4D97-AF65-F5344CB8AC3E}">
        <p14:creationId xmlns:p14="http://schemas.microsoft.com/office/powerpoint/2010/main" val="1230838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2FDA9B3-114F-43EA-B50A-640FA1EBB748}" type="datetimeFigureOut">
              <a:rPr lang="fr-FR" smtClean="0"/>
              <a:t>20/03/2024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1DB0298-198E-4FDA-90FB-B10489ABD3CA}" type="slidenum">
              <a:rPr lang="fr-FR" smtClean="0"/>
              <a:t>‹N°›</a:t>
            </a:fld>
            <a:endParaRPr lang="fr-FR"/>
          </a:p>
        </p:txBody>
      </p:sp>
    </p:spTree>
    <p:extLst>
      <p:ext uri="{BB962C8B-B14F-4D97-AF65-F5344CB8AC3E}">
        <p14:creationId xmlns:p14="http://schemas.microsoft.com/office/powerpoint/2010/main" val="1814940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2FDA9B3-114F-43EA-B50A-640FA1EBB748}" type="datetimeFigureOut">
              <a:rPr lang="fr-FR" smtClean="0"/>
              <a:t>20/03/2024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1DB0298-198E-4FDA-90FB-B10489ABD3CA}" type="slidenum">
              <a:rPr lang="fr-FR" smtClean="0"/>
              <a:t>‹N°›</a:t>
            </a:fld>
            <a:endParaRPr lang="fr-FR"/>
          </a:p>
        </p:txBody>
      </p:sp>
    </p:spTree>
    <p:extLst>
      <p:ext uri="{BB962C8B-B14F-4D97-AF65-F5344CB8AC3E}">
        <p14:creationId xmlns:p14="http://schemas.microsoft.com/office/powerpoint/2010/main" val="3187486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FDA9B3-114F-43EA-B50A-640FA1EBB748}" type="datetimeFigureOut">
              <a:rPr lang="fr-FR" smtClean="0"/>
              <a:t>20/03/2024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1DB0298-198E-4FDA-90FB-B10489ABD3CA}" type="slidenum">
              <a:rPr lang="fr-FR" smtClean="0"/>
              <a:t>‹N°›</a:t>
            </a:fld>
            <a:endParaRPr lang="fr-FR"/>
          </a:p>
        </p:txBody>
      </p:sp>
    </p:spTree>
    <p:extLst>
      <p:ext uri="{BB962C8B-B14F-4D97-AF65-F5344CB8AC3E}">
        <p14:creationId xmlns:p14="http://schemas.microsoft.com/office/powerpoint/2010/main" val="3135746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2FDA9B3-114F-43EA-B50A-640FA1EBB748}" type="datetimeFigureOut">
              <a:rPr lang="fr-FR" smtClean="0"/>
              <a:t>20/03/2024</a:t>
            </a:fld>
            <a:endParaRPr lang="fr-F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fr-F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1DB0298-198E-4FDA-90FB-B10489ABD3CA}" type="slidenum">
              <a:rPr lang="fr-FR" smtClean="0"/>
              <a:t>‹N°›</a:t>
            </a:fld>
            <a:endParaRPr lang="fr-F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37128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2FDA9B3-114F-43EA-B50A-640FA1EBB748}" type="datetimeFigureOut">
              <a:rPr lang="fr-FR" smtClean="0"/>
              <a:t>20/03/2024</a:t>
            </a:fld>
            <a:endParaRPr lang="fr-F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fr-F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1DB0298-198E-4FDA-90FB-B10489ABD3CA}" type="slidenum">
              <a:rPr lang="fr-FR" smtClean="0"/>
              <a:t>‹N°›</a:t>
            </a:fld>
            <a:endParaRPr lang="fr-F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55420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62FDA9B3-114F-43EA-B50A-640FA1EBB748}" type="datetimeFigureOut">
              <a:rPr lang="fr-FR" smtClean="0"/>
              <a:t>20/03/2024</a:t>
            </a:fld>
            <a:endParaRPr lang="fr-F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fr-F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51DB0298-198E-4FDA-90FB-B10489ABD3CA}" type="slidenum">
              <a:rPr lang="fr-FR" smtClean="0"/>
              <a:t>‹N°›</a:t>
            </a:fld>
            <a:endParaRPr lang="fr-F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981003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0AD99F-E2D7-F0CC-1319-CC28A09FB22E}"/>
              </a:ext>
            </a:extLst>
          </p:cNvPr>
          <p:cNvSpPr>
            <a:spLocks noGrp="1"/>
          </p:cNvSpPr>
          <p:nvPr>
            <p:ph type="ctrTitle"/>
          </p:nvPr>
        </p:nvSpPr>
        <p:spPr>
          <a:xfrm>
            <a:off x="1915123" y="1167246"/>
            <a:ext cx="8361229" cy="2098226"/>
          </a:xfrm>
        </p:spPr>
        <p:txBody>
          <a:bodyPr/>
          <a:lstStyle/>
          <a:p>
            <a:r>
              <a:rPr lang="fr-FR" sz="4800" dirty="0"/>
              <a:t>Présentation de l’outil de gestion de projet</a:t>
            </a:r>
          </a:p>
        </p:txBody>
      </p:sp>
      <p:pic>
        <p:nvPicPr>
          <p:cNvPr id="7" name="Image 6" descr="Une image contenant capture d’écran, Police, Graphique, texte">
            <a:extLst>
              <a:ext uri="{FF2B5EF4-FFF2-40B4-BE49-F238E27FC236}">
                <a16:creationId xmlns:a16="http://schemas.microsoft.com/office/drawing/2014/main" id="{FE19A777-BC4B-1F8B-839B-41EE90DC8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6005" y="3429000"/>
            <a:ext cx="3439463" cy="1934698"/>
          </a:xfrm>
          <a:prstGeom prst="rect">
            <a:avLst/>
          </a:prstGeom>
        </p:spPr>
      </p:pic>
      <p:sp>
        <p:nvSpPr>
          <p:cNvPr id="8" name="ZoneTexte 7">
            <a:extLst>
              <a:ext uri="{FF2B5EF4-FFF2-40B4-BE49-F238E27FC236}">
                <a16:creationId xmlns:a16="http://schemas.microsoft.com/office/drawing/2014/main" id="{41C165BD-3AE6-C7AA-2374-F27193F9A42C}"/>
              </a:ext>
            </a:extLst>
          </p:cNvPr>
          <p:cNvSpPr txBox="1"/>
          <p:nvPr/>
        </p:nvSpPr>
        <p:spPr>
          <a:xfrm>
            <a:off x="5370123" y="6192570"/>
            <a:ext cx="1451231" cy="369332"/>
          </a:xfrm>
          <a:prstGeom prst="rect">
            <a:avLst/>
          </a:prstGeom>
          <a:noFill/>
        </p:spPr>
        <p:txBody>
          <a:bodyPr wrap="none" rtlCol="0">
            <a:spAutoFit/>
          </a:bodyPr>
          <a:lstStyle/>
          <a:p>
            <a:r>
              <a:rPr lang="fr-FR" dirty="0"/>
              <a:t>Sunny BIARD</a:t>
            </a:r>
          </a:p>
        </p:txBody>
      </p:sp>
    </p:spTree>
    <p:extLst>
      <p:ext uri="{BB962C8B-B14F-4D97-AF65-F5344CB8AC3E}">
        <p14:creationId xmlns:p14="http://schemas.microsoft.com/office/powerpoint/2010/main" val="425983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63AB9B-1AD7-BFAA-7495-600AF19A9C3C}"/>
              </a:ext>
            </a:extLst>
          </p:cNvPr>
          <p:cNvSpPr>
            <a:spLocks noGrp="1"/>
          </p:cNvSpPr>
          <p:nvPr>
            <p:ph type="title"/>
          </p:nvPr>
        </p:nvSpPr>
        <p:spPr/>
        <p:txBody>
          <a:bodyPr/>
          <a:lstStyle/>
          <a:p>
            <a:pPr algn="ctr"/>
            <a:r>
              <a:rPr lang="fr-FR" dirty="0"/>
              <a:t>Présentation</a:t>
            </a:r>
          </a:p>
        </p:txBody>
      </p:sp>
      <p:sp>
        <p:nvSpPr>
          <p:cNvPr id="3" name="Espace réservé du contenu 2">
            <a:extLst>
              <a:ext uri="{FF2B5EF4-FFF2-40B4-BE49-F238E27FC236}">
                <a16:creationId xmlns:a16="http://schemas.microsoft.com/office/drawing/2014/main" id="{616B1B58-A761-B89C-EC45-E777C625CDF5}"/>
              </a:ext>
            </a:extLst>
          </p:cNvPr>
          <p:cNvSpPr>
            <a:spLocks noGrp="1"/>
          </p:cNvSpPr>
          <p:nvPr>
            <p:ph idx="1"/>
          </p:nvPr>
        </p:nvSpPr>
        <p:spPr/>
        <p:txBody>
          <a:bodyPr/>
          <a:lstStyle/>
          <a:p>
            <a:pPr algn="just"/>
            <a:r>
              <a:rPr lang="fr-FR" dirty="0"/>
              <a:t>Trello est un outil de gestion de projet en ligne, inspiré par la méthode Kanban de Toyota. Il repose sur une organisation des projets en planches listant des cartes, chacune représentant des tâches. Les cartes sont assignables à des utilisateurs et sont mobiles d'une planche à l'autre, traduisant leur avancement.</a:t>
            </a:r>
          </a:p>
          <a:p>
            <a:pPr algn="just"/>
            <a:r>
              <a:rPr lang="fr-FR" dirty="0"/>
              <a:t>Trello est entièrement synchronisé en ligne, et permet de partager les tableaux et les cartes avec d’autres utilisateurs. Un groupe de travail peut utiliser cette application pour publier ses avancées de manière que chacun dispose en permanence des informations les plus récentes.</a:t>
            </a:r>
          </a:p>
        </p:txBody>
      </p:sp>
    </p:spTree>
    <p:extLst>
      <p:ext uri="{BB962C8B-B14F-4D97-AF65-F5344CB8AC3E}">
        <p14:creationId xmlns:p14="http://schemas.microsoft.com/office/powerpoint/2010/main" val="707431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34B6D8-AE15-AEE1-1796-9740CD2564A2}"/>
              </a:ext>
            </a:extLst>
          </p:cNvPr>
          <p:cNvSpPr>
            <a:spLocks noGrp="1"/>
          </p:cNvSpPr>
          <p:nvPr>
            <p:ph type="title"/>
          </p:nvPr>
        </p:nvSpPr>
        <p:spPr/>
        <p:txBody>
          <a:bodyPr/>
          <a:lstStyle/>
          <a:p>
            <a:pPr algn="ctr"/>
            <a:r>
              <a:rPr lang="fr-FR" dirty="0"/>
              <a:t>Avantages</a:t>
            </a:r>
          </a:p>
        </p:txBody>
      </p:sp>
      <p:sp>
        <p:nvSpPr>
          <p:cNvPr id="3" name="Espace réservé du contenu 2">
            <a:extLst>
              <a:ext uri="{FF2B5EF4-FFF2-40B4-BE49-F238E27FC236}">
                <a16:creationId xmlns:a16="http://schemas.microsoft.com/office/drawing/2014/main" id="{59A77791-0235-2CEC-C8DA-C9807111C26B}"/>
              </a:ext>
            </a:extLst>
          </p:cNvPr>
          <p:cNvSpPr>
            <a:spLocks noGrp="1"/>
          </p:cNvSpPr>
          <p:nvPr>
            <p:ph idx="1"/>
          </p:nvPr>
        </p:nvSpPr>
        <p:spPr/>
        <p:txBody>
          <a:bodyPr/>
          <a:lstStyle/>
          <a:p>
            <a:r>
              <a:rPr lang="fr-FR" dirty="0"/>
              <a:t>Visualisation des tâches</a:t>
            </a:r>
          </a:p>
          <a:p>
            <a:r>
              <a:rPr lang="fr-FR" dirty="0"/>
              <a:t>Compréhension rapide des échéances</a:t>
            </a:r>
          </a:p>
          <a:p>
            <a:r>
              <a:rPr lang="fr-FR" dirty="0"/>
              <a:t>Agilité</a:t>
            </a:r>
          </a:p>
          <a:p>
            <a:r>
              <a:rPr lang="fr-FR" dirty="0"/>
              <a:t>Traçabilité des actions</a:t>
            </a:r>
          </a:p>
          <a:p>
            <a:r>
              <a:rPr lang="fr-FR" dirty="0"/>
              <a:t>Partage d’informations simplifié</a:t>
            </a:r>
          </a:p>
          <a:p>
            <a:endParaRPr lang="fr-FR" dirty="0"/>
          </a:p>
        </p:txBody>
      </p:sp>
    </p:spTree>
    <p:extLst>
      <p:ext uri="{BB962C8B-B14F-4D97-AF65-F5344CB8AC3E}">
        <p14:creationId xmlns:p14="http://schemas.microsoft.com/office/powerpoint/2010/main" val="277911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B96635-B357-D242-919B-0089F96228A6}"/>
              </a:ext>
            </a:extLst>
          </p:cNvPr>
          <p:cNvSpPr>
            <a:spLocks noGrp="1"/>
          </p:cNvSpPr>
          <p:nvPr>
            <p:ph type="title"/>
          </p:nvPr>
        </p:nvSpPr>
        <p:spPr/>
        <p:txBody>
          <a:bodyPr/>
          <a:lstStyle/>
          <a:p>
            <a:pPr algn="ctr"/>
            <a:r>
              <a:rPr lang="fr-FR" dirty="0"/>
              <a:t>Gestion de projet : Méthode Kanban (agile)</a:t>
            </a:r>
          </a:p>
        </p:txBody>
      </p:sp>
      <p:sp>
        <p:nvSpPr>
          <p:cNvPr id="3" name="Espace réservé du contenu 2">
            <a:extLst>
              <a:ext uri="{FF2B5EF4-FFF2-40B4-BE49-F238E27FC236}">
                <a16:creationId xmlns:a16="http://schemas.microsoft.com/office/drawing/2014/main" id="{30E22040-0E79-CE59-517A-DD2A5B0A5059}"/>
              </a:ext>
            </a:extLst>
          </p:cNvPr>
          <p:cNvSpPr>
            <a:spLocks noGrp="1"/>
          </p:cNvSpPr>
          <p:nvPr>
            <p:ph idx="1"/>
          </p:nvPr>
        </p:nvSpPr>
        <p:spPr/>
        <p:txBody>
          <a:bodyPr/>
          <a:lstStyle/>
          <a:p>
            <a:pPr algn="just"/>
            <a:r>
              <a:rPr lang="fr-FR" dirty="0"/>
              <a:t>La méthode Kanban est une méthode de gestion des connaissances relatives au travail, qui met l’accent sur une organisation de type juste-à-temps en fournissant l'information ponctuellement aux membres de l'équipe afin de ne pas les surcharger. Dans cette approche, le processus complet, de l'analyse des tâches jusqu’à leur livraison au client, est consultable par tous les participants, chacun prenant ses tâches depuis une file d'attente.</a:t>
            </a:r>
          </a:p>
          <a:p>
            <a:endParaRPr lang="fr-FR" dirty="0"/>
          </a:p>
          <a:p>
            <a:pPr algn="just"/>
            <a:r>
              <a:rPr lang="fr-FR" dirty="0"/>
              <a:t>Dans le cadre du développement logiciel, Kanban peut être un système visuel de gestion des processus qui indique quoi produire, quand le produire et en quelle quantité.</a:t>
            </a:r>
          </a:p>
        </p:txBody>
      </p:sp>
    </p:spTree>
    <p:extLst>
      <p:ext uri="{BB962C8B-B14F-4D97-AF65-F5344CB8AC3E}">
        <p14:creationId xmlns:p14="http://schemas.microsoft.com/office/powerpoint/2010/main" val="1519329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18CA14-4B4A-E5DA-E198-89CCF201A72D}"/>
              </a:ext>
            </a:extLst>
          </p:cNvPr>
          <p:cNvSpPr>
            <a:spLocks noGrp="1"/>
          </p:cNvSpPr>
          <p:nvPr>
            <p:ph type="title"/>
          </p:nvPr>
        </p:nvSpPr>
        <p:spPr/>
        <p:txBody>
          <a:bodyPr/>
          <a:lstStyle/>
          <a:p>
            <a:pPr algn="ctr"/>
            <a:r>
              <a:rPr lang="fr-FR" dirty="0"/>
              <a:t>Gestion de projet : Méthode Kanban (agile)</a:t>
            </a:r>
          </a:p>
        </p:txBody>
      </p:sp>
      <p:sp>
        <p:nvSpPr>
          <p:cNvPr id="3" name="Espace réservé du contenu 2">
            <a:extLst>
              <a:ext uri="{FF2B5EF4-FFF2-40B4-BE49-F238E27FC236}">
                <a16:creationId xmlns:a16="http://schemas.microsoft.com/office/drawing/2014/main" id="{348092FC-071F-EB60-18D0-B01F3E29DB70}"/>
              </a:ext>
            </a:extLst>
          </p:cNvPr>
          <p:cNvSpPr>
            <a:spLocks noGrp="1"/>
          </p:cNvSpPr>
          <p:nvPr>
            <p:ph idx="1"/>
          </p:nvPr>
        </p:nvSpPr>
        <p:spPr/>
        <p:txBody>
          <a:bodyPr>
            <a:normAutofit/>
          </a:bodyPr>
          <a:lstStyle/>
          <a:p>
            <a:pPr marL="0" indent="0">
              <a:buNone/>
            </a:pPr>
            <a:r>
              <a:rPr lang="fr-FR" dirty="0"/>
              <a:t>Six pratiques centrales de la méthode Kanban</a:t>
            </a:r>
          </a:p>
          <a:p>
            <a:r>
              <a:rPr lang="fr-FR" dirty="0"/>
              <a:t>Visualiser </a:t>
            </a:r>
          </a:p>
          <a:p>
            <a:r>
              <a:rPr lang="fr-FR" dirty="0"/>
              <a:t>Limiter le nombre de tâches en cours </a:t>
            </a:r>
          </a:p>
          <a:p>
            <a:r>
              <a:rPr lang="fr-FR" dirty="0"/>
              <a:t>Gestion du flux</a:t>
            </a:r>
          </a:p>
          <a:p>
            <a:pPr algn="just"/>
            <a:r>
              <a:rPr lang="fr-FR" dirty="0"/>
              <a:t>Rendre les normes de processus explicites</a:t>
            </a:r>
          </a:p>
          <a:p>
            <a:r>
              <a:rPr lang="fr-FR" dirty="0"/>
              <a:t>Mettre en place des boucles de rétrospection</a:t>
            </a:r>
          </a:p>
          <a:p>
            <a:r>
              <a:rPr lang="fr-FR" dirty="0"/>
              <a:t>S'améliorer en continu</a:t>
            </a:r>
          </a:p>
        </p:txBody>
      </p:sp>
    </p:spTree>
    <p:extLst>
      <p:ext uri="{BB962C8B-B14F-4D97-AF65-F5344CB8AC3E}">
        <p14:creationId xmlns:p14="http://schemas.microsoft.com/office/powerpoint/2010/main" val="1215487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texte, capture d’écran, logiciel, Icône d’ordinateur&#10;&#10;Description générée automatiquement">
            <a:extLst>
              <a:ext uri="{FF2B5EF4-FFF2-40B4-BE49-F238E27FC236}">
                <a16:creationId xmlns:a16="http://schemas.microsoft.com/office/drawing/2014/main" id="{34935609-21C8-AE1B-56A4-91E77872B1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927" y="1505011"/>
            <a:ext cx="10565539" cy="4986047"/>
          </a:xfrm>
          <a:prstGeom prst="rect">
            <a:avLst/>
          </a:prstGeom>
        </p:spPr>
      </p:pic>
      <p:cxnSp>
        <p:nvCxnSpPr>
          <p:cNvPr id="7" name="Connecteur droit avec flèche 6">
            <a:extLst>
              <a:ext uri="{FF2B5EF4-FFF2-40B4-BE49-F238E27FC236}">
                <a16:creationId xmlns:a16="http://schemas.microsoft.com/office/drawing/2014/main" id="{FFFAE492-3D4C-B8FA-5ECF-8D8A57852B44}"/>
              </a:ext>
            </a:extLst>
          </p:cNvPr>
          <p:cNvCxnSpPr/>
          <p:nvPr/>
        </p:nvCxnSpPr>
        <p:spPr>
          <a:xfrm flipH="1">
            <a:off x="5170383" y="4374883"/>
            <a:ext cx="1267485"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8" name="ZoneTexte 7">
            <a:extLst>
              <a:ext uri="{FF2B5EF4-FFF2-40B4-BE49-F238E27FC236}">
                <a16:creationId xmlns:a16="http://schemas.microsoft.com/office/drawing/2014/main" id="{DA03481F-575D-0AB6-2BC4-9A2EB4A4D98D}"/>
              </a:ext>
            </a:extLst>
          </p:cNvPr>
          <p:cNvSpPr txBox="1"/>
          <p:nvPr/>
        </p:nvSpPr>
        <p:spPr>
          <a:xfrm>
            <a:off x="6672403" y="4151079"/>
            <a:ext cx="1874937" cy="369332"/>
          </a:xfrm>
          <a:prstGeom prst="rect">
            <a:avLst/>
          </a:prstGeom>
          <a:noFill/>
        </p:spPr>
        <p:txBody>
          <a:bodyPr wrap="none" rtlCol="0">
            <a:spAutoFit/>
          </a:bodyPr>
          <a:lstStyle/>
          <a:p>
            <a:r>
              <a:rPr lang="fr-FR" dirty="0">
                <a:solidFill>
                  <a:schemeClr val="accent2">
                    <a:lumMod val="75000"/>
                  </a:schemeClr>
                </a:solidFill>
              </a:rPr>
              <a:t>Carte (User story)</a:t>
            </a:r>
          </a:p>
        </p:txBody>
      </p:sp>
      <p:cxnSp>
        <p:nvCxnSpPr>
          <p:cNvPr id="14" name="Connecteur droit avec flèche 13">
            <a:extLst>
              <a:ext uri="{FF2B5EF4-FFF2-40B4-BE49-F238E27FC236}">
                <a16:creationId xmlns:a16="http://schemas.microsoft.com/office/drawing/2014/main" id="{9E5E5A6E-9CAD-1294-A730-B20C9EC84C26}"/>
              </a:ext>
            </a:extLst>
          </p:cNvPr>
          <p:cNvCxnSpPr>
            <a:cxnSpLocks/>
          </p:cNvCxnSpPr>
          <p:nvPr/>
        </p:nvCxnSpPr>
        <p:spPr>
          <a:xfrm flipH="1" flipV="1">
            <a:off x="4716856" y="2248188"/>
            <a:ext cx="1955548" cy="8220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ZoneTexte 14">
            <a:extLst>
              <a:ext uri="{FF2B5EF4-FFF2-40B4-BE49-F238E27FC236}">
                <a16:creationId xmlns:a16="http://schemas.microsoft.com/office/drawing/2014/main" id="{55C0F4AB-E322-7F24-27F1-383712218BFE}"/>
              </a:ext>
            </a:extLst>
          </p:cNvPr>
          <p:cNvSpPr txBox="1"/>
          <p:nvPr/>
        </p:nvSpPr>
        <p:spPr>
          <a:xfrm>
            <a:off x="6835301" y="2859965"/>
            <a:ext cx="774571" cy="369332"/>
          </a:xfrm>
          <a:prstGeom prst="rect">
            <a:avLst/>
          </a:prstGeom>
          <a:noFill/>
        </p:spPr>
        <p:txBody>
          <a:bodyPr wrap="none" rtlCol="0">
            <a:spAutoFit/>
          </a:bodyPr>
          <a:lstStyle/>
          <a:p>
            <a:r>
              <a:rPr lang="fr-FR" dirty="0"/>
              <a:t>Statut</a:t>
            </a:r>
          </a:p>
        </p:txBody>
      </p:sp>
      <p:sp>
        <p:nvSpPr>
          <p:cNvPr id="17" name="Titre 1">
            <a:extLst>
              <a:ext uri="{FF2B5EF4-FFF2-40B4-BE49-F238E27FC236}">
                <a16:creationId xmlns:a16="http://schemas.microsoft.com/office/drawing/2014/main" id="{1155DF7B-05A2-3F01-9EA0-4238CA6CE7CB}"/>
              </a:ext>
            </a:extLst>
          </p:cNvPr>
          <p:cNvSpPr>
            <a:spLocks noGrp="1"/>
          </p:cNvSpPr>
          <p:nvPr>
            <p:ph type="title"/>
          </p:nvPr>
        </p:nvSpPr>
        <p:spPr>
          <a:xfrm>
            <a:off x="1371600" y="685800"/>
            <a:ext cx="9601200" cy="1485900"/>
          </a:xfrm>
        </p:spPr>
        <p:txBody>
          <a:bodyPr/>
          <a:lstStyle/>
          <a:p>
            <a:pPr algn="ctr"/>
            <a:r>
              <a:rPr lang="fr-FR" dirty="0"/>
              <a:t>Tableau Kanban (Trello)</a:t>
            </a:r>
          </a:p>
        </p:txBody>
      </p:sp>
      <p:cxnSp>
        <p:nvCxnSpPr>
          <p:cNvPr id="19" name="Connecteur droit avec flèche 18">
            <a:extLst>
              <a:ext uri="{FF2B5EF4-FFF2-40B4-BE49-F238E27FC236}">
                <a16:creationId xmlns:a16="http://schemas.microsoft.com/office/drawing/2014/main" id="{611A1FD1-B270-F377-0EEF-07D87BF5EAAB}"/>
              </a:ext>
            </a:extLst>
          </p:cNvPr>
          <p:cNvCxnSpPr/>
          <p:nvPr/>
        </p:nvCxnSpPr>
        <p:spPr>
          <a:xfrm flipV="1">
            <a:off x="10972800" y="2171700"/>
            <a:ext cx="103517" cy="68826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20" name="ZoneTexte 19">
            <a:extLst>
              <a:ext uri="{FF2B5EF4-FFF2-40B4-BE49-F238E27FC236}">
                <a16:creationId xmlns:a16="http://schemas.microsoft.com/office/drawing/2014/main" id="{52F3C898-9548-DB12-D244-462FC8917936}"/>
              </a:ext>
            </a:extLst>
          </p:cNvPr>
          <p:cNvSpPr txBox="1"/>
          <p:nvPr/>
        </p:nvSpPr>
        <p:spPr>
          <a:xfrm>
            <a:off x="10351333" y="3000688"/>
            <a:ext cx="944618" cy="369332"/>
          </a:xfrm>
          <a:prstGeom prst="rect">
            <a:avLst/>
          </a:prstGeom>
          <a:noFill/>
        </p:spPr>
        <p:txBody>
          <a:bodyPr wrap="none" rtlCol="0">
            <a:spAutoFit/>
          </a:bodyPr>
          <a:lstStyle/>
          <a:p>
            <a:r>
              <a:rPr lang="fr-FR" dirty="0">
                <a:solidFill>
                  <a:schemeClr val="accent5">
                    <a:lumMod val="60000"/>
                    <a:lumOff val="40000"/>
                  </a:schemeClr>
                </a:solidFill>
              </a:rPr>
              <a:t>Partage</a:t>
            </a:r>
          </a:p>
        </p:txBody>
      </p:sp>
    </p:spTree>
    <p:extLst>
      <p:ext uri="{BB962C8B-B14F-4D97-AF65-F5344CB8AC3E}">
        <p14:creationId xmlns:p14="http://schemas.microsoft.com/office/powerpoint/2010/main" val="3791401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texte, capture d’écran, Police, nombre&#10;&#10;Description générée automatiquement">
            <a:extLst>
              <a:ext uri="{FF2B5EF4-FFF2-40B4-BE49-F238E27FC236}">
                <a16:creationId xmlns:a16="http://schemas.microsoft.com/office/drawing/2014/main" id="{FED91816-6EB8-BA6A-BF99-8E9D176D0F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7727" y="1621766"/>
            <a:ext cx="4666900" cy="5011948"/>
          </a:xfrm>
          <a:prstGeom prst="rect">
            <a:avLst/>
          </a:prstGeom>
        </p:spPr>
      </p:pic>
      <p:sp>
        <p:nvSpPr>
          <p:cNvPr id="15" name="Titre 1">
            <a:extLst>
              <a:ext uri="{FF2B5EF4-FFF2-40B4-BE49-F238E27FC236}">
                <a16:creationId xmlns:a16="http://schemas.microsoft.com/office/drawing/2014/main" id="{6156AB4B-E11D-91E5-2BBE-863EA48B4F53}"/>
              </a:ext>
            </a:extLst>
          </p:cNvPr>
          <p:cNvSpPr>
            <a:spLocks noGrp="1"/>
          </p:cNvSpPr>
          <p:nvPr>
            <p:ph type="title"/>
          </p:nvPr>
        </p:nvSpPr>
        <p:spPr>
          <a:xfrm>
            <a:off x="1371600" y="685800"/>
            <a:ext cx="9601200" cy="1485900"/>
          </a:xfrm>
        </p:spPr>
        <p:txBody>
          <a:bodyPr/>
          <a:lstStyle/>
          <a:p>
            <a:pPr algn="ctr"/>
            <a:r>
              <a:rPr lang="fr-FR" dirty="0"/>
              <a:t>Détails d’une carte</a:t>
            </a:r>
          </a:p>
        </p:txBody>
      </p:sp>
      <p:sp>
        <p:nvSpPr>
          <p:cNvPr id="17" name="Accolade ouvrante 16">
            <a:extLst>
              <a:ext uri="{FF2B5EF4-FFF2-40B4-BE49-F238E27FC236}">
                <a16:creationId xmlns:a16="http://schemas.microsoft.com/office/drawing/2014/main" id="{0BFA61B1-1E56-94A6-FD36-BAD2875F69AE}"/>
              </a:ext>
            </a:extLst>
          </p:cNvPr>
          <p:cNvSpPr/>
          <p:nvPr/>
        </p:nvSpPr>
        <p:spPr>
          <a:xfrm>
            <a:off x="5633049" y="1621766"/>
            <a:ext cx="462951" cy="414068"/>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p>
        </p:txBody>
      </p:sp>
      <p:sp>
        <p:nvSpPr>
          <p:cNvPr id="18" name="Accolade ouvrante 17">
            <a:extLst>
              <a:ext uri="{FF2B5EF4-FFF2-40B4-BE49-F238E27FC236}">
                <a16:creationId xmlns:a16="http://schemas.microsoft.com/office/drawing/2014/main" id="{DA5135FF-BEDC-C623-841F-39A8033AB210}"/>
              </a:ext>
            </a:extLst>
          </p:cNvPr>
          <p:cNvSpPr/>
          <p:nvPr/>
        </p:nvSpPr>
        <p:spPr>
          <a:xfrm>
            <a:off x="5633049" y="2171700"/>
            <a:ext cx="462951" cy="414068"/>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p>
        </p:txBody>
      </p:sp>
      <p:sp>
        <p:nvSpPr>
          <p:cNvPr id="19" name="Accolade ouvrante 18">
            <a:extLst>
              <a:ext uri="{FF2B5EF4-FFF2-40B4-BE49-F238E27FC236}">
                <a16:creationId xmlns:a16="http://schemas.microsoft.com/office/drawing/2014/main" id="{DAED84C4-EB74-7CC6-DBBA-250E922337DD}"/>
              </a:ext>
            </a:extLst>
          </p:cNvPr>
          <p:cNvSpPr/>
          <p:nvPr/>
        </p:nvSpPr>
        <p:spPr>
          <a:xfrm>
            <a:off x="5633049" y="2585768"/>
            <a:ext cx="462951" cy="1686465"/>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p>
        </p:txBody>
      </p:sp>
      <p:sp>
        <p:nvSpPr>
          <p:cNvPr id="20" name="Accolade ouvrante 19">
            <a:extLst>
              <a:ext uri="{FF2B5EF4-FFF2-40B4-BE49-F238E27FC236}">
                <a16:creationId xmlns:a16="http://schemas.microsoft.com/office/drawing/2014/main" id="{9CCAF874-B6AF-2AE7-5A82-B88FF0414826}"/>
              </a:ext>
            </a:extLst>
          </p:cNvPr>
          <p:cNvSpPr/>
          <p:nvPr/>
        </p:nvSpPr>
        <p:spPr>
          <a:xfrm>
            <a:off x="5633049" y="4272233"/>
            <a:ext cx="462951" cy="1136529"/>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p>
        </p:txBody>
      </p:sp>
      <p:sp>
        <p:nvSpPr>
          <p:cNvPr id="21" name="Accolade ouvrante 20">
            <a:extLst>
              <a:ext uri="{FF2B5EF4-FFF2-40B4-BE49-F238E27FC236}">
                <a16:creationId xmlns:a16="http://schemas.microsoft.com/office/drawing/2014/main" id="{F2E8EA44-146E-46C0-B1D9-E10848DADDF3}"/>
              </a:ext>
            </a:extLst>
          </p:cNvPr>
          <p:cNvSpPr/>
          <p:nvPr/>
        </p:nvSpPr>
        <p:spPr>
          <a:xfrm>
            <a:off x="5633049" y="5408762"/>
            <a:ext cx="462951" cy="1136529"/>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p>
        </p:txBody>
      </p:sp>
      <p:sp>
        <p:nvSpPr>
          <p:cNvPr id="22" name="ZoneTexte 21">
            <a:extLst>
              <a:ext uri="{FF2B5EF4-FFF2-40B4-BE49-F238E27FC236}">
                <a16:creationId xmlns:a16="http://schemas.microsoft.com/office/drawing/2014/main" id="{80A48367-3084-B2A1-569A-2FFCD12D7BE4}"/>
              </a:ext>
            </a:extLst>
          </p:cNvPr>
          <p:cNvSpPr txBox="1"/>
          <p:nvPr/>
        </p:nvSpPr>
        <p:spPr>
          <a:xfrm>
            <a:off x="802175" y="1666889"/>
            <a:ext cx="1754006" cy="369332"/>
          </a:xfrm>
          <a:prstGeom prst="rect">
            <a:avLst/>
          </a:prstGeom>
          <a:noFill/>
        </p:spPr>
        <p:txBody>
          <a:bodyPr wrap="none" rtlCol="0">
            <a:spAutoFit/>
          </a:bodyPr>
          <a:lstStyle/>
          <a:p>
            <a:r>
              <a:rPr lang="fr-FR" dirty="0"/>
              <a:t>Titre de la tâche</a:t>
            </a:r>
          </a:p>
        </p:txBody>
      </p:sp>
      <p:sp>
        <p:nvSpPr>
          <p:cNvPr id="23" name="ZoneTexte 22">
            <a:extLst>
              <a:ext uri="{FF2B5EF4-FFF2-40B4-BE49-F238E27FC236}">
                <a16:creationId xmlns:a16="http://schemas.microsoft.com/office/drawing/2014/main" id="{CEA42906-4048-9193-8969-EE2F276E64EB}"/>
              </a:ext>
            </a:extLst>
          </p:cNvPr>
          <p:cNvSpPr txBox="1"/>
          <p:nvPr/>
        </p:nvSpPr>
        <p:spPr>
          <a:xfrm>
            <a:off x="802175" y="2201062"/>
            <a:ext cx="4041684" cy="369332"/>
          </a:xfrm>
          <a:prstGeom prst="rect">
            <a:avLst/>
          </a:prstGeom>
          <a:noFill/>
        </p:spPr>
        <p:txBody>
          <a:bodyPr wrap="none" rtlCol="0">
            <a:spAutoFit/>
          </a:bodyPr>
          <a:lstStyle/>
          <a:p>
            <a:r>
              <a:rPr lang="fr-FR" dirty="0"/>
              <a:t>Etiquettes (pour catégoriser et qualifier)</a:t>
            </a:r>
          </a:p>
        </p:txBody>
      </p:sp>
      <p:sp>
        <p:nvSpPr>
          <p:cNvPr id="24" name="ZoneTexte 23">
            <a:extLst>
              <a:ext uri="{FF2B5EF4-FFF2-40B4-BE49-F238E27FC236}">
                <a16:creationId xmlns:a16="http://schemas.microsoft.com/office/drawing/2014/main" id="{ABDE321B-8323-2453-C77E-78FB0CE69FE9}"/>
              </a:ext>
            </a:extLst>
          </p:cNvPr>
          <p:cNvSpPr txBox="1"/>
          <p:nvPr/>
        </p:nvSpPr>
        <p:spPr>
          <a:xfrm>
            <a:off x="802175" y="3168107"/>
            <a:ext cx="4111703" cy="369332"/>
          </a:xfrm>
          <a:prstGeom prst="rect">
            <a:avLst/>
          </a:prstGeom>
          <a:noFill/>
        </p:spPr>
        <p:txBody>
          <a:bodyPr wrap="none" rtlCol="0">
            <a:spAutoFit/>
          </a:bodyPr>
          <a:lstStyle/>
          <a:p>
            <a:r>
              <a:rPr lang="fr-FR" dirty="0"/>
              <a:t>Description du besoin et des contraintes</a:t>
            </a:r>
          </a:p>
        </p:txBody>
      </p:sp>
      <p:sp>
        <p:nvSpPr>
          <p:cNvPr id="25" name="ZoneTexte 24">
            <a:extLst>
              <a:ext uri="{FF2B5EF4-FFF2-40B4-BE49-F238E27FC236}">
                <a16:creationId xmlns:a16="http://schemas.microsoft.com/office/drawing/2014/main" id="{B7B44149-6FB3-3A73-348E-D6690390B70A}"/>
              </a:ext>
            </a:extLst>
          </p:cNvPr>
          <p:cNvSpPr txBox="1"/>
          <p:nvPr/>
        </p:nvSpPr>
        <p:spPr>
          <a:xfrm>
            <a:off x="802175" y="4655831"/>
            <a:ext cx="1665071" cy="369332"/>
          </a:xfrm>
          <a:prstGeom prst="rect">
            <a:avLst/>
          </a:prstGeom>
          <a:noFill/>
        </p:spPr>
        <p:txBody>
          <a:bodyPr wrap="none" rtlCol="0">
            <a:spAutoFit/>
          </a:bodyPr>
          <a:lstStyle/>
          <a:p>
            <a:r>
              <a:rPr lang="fr-FR" dirty="0"/>
              <a:t>Design attendu</a:t>
            </a:r>
          </a:p>
        </p:txBody>
      </p:sp>
      <p:sp>
        <p:nvSpPr>
          <p:cNvPr id="26" name="ZoneTexte 25">
            <a:extLst>
              <a:ext uri="{FF2B5EF4-FFF2-40B4-BE49-F238E27FC236}">
                <a16:creationId xmlns:a16="http://schemas.microsoft.com/office/drawing/2014/main" id="{84F78263-C6BB-ED93-9A22-2DA51ABD4C4D}"/>
              </a:ext>
            </a:extLst>
          </p:cNvPr>
          <p:cNvSpPr txBox="1"/>
          <p:nvPr/>
        </p:nvSpPr>
        <p:spPr>
          <a:xfrm>
            <a:off x="802175" y="5792360"/>
            <a:ext cx="4675599" cy="646331"/>
          </a:xfrm>
          <a:prstGeom prst="rect">
            <a:avLst/>
          </a:prstGeom>
          <a:noFill/>
        </p:spPr>
        <p:txBody>
          <a:bodyPr wrap="square" rtlCol="0">
            <a:spAutoFit/>
          </a:bodyPr>
          <a:lstStyle/>
          <a:p>
            <a:r>
              <a:rPr lang="fr-FR" dirty="0"/>
              <a:t>Critères d’acceptation permettant de valider l’achèvement de la tâche</a:t>
            </a:r>
          </a:p>
        </p:txBody>
      </p:sp>
    </p:spTree>
    <p:extLst>
      <p:ext uri="{BB962C8B-B14F-4D97-AF65-F5344CB8AC3E}">
        <p14:creationId xmlns:p14="http://schemas.microsoft.com/office/powerpoint/2010/main" val="529215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9374CE-5FDD-D5BC-576B-712E893F119E}"/>
              </a:ext>
            </a:extLst>
          </p:cNvPr>
          <p:cNvSpPr>
            <a:spLocks noGrp="1"/>
          </p:cNvSpPr>
          <p:nvPr>
            <p:ph type="title"/>
          </p:nvPr>
        </p:nvSpPr>
        <p:spPr/>
        <p:txBody>
          <a:bodyPr/>
          <a:lstStyle/>
          <a:p>
            <a:pPr algn="ctr"/>
            <a:r>
              <a:rPr lang="fr-FR" dirty="0"/>
              <a:t>Conclusion</a:t>
            </a:r>
          </a:p>
        </p:txBody>
      </p:sp>
      <p:sp>
        <p:nvSpPr>
          <p:cNvPr id="3" name="Espace réservé du contenu 2">
            <a:extLst>
              <a:ext uri="{FF2B5EF4-FFF2-40B4-BE49-F238E27FC236}">
                <a16:creationId xmlns:a16="http://schemas.microsoft.com/office/drawing/2014/main" id="{73E6A8C6-41B6-631E-8EA9-B6B469F2C34C}"/>
              </a:ext>
            </a:extLst>
          </p:cNvPr>
          <p:cNvSpPr>
            <a:spLocks noGrp="1"/>
          </p:cNvSpPr>
          <p:nvPr>
            <p:ph idx="1"/>
          </p:nvPr>
        </p:nvSpPr>
        <p:spPr/>
        <p:txBody>
          <a:bodyPr>
            <a:normAutofit/>
          </a:bodyPr>
          <a:lstStyle/>
          <a:p>
            <a:pPr marL="0" indent="0">
              <a:buNone/>
            </a:pPr>
            <a:r>
              <a:rPr lang="fr-FR" dirty="0"/>
              <a:t>Le but ultime de la gestion et de la planification de projet est l’efficacité. En effet, cette dernière permet de :</a:t>
            </a:r>
          </a:p>
          <a:p>
            <a:r>
              <a:rPr lang="fr-FR" dirty="0"/>
              <a:t>Suivre les progrès</a:t>
            </a:r>
          </a:p>
          <a:p>
            <a:r>
              <a:rPr lang="fr-FR" dirty="0"/>
              <a:t>Dynamiser la collaboration en équipe</a:t>
            </a:r>
          </a:p>
          <a:p>
            <a:r>
              <a:rPr lang="fr-FR" dirty="0"/>
              <a:t>Atténuer les risques</a:t>
            </a:r>
          </a:p>
          <a:p>
            <a:r>
              <a:rPr lang="fr-FR" dirty="0"/>
              <a:t>Communiquer ouvertement et mieux collaborer</a:t>
            </a:r>
          </a:p>
          <a:p>
            <a:r>
              <a:rPr lang="fr-FR" dirty="0"/>
              <a:t>Augmenter la satisfaction client</a:t>
            </a:r>
          </a:p>
        </p:txBody>
      </p:sp>
    </p:spTree>
    <p:extLst>
      <p:ext uri="{BB962C8B-B14F-4D97-AF65-F5344CB8AC3E}">
        <p14:creationId xmlns:p14="http://schemas.microsoft.com/office/powerpoint/2010/main" val="3115017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398AA3-198D-C63C-A0E2-A4AA76359013}"/>
              </a:ext>
            </a:extLst>
          </p:cNvPr>
          <p:cNvSpPr>
            <a:spLocks noGrp="1"/>
          </p:cNvSpPr>
          <p:nvPr>
            <p:ph type="title"/>
          </p:nvPr>
        </p:nvSpPr>
        <p:spPr/>
        <p:txBody>
          <a:bodyPr/>
          <a:lstStyle/>
          <a:p>
            <a:pPr algn="ctr"/>
            <a:r>
              <a:rPr lang="fr-FR" dirty="0"/>
              <a:t>Lien vers l’outil</a:t>
            </a:r>
          </a:p>
        </p:txBody>
      </p:sp>
      <p:sp>
        <p:nvSpPr>
          <p:cNvPr id="3" name="Espace réservé du contenu 2">
            <a:extLst>
              <a:ext uri="{FF2B5EF4-FFF2-40B4-BE49-F238E27FC236}">
                <a16:creationId xmlns:a16="http://schemas.microsoft.com/office/drawing/2014/main" id="{5AE0C7AF-A3DF-6AC9-3A84-62B652D8DEBC}"/>
              </a:ext>
            </a:extLst>
          </p:cNvPr>
          <p:cNvSpPr>
            <a:spLocks noGrp="1"/>
          </p:cNvSpPr>
          <p:nvPr>
            <p:ph idx="1"/>
          </p:nvPr>
        </p:nvSpPr>
        <p:spPr/>
        <p:txBody>
          <a:bodyPr/>
          <a:lstStyle/>
          <a:p>
            <a:pPr algn="just"/>
            <a:r>
              <a:rPr lang="fr-FR" dirty="0"/>
              <a:t>https://trello.com/invite/b/mVSg6Xl1/ATTI6939b8580bf0a1ed62c3ee82e11f387635B27014/menu-maker-by-qwenta</a:t>
            </a:r>
          </a:p>
        </p:txBody>
      </p:sp>
    </p:spTree>
    <p:extLst>
      <p:ext uri="{BB962C8B-B14F-4D97-AF65-F5344CB8AC3E}">
        <p14:creationId xmlns:p14="http://schemas.microsoft.com/office/powerpoint/2010/main" val="1498404878"/>
      </p:ext>
    </p:extLst>
  </p:cSld>
  <p:clrMapOvr>
    <a:masterClrMapping/>
  </p:clrMapOvr>
</p:sld>
</file>

<file path=ppt/theme/theme1.xml><?xml version="1.0" encoding="utf-8"?>
<a:theme xmlns:a="http://schemas.openxmlformats.org/drawingml/2006/main" name="Cadrage">
  <a:themeElements>
    <a:clrScheme name="Cadrag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adrag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dra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Metadata/LabelInfo.xml><?xml version="1.0" encoding="utf-8"?>
<clbl:labelList xmlns:clbl="http://schemas.microsoft.com/office/2020/mipLabelMetadata">
  <clbl:label id="{c2fa5754-1e56-4688-89e2-19303711df63}" enabled="1" method="Standard" siteId="{07e9b6a4-6e9d-457b-9e98-836a65fbc09a}" contentBits="0" removed="0"/>
</clbl:labelList>
</file>

<file path=docProps/app.xml><?xml version="1.0" encoding="utf-8"?>
<Properties xmlns="http://schemas.openxmlformats.org/officeDocument/2006/extended-properties" xmlns:vt="http://schemas.openxmlformats.org/officeDocument/2006/docPropsVTypes">
  <Template>TM10001105[[fn=Cadrage]]</Template>
  <TotalTime>0</TotalTime>
  <Words>385</Words>
  <Application>Microsoft Office PowerPoint</Application>
  <PresentationFormat>Grand écran</PresentationFormat>
  <Paragraphs>42</Paragraphs>
  <Slides>9</Slides>
  <Notes>0</Notes>
  <HiddenSlides>0</HiddenSlides>
  <MMClips>0</MMClips>
  <ScaleCrop>false</ScaleCrop>
  <HeadingPairs>
    <vt:vector size="6" baseType="variant">
      <vt:variant>
        <vt:lpstr>Polices utilisées</vt:lpstr>
      </vt:variant>
      <vt:variant>
        <vt:i4>1</vt:i4>
      </vt:variant>
      <vt:variant>
        <vt:lpstr>Thème</vt:lpstr>
      </vt:variant>
      <vt:variant>
        <vt:i4>1</vt:i4>
      </vt:variant>
      <vt:variant>
        <vt:lpstr>Titres des diapositives</vt:lpstr>
      </vt:variant>
      <vt:variant>
        <vt:i4>9</vt:i4>
      </vt:variant>
    </vt:vector>
  </HeadingPairs>
  <TitlesOfParts>
    <vt:vector size="11" baseType="lpstr">
      <vt:lpstr>Franklin Gothic Book</vt:lpstr>
      <vt:lpstr>Cadrage</vt:lpstr>
      <vt:lpstr>Présentation de l’outil de gestion de projet</vt:lpstr>
      <vt:lpstr>Présentation</vt:lpstr>
      <vt:lpstr>Avantages</vt:lpstr>
      <vt:lpstr>Gestion de projet : Méthode Kanban (agile)</vt:lpstr>
      <vt:lpstr>Gestion de projet : Méthode Kanban (agile)</vt:lpstr>
      <vt:lpstr>Tableau Kanban (Trello)</vt:lpstr>
      <vt:lpstr>Détails d’une carte</vt:lpstr>
      <vt:lpstr>Conclusion</vt:lpstr>
      <vt:lpstr>Lien vers l’outil</vt:lpstr>
    </vt:vector>
  </TitlesOfParts>
  <Company>Infotel Conseil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de l’outil de gestion de projet</dc:title>
  <dc:creator>BIARD Sunny</dc:creator>
  <cp:lastModifiedBy>BIARD Sunny</cp:lastModifiedBy>
  <cp:revision>2</cp:revision>
  <dcterms:created xsi:type="dcterms:W3CDTF">2024-03-19T13:29:33Z</dcterms:created>
  <dcterms:modified xsi:type="dcterms:W3CDTF">2024-03-20T09:19:23Z</dcterms:modified>
</cp:coreProperties>
</file>