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7" r:id="rId6"/>
    <p:sldId id="268" r:id="rId7"/>
    <p:sldId id="269" r:id="rId8"/>
    <p:sldId id="260" r:id="rId9"/>
    <p:sldId id="276" r:id="rId10"/>
    <p:sldId id="261" r:id="rId11"/>
    <p:sldId id="270" r:id="rId12"/>
    <p:sldId id="271" r:id="rId13"/>
    <p:sldId id="262" r:id="rId14"/>
    <p:sldId id="272" r:id="rId15"/>
    <p:sldId id="273" r:id="rId16"/>
    <p:sldId id="263" r:id="rId17"/>
    <p:sldId id="274" r:id="rId18"/>
    <p:sldId id="275" r:id="rId19"/>
    <p:sldId id="264" r:id="rId20"/>
    <p:sldId id="265" r:id="rId21"/>
  </p:sldIdLst>
  <p:sldSz cx="9144000" cy="5143500" type="screen16x9"/>
  <p:notesSz cx="6858000" cy="9144000"/>
  <p:embeddedFontLst>
    <p:embeddedFont>
      <p:font typeface="Montserrat"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0"/>
  </p:normalViewPr>
  <p:slideViewPr>
    <p:cSldViewPr snapToGrid="0">
      <p:cViewPr varScale="1">
        <p:scale>
          <a:sx n="162" d="100"/>
          <a:sy n="162" d="100"/>
        </p:scale>
        <p:origin x="200"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0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5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82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a:t>
            </a:r>
            <a:r>
              <a:rPr lang="fr-FR" sz="1500" b="1" i="1" dirty="0">
                <a:solidFill>
                  <a:srgbClr val="0D0D0D"/>
                </a:solidFill>
                <a:highlight>
                  <a:srgbClr val="FFFFFF"/>
                </a:highlight>
                <a:latin typeface="Montserrat"/>
                <a:ea typeface="Montserrat"/>
                <a:cs typeface="Montserrat"/>
                <a:sym typeface="Montserrat"/>
              </a:rPr>
              <a:t>Kanban</a:t>
            </a:r>
            <a:r>
              <a:rPr lang="fr-FR" sz="1500" i="1" dirty="0">
                <a:solidFill>
                  <a:srgbClr val="0D0D0D"/>
                </a:solidFill>
                <a:highlight>
                  <a:srgbClr val="FFFFFF"/>
                </a:highlight>
                <a:latin typeface="Montserrat"/>
                <a:ea typeface="Montserrat"/>
                <a:cs typeface="Montserrat"/>
                <a:sym typeface="Montserrat"/>
              </a:rPr>
              <a:t>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a:t>
            </a:r>
            <a:r>
              <a:rPr lang="fr-FR" sz="1500" b="1" i="1" dirty="0">
                <a:solidFill>
                  <a:srgbClr val="0D0D0D"/>
                </a:solidFill>
                <a:highlight>
                  <a:srgbClr val="FFFFFF"/>
                </a:highlight>
                <a:latin typeface="Montserrat"/>
                <a:ea typeface="Montserrat"/>
                <a:cs typeface="Montserrat"/>
                <a:sym typeface="Montserrat"/>
              </a:rPr>
              <a:t>récit utilisateur</a:t>
            </a:r>
            <a:r>
              <a:rPr lang="fr-FR" sz="1500" i="1" dirty="0">
                <a:solidFill>
                  <a:srgbClr val="0D0D0D"/>
                </a:solidFill>
                <a:highlight>
                  <a:srgbClr val="FFFFFF"/>
                </a:highlight>
                <a:latin typeface="Montserrat"/>
                <a:ea typeface="Montserrat"/>
                <a:cs typeface="Montserrat"/>
                <a:sym typeface="Montserrat"/>
              </a:rPr>
              <a:t>, ou « </a:t>
            </a: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a:t>
            </a:r>
            <a:r>
              <a:rPr lang="fr-FR" sz="1500" b="1" i="1" dirty="0">
                <a:solidFill>
                  <a:srgbClr val="0D0D0D"/>
                </a:solidFill>
                <a:highlight>
                  <a:srgbClr val="FFFFFF"/>
                </a:highlight>
                <a:latin typeface="Montserrat"/>
                <a:ea typeface="Montserrat"/>
                <a:cs typeface="Montserrat"/>
                <a:sym typeface="Montserrat"/>
              </a:rPr>
              <a:t> </a:t>
            </a:r>
            <a:r>
              <a:rPr lang="fr-FR" sz="1500" i="1" dirty="0">
                <a:solidFill>
                  <a:srgbClr val="0D0D0D"/>
                </a:solidFill>
                <a:highlight>
                  <a:srgbClr val="FFFFFF"/>
                </a:highlight>
                <a:latin typeface="Montserrat"/>
                <a:ea typeface="Montserrat"/>
                <a:cs typeface="Montserrat"/>
                <a:sym typeface="Montserrat"/>
              </a:rPr>
              <a:t>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gn="just">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logiciel, Page web&#10;&#10;Description générée automatiquement">
            <a:extLst>
              <a:ext uri="{FF2B5EF4-FFF2-40B4-BE49-F238E27FC236}">
                <a16:creationId xmlns:a16="http://schemas.microsoft.com/office/drawing/2014/main" id="{616A668E-EB83-EAB8-DEB3-0DBA2CEE2AAA}"/>
              </a:ext>
            </a:extLst>
          </p:cNvPr>
          <p:cNvPicPr>
            <a:picLocks noChangeAspect="1"/>
          </p:cNvPicPr>
          <p:nvPr/>
        </p:nvPicPr>
        <p:blipFill>
          <a:blip r:embed="rId4"/>
          <a:stretch>
            <a:fillRect/>
          </a:stretch>
        </p:blipFill>
        <p:spPr>
          <a:xfrm>
            <a:off x="1157493" y="943535"/>
            <a:ext cx="6829013" cy="4095462"/>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descr="Une image contenant texte, capture d’écran, logiciel, Page web&#10;&#10;Description générée automatiquement">
            <a:extLst>
              <a:ext uri="{FF2B5EF4-FFF2-40B4-BE49-F238E27FC236}">
                <a16:creationId xmlns:a16="http://schemas.microsoft.com/office/drawing/2014/main" id="{019EBCCA-7E24-3DE9-3454-488FEB5492FF}"/>
              </a:ext>
            </a:extLst>
          </p:cNvPr>
          <p:cNvPicPr>
            <a:picLocks noChangeAspect="1"/>
          </p:cNvPicPr>
          <p:nvPr/>
        </p:nvPicPr>
        <p:blipFill rotWithShape="1">
          <a:blip r:embed="rId4"/>
          <a:srcRect l="1890" t="1561" r="24728"/>
          <a:stretch/>
        </p:blipFill>
        <p:spPr>
          <a:xfrm>
            <a:off x="4885511" y="1033862"/>
            <a:ext cx="2705822" cy="3733759"/>
          </a:xfrm>
          <a:prstGeom prst="rect">
            <a:avLst/>
          </a:prstGeom>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5"/>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 page login</a:t>
            </a:r>
          </a:p>
        </p:txBody>
      </p:sp>
    </p:spTree>
    <p:extLst>
      <p:ext uri="{BB962C8B-B14F-4D97-AF65-F5344CB8AC3E}">
        <p14:creationId xmlns:p14="http://schemas.microsoft.com/office/powerpoint/2010/main" val="19810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a:t>
            </a:r>
            <a:r>
              <a:rPr lang="fr-FR" sz="1500" b="1" i="1" dirty="0">
                <a:solidFill>
                  <a:srgbClr val="0D0D0D"/>
                </a:solidFill>
                <a:highlight>
                  <a:srgbClr val="FFFFFF"/>
                </a:highlight>
                <a:latin typeface="Montserrat"/>
                <a:ea typeface="Montserrat"/>
                <a:cs typeface="Montserrat"/>
                <a:sym typeface="Montserrat"/>
              </a:rPr>
              <a:t>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a:t>
            </a:r>
            <a:r>
              <a:rPr lang="fr-FR" sz="1500" b="1" i="1" dirty="0">
                <a:solidFill>
                  <a:srgbClr val="0D0D0D"/>
                </a:solidFill>
                <a:highlight>
                  <a:srgbClr val="FFFFFF"/>
                </a:highlight>
                <a:latin typeface="Montserrat"/>
                <a:ea typeface="Montserrat"/>
                <a:cs typeface="Montserrat"/>
                <a:sym typeface="Montserrat"/>
              </a:rPr>
              <a:t>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a:t>
            </a:r>
            <a:r>
              <a:rPr lang="fr-FR" sz="1500" b="1" i="1" dirty="0">
                <a:solidFill>
                  <a:srgbClr val="0D0D0D"/>
                </a:solidFill>
                <a:highlight>
                  <a:srgbClr val="FFFFFF"/>
                </a:highlight>
                <a:latin typeface="Montserrat"/>
                <a:ea typeface="Montserrat"/>
                <a:cs typeface="Montserrat"/>
                <a:sym typeface="Montserrat"/>
              </a:rPr>
              <a:t>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a:t>
            </a:r>
            <a:r>
              <a:rPr lang="fr-FR" sz="1500" b="1" i="1" dirty="0">
                <a:solidFill>
                  <a:srgbClr val="0D0D0D"/>
                </a:solidFill>
                <a:highlight>
                  <a:srgbClr val="FFFFFF"/>
                </a:highlight>
                <a:latin typeface="Montserrat"/>
                <a:ea typeface="Montserrat"/>
                <a:cs typeface="Montserrat"/>
                <a:sym typeface="Montserrat"/>
              </a:rPr>
              <a:t>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a:t>
            </a:r>
            <a:r>
              <a:rPr lang="fr-FR" sz="1500" b="1" i="1" dirty="0">
                <a:solidFill>
                  <a:srgbClr val="0D0D0D"/>
                </a:solidFill>
                <a:highlight>
                  <a:srgbClr val="FFFFFF"/>
                </a:highlight>
                <a:latin typeface="Montserrat"/>
                <a:ea typeface="Montserrat"/>
                <a:cs typeface="Montserrat"/>
                <a:sym typeface="Montserrat"/>
              </a:rPr>
              <a:t>Nodemailer, localStorage, PassportJS</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a:t>
            </a:r>
            <a:r>
              <a:rPr lang="fr-FR" sz="1500" b="1" i="1" dirty="0">
                <a:solidFill>
                  <a:srgbClr val="0D0D0D"/>
                </a:solidFill>
                <a:highlight>
                  <a:srgbClr val="FFFFFF"/>
                </a:highlight>
                <a:latin typeface="Montserrat"/>
                <a:ea typeface="Montserrat"/>
                <a:cs typeface="Montserrat"/>
                <a:sym typeface="Montserrat"/>
              </a:rPr>
              <a:t>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a:t>
            </a:r>
            <a:r>
              <a:rPr lang="fr-FR" sz="1500" b="1" i="1" dirty="0">
                <a:solidFill>
                  <a:srgbClr val="0D0D0D"/>
                </a:solidFill>
                <a:highlight>
                  <a:srgbClr val="FFFFFF"/>
                </a:highlight>
                <a:latin typeface="Montserrat"/>
                <a:ea typeface="Montserrat"/>
                <a:cs typeface="Montserrat"/>
                <a:sym typeface="Montserrat"/>
              </a:rPr>
              <a:t>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a:t>
            </a:r>
            <a:r>
              <a:rPr lang="fr-FR" sz="1500" b="1" i="1" dirty="0">
                <a:solidFill>
                  <a:srgbClr val="0D0D0D"/>
                </a:solidFill>
                <a:highlight>
                  <a:srgbClr val="FFFFFF"/>
                </a:highlight>
                <a:latin typeface="Montserrat"/>
                <a:ea typeface="Montserrat"/>
                <a:cs typeface="Montserrat"/>
                <a:sym typeface="Montserrat"/>
              </a:rPr>
              <a:t>React-to-</a:t>
            </a:r>
            <a:r>
              <a:rPr lang="fr-FR" sz="1500" b="1" i="1" dirty="0" err="1">
                <a:solidFill>
                  <a:srgbClr val="0D0D0D"/>
                </a:solidFill>
                <a:highlight>
                  <a:srgbClr val="FFFFFF"/>
                </a:highlight>
                <a:latin typeface="Montserrat"/>
                <a:ea typeface="Montserrat"/>
                <a:cs typeface="Montserrat"/>
                <a:sym typeface="Montserrat"/>
              </a:rPr>
              <a:t>Print</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a:t>
            </a:r>
            <a:r>
              <a:rPr lang="fr-FR" sz="1500" b="1" i="1" dirty="0">
                <a:solidFill>
                  <a:srgbClr val="0D0D0D"/>
                </a:solidFill>
                <a:highlight>
                  <a:srgbClr val="FFFFFF"/>
                </a:highlight>
                <a:latin typeface="Montserrat"/>
                <a:ea typeface="Montserrat"/>
                <a:cs typeface="Montserrat"/>
                <a:sym typeface="Montserrat"/>
              </a:rPr>
              <a:t>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t>
            </a:r>
            <a:r>
              <a:rPr lang="fr-FR" sz="1500" b="1" i="1" dirty="0">
                <a:solidFill>
                  <a:srgbClr val="0D0D0D"/>
                </a:solidFill>
                <a:highlight>
                  <a:srgbClr val="FFFFFF"/>
                </a:highlight>
                <a:latin typeface="Montserrat"/>
                <a:ea typeface="Montserrat"/>
                <a:cs typeface="Montserrat"/>
                <a:sym typeface="Montserrat"/>
              </a:rPr>
              <a:t>API Deliveroo</a:t>
            </a:r>
            <a:endParaRPr sz="1200" b="1"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Graphique, Police, conception&#10;&#10;Description générée automatiquement">
            <a:extLst>
              <a:ext uri="{FF2B5EF4-FFF2-40B4-BE49-F238E27FC236}">
                <a16:creationId xmlns:a16="http://schemas.microsoft.com/office/drawing/2014/main" id="{FAA9ABEE-A4D3-2D98-5DF3-57DB30FFC421}"/>
              </a:ext>
            </a:extLst>
          </p:cNvPr>
          <p:cNvPicPr>
            <a:picLocks noChangeAspect="1"/>
          </p:cNvPicPr>
          <p:nvPr/>
        </p:nvPicPr>
        <p:blipFill rotWithShape="1">
          <a:blip r:embed="rId4"/>
          <a:srcRect l="19860" t="24470" r="26711" b="16080"/>
          <a:stretch/>
        </p:blipFill>
        <p:spPr>
          <a:xfrm>
            <a:off x="6770542" y="904989"/>
            <a:ext cx="1699033" cy="708926"/>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33CB445E-8D90-B235-ABBB-B547C9A010F7}"/>
              </a:ext>
            </a:extLst>
          </p:cNvPr>
          <p:cNvPicPr>
            <a:picLocks noChangeAspect="1"/>
          </p:cNvPicPr>
          <p:nvPr/>
        </p:nvPicPr>
        <p:blipFill>
          <a:blip r:embed="rId5"/>
          <a:stretch>
            <a:fillRect/>
          </a:stretch>
        </p:blipFill>
        <p:spPr>
          <a:xfrm>
            <a:off x="7084378" y="2098771"/>
            <a:ext cx="1360039" cy="832159"/>
          </a:xfrm>
          <a:prstGeom prst="rect">
            <a:avLst/>
          </a:prstGeom>
        </p:spPr>
      </p:pic>
      <p:pic>
        <p:nvPicPr>
          <p:cNvPr id="7" name="Image 6" descr="Une image contenant Graphique, Police, graphisme, logo&#10;&#10;Description générée automatiquement">
            <a:extLst>
              <a:ext uri="{FF2B5EF4-FFF2-40B4-BE49-F238E27FC236}">
                <a16:creationId xmlns:a16="http://schemas.microsoft.com/office/drawing/2014/main" id="{3EDEACB0-A3F3-C46C-89B9-77D067D90484}"/>
              </a:ext>
            </a:extLst>
          </p:cNvPr>
          <p:cNvPicPr>
            <a:picLocks noChangeAspect="1"/>
          </p:cNvPicPr>
          <p:nvPr/>
        </p:nvPicPr>
        <p:blipFill>
          <a:blip r:embed="rId6"/>
          <a:stretch>
            <a:fillRect/>
          </a:stretch>
        </p:blipFill>
        <p:spPr>
          <a:xfrm>
            <a:off x="6699416" y="3414384"/>
            <a:ext cx="1745001" cy="902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maquettes</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3" name="Image 12" descr="Une image contenant texte, capture d’écran, conception, Police&#10;&#10;Description générée automatiquement">
            <a:extLst>
              <a:ext uri="{FF2B5EF4-FFF2-40B4-BE49-F238E27FC236}">
                <a16:creationId xmlns:a16="http://schemas.microsoft.com/office/drawing/2014/main" id="{22B119A3-BC42-D127-76DE-76494EED563F}"/>
              </a:ext>
            </a:extLst>
          </p:cNvPr>
          <p:cNvPicPr>
            <a:picLocks noChangeAspect="1"/>
          </p:cNvPicPr>
          <p:nvPr/>
        </p:nvPicPr>
        <p:blipFill>
          <a:blip r:embed="rId4"/>
          <a:stretch>
            <a:fillRect/>
          </a:stretch>
        </p:blipFill>
        <p:spPr>
          <a:xfrm>
            <a:off x="1875467" y="1616409"/>
            <a:ext cx="5393065" cy="3301362"/>
          </a:xfrm>
          <a:prstGeom prst="rect">
            <a:avLst/>
          </a:prstGeom>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770AB53B-BA0D-DEDC-D29F-2BA14784E10B}"/>
              </a:ext>
            </a:extLst>
          </p:cNvPr>
          <p:cNvSpPr/>
          <p:nvPr/>
        </p:nvSpPr>
        <p:spPr>
          <a:xfrm>
            <a:off x="1038498"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Création d’un « transporteur »</a:t>
            </a:r>
          </a:p>
        </p:txBody>
      </p:sp>
      <p:sp>
        <p:nvSpPr>
          <p:cNvPr id="3" name="Rectangle 2">
            <a:extLst>
              <a:ext uri="{FF2B5EF4-FFF2-40B4-BE49-F238E27FC236}">
                <a16:creationId xmlns:a16="http://schemas.microsoft.com/office/drawing/2014/main" id="{90E9AC81-3C61-A69B-CE95-FB93EFC2BAE4}"/>
              </a:ext>
            </a:extLst>
          </p:cNvPr>
          <p:cNvSpPr/>
          <p:nvPr/>
        </p:nvSpPr>
        <p:spPr>
          <a:xfrm>
            <a:off x="3755571" y="239537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Paramétrage du message à envoyer</a:t>
            </a:r>
          </a:p>
        </p:txBody>
      </p:sp>
      <p:sp>
        <p:nvSpPr>
          <p:cNvPr id="4" name="Rectangle 3">
            <a:extLst>
              <a:ext uri="{FF2B5EF4-FFF2-40B4-BE49-F238E27FC236}">
                <a16:creationId xmlns:a16="http://schemas.microsoft.com/office/drawing/2014/main" id="{D51457C2-EF64-FCB0-07CE-AFF44B40259C}"/>
              </a:ext>
            </a:extLst>
          </p:cNvPr>
          <p:cNvSpPr/>
          <p:nvPr/>
        </p:nvSpPr>
        <p:spPr>
          <a:xfrm>
            <a:off x="6472644"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Envoi du mail</a:t>
            </a:r>
          </a:p>
        </p:txBody>
      </p:sp>
      <p:sp>
        <p:nvSpPr>
          <p:cNvPr id="8" name="Flèche : droite 7">
            <a:extLst>
              <a:ext uri="{FF2B5EF4-FFF2-40B4-BE49-F238E27FC236}">
                <a16:creationId xmlns:a16="http://schemas.microsoft.com/office/drawing/2014/main" id="{B5E8FFFA-5325-826B-775A-1952DA19C38E}"/>
              </a:ext>
            </a:extLst>
          </p:cNvPr>
          <p:cNvSpPr/>
          <p:nvPr/>
        </p:nvSpPr>
        <p:spPr>
          <a:xfrm>
            <a:off x="269319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Flèche : droite 8">
            <a:extLst>
              <a:ext uri="{FF2B5EF4-FFF2-40B4-BE49-F238E27FC236}">
                <a16:creationId xmlns:a16="http://schemas.microsoft.com/office/drawing/2014/main" id="{AABCA25F-BB57-5505-B700-2EF5BDA58F55}"/>
              </a:ext>
            </a:extLst>
          </p:cNvPr>
          <p:cNvSpPr/>
          <p:nvPr/>
        </p:nvSpPr>
        <p:spPr>
          <a:xfrm>
            <a:off x="541142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280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deux axes principaux</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ordinateur, Site web&#10;&#10;Description générée automatiquement">
            <a:extLst>
              <a:ext uri="{FF2B5EF4-FFF2-40B4-BE49-F238E27FC236}">
                <a16:creationId xmlns:a16="http://schemas.microsoft.com/office/drawing/2014/main" id="{63E9BD10-B9C6-D7B9-5DA9-2551DAFFE177}"/>
              </a:ext>
            </a:extLst>
          </p:cNvPr>
          <p:cNvPicPr>
            <a:picLocks noChangeAspect="1"/>
          </p:cNvPicPr>
          <p:nvPr/>
        </p:nvPicPr>
        <p:blipFill rotWithShape="1">
          <a:blip r:embed="rId4"/>
          <a:srcRect r="19085"/>
          <a:stretch/>
        </p:blipFill>
        <p:spPr>
          <a:xfrm>
            <a:off x="1030224" y="1702432"/>
            <a:ext cx="2932175" cy="3270217"/>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7BC000CB-87D0-F587-052A-A793A90624DF}"/>
              </a:ext>
            </a:extLst>
          </p:cNvPr>
          <p:cNvPicPr>
            <a:picLocks noChangeAspect="1"/>
          </p:cNvPicPr>
          <p:nvPr/>
        </p:nvPicPr>
        <p:blipFill>
          <a:blip r:embed="rId5"/>
          <a:stretch>
            <a:fillRect/>
          </a:stretch>
        </p:blipFill>
        <p:spPr>
          <a:xfrm>
            <a:off x="5181431" y="1709090"/>
            <a:ext cx="2932345" cy="3263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exemples de sources d’informations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Police, ligne, capture d’écran&#10;&#10;Description générée automatiquement">
            <a:extLst>
              <a:ext uri="{FF2B5EF4-FFF2-40B4-BE49-F238E27FC236}">
                <a16:creationId xmlns:a16="http://schemas.microsoft.com/office/drawing/2014/main" id="{A99055DB-5FA9-F212-91A1-09125D9832E5}"/>
              </a:ext>
            </a:extLst>
          </p:cNvPr>
          <p:cNvPicPr>
            <a:picLocks noChangeAspect="1"/>
          </p:cNvPicPr>
          <p:nvPr/>
        </p:nvPicPr>
        <p:blipFill rotWithShape="1">
          <a:blip r:embed="rId4"/>
          <a:srcRect l="2319" t="8167" r="1874" b="6280"/>
          <a:stretch/>
        </p:blipFill>
        <p:spPr>
          <a:xfrm>
            <a:off x="1252366" y="1688307"/>
            <a:ext cx="6639268" cy="1189456"/>
          </a:xfrm>
          <a:prstGeom prst="rect">
            <a:avLst/>
          </a:prstGeom>
        </p:spPr>
      </p:pic>
      <p:pic>
        <p:nvPicPr>
          <p:cNvPr id="7" name="Image 6" descr="Une image contenant texte, Police, capture d’écran&#10;&#10;Description générée automatiquement">
            <a:extLst>
              <a:ext uri="{FF2B5EF4-FFF2-40B4-BE49-F238E27FC236}">
                <a16:creationId xmlns:a16="http://schemas.microsoft.com/office/drawing/2014/main" id="{08CC787D-28AD-EC74-0B48-229A9C02B80A}"/>
              </a:ext>
            </a:extLst>
          </p:cNvPr>
          <p:cNvPicPr>
            <a:picLocks noChangeAspect="1"/>
          </p:cNvPicPr>
          <p:nvPr/>
        </p:nvPicPr>
        <p:blipFill rotWithShape="1">
          <a:blip r:embed="rId5"/>
          <a:srcRect l="1986" t="5062" r="1907" b="5562"/>
          <a:stretch/>
        </p:blipFill>
        <p:spPr>
          <a:xfrm>
            <a:off x="1252366" y="3157760"/>
            <a:ext cx="6639268" cy="1650338"/>
          </a:xfrm>
          <a:prstGeom prst="rect">
            <a:avLst/>
          </a:prstGeom>
        </p:spPr>
      </p:pic>
    </p:spTree>
    <p:extLst>
      <p:ext uri="{BB962C8B-B14F-4D97-AF65-F5344CB8AC3E}">
        <p14:creationId xmlns:p14="http://schemas.microsoft.com/office/powerpoint/2010/main" val="224201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77457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chemeClr val="tx1"/>
                </a:solidFill>
                <a:highlight>
                  <a:srgbClr val="FFFFFF"/>
                </a:highlight>
                <a:latin typeface="Montserrat"/>
                <a:ea typeface="Montserrat"/>
                <a:cs typeface="Montserrat"/>
                <a:sym typeface="Montserrat"/>
              </a:rPr>
              <a:t>Bénéfices de la veille technologique pour le projet :</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chemeClr val="tx1"/>
              </a:solidFill>
              <a:highlight>
                <a:srgbClr val="FFFFFF"/>
              </a:highlight>
              <a:latin typeface="Montserrat"/>
              <a:ea typeface="Montserrat"/>
              <a:cs typeface="Montserrat"/>
              <a:sym typeface="Montserrat"/>
            </a:endParaRP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informé des dernières nouveautés en matière de langages, frameworks, bibliothèques, librairies…</a:t>
            </a: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à jour sur les bonnes pratiques de développement et de sécurité en vigueur (apprentissage continu)</a:t>
            </a:r>
          </a:p>
          <a:p>
            <a:pPr marL="457200" lvl="1" algn="just"/>
            <a:endParaRPr lang="fr-FR" sz="1500" i="1" dirty="0">
              <a:solidFill>
                <a:schemeClr val="tx1"/>
              </a:solidFill>
              <a:latin typeface="Montserrat"/>
              <a:ea typeface="Montserrat"/>
              <a:cs typeface="Montserrat"/>
              <a:sym typeface="Montserrat"/>
            </a:endParaRPr>
          </a:p>
          <a:p>
            <a:pPr marL="133350" marR="0" lvl="0" algn="just" defTabSz="914400" rtl="0" eaLnBrk="1" fontAlgn="auto" latinLnBrk="0" hangingPunct="1">
              <a:lnSpc>
                <a:spcPct val="150000"/>
              </a:lnSpc>
              <a:spcBef>
                <a:spcPts val="0"/>
              </a:spcBef>
              <a:spcAft>
                <a:spcPts val="0"/>
              </a:spcAft>
              <a:buClr>
                <a:srgbClr val="0D0D0D"/>
              </a:buClr>
              <a:buSzPts val="1500"/>
              <a:tabLst/>
              <a:defRPr/>
            </a:pPr>
            <a:r>
              <a:rPr kumimoji="0" lang="fr-FR" sz="1500" b="1" i="1" u="none" strike="noStrike" kern="0" cap="none" spc="0" normalizeH="0" baseline="0" noProof="0" dirty="0">
                <a:ln>
                  <a:noFill/>
                </a:ln>
                <a:solidFill>
                  <a:srgbClr val="000000"/>
                </a:solidFill>
                <a:effectLst/>
                <a:highlight>
                  <a:srgbClr val="FFFFFF"/>
                </a:highlight>
                <a:uLnTx/>
                <a:uFillTx/>
                <a:latin typeface="Montserrat"/>
                <a:ea typeface="Montserrat"/>
                <a:cs typeface="Montserrat"/>
                <a:sym typeface="Montserrat"/>
              </a:rPr>
              <a:t>=&gt; Travail de bonne qualité et aligné sur les dernières technologies</a:t>
            </a:r>
            <a:endParaRPr lang="fr-FR" sz="1200" b="1" i="1" dirty="0">
              <a:solidFill>
                <a:schemeClr val="dk1"/>
              </a:solidFill>
              <a:latin typeface="Montserrat"/>
              <a:ea typeface="Montserrat"/>
              <a:cs typeface="Montserrat"/>
              <a:sym typeface="Montserrat"/>
            </a:endParaRPr>
          </a:p>
          <a:p>
            <a:pPr marL="171450" lvl="7" indent="-171450">
              <a:lnSpc>
                <a:spcPct val="115000"/>
              </a:lnSpc>
              <a:buFont typeface="Wingdings" panose="05000000000000000000" pitchFamily="2" charset="2"/>
              <a:buChar char="ü"/>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10243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26776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Menu Maker</a:t>
            </a:r>
            <a:r>
              <a:rPr lang="fr-FR" sz="1500" i="1" dirty="0">
                <a:solidFill>
                  <a:srgbClr val="0D0D0D"/>
                </a:solidFill>
                <a:highlight>
                  <a:srgbClr val="FFFFFF"/>
                </a:highlight>
                <a:latin typeface="Montserrat"/>
                <a:ea typeface="Montserrat"/>
                <a:cs typeface="Montserrat"/>
                <a:sym typeface="Montserrat"/>
              </a:rPr>
              <a:t> » : outil en ligne d’aide à la création de menus</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t>
            </a:r>
            <a:r>
              <a:rPr lang="fr-FR" sz="1500" b="1" i="1" dirty="0">
                <a:solidFill>
                  <a:srgbClr val="0D0D0D"/>
                </a:solidFill>
                <a:highlight>
                  <a:srgbClr val="FFFFFF"/>
                </a:highlight>
                <a:latin typeface="Montserrat"/>
                <a:ea typeface="Montserrat"/>
                <a:cs typeface="Montserrat"/>
                <a:sym typeface="Montserrat"/>
              </a:rPr>
              <a:t>agile</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Suivi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via le tableau </a:t>
            </a:r>
            <a:r>
              <a:rPr lang="fr-FR" sz="1500" b="1" i="1" dirty="0">
                <a:solidFill>
                  <a:srgbClr val="0D0D0D"/>
                </a:solidFill>
                <a:highlight>
                  <a:srgbClr val="FFFFFF"/>
                </a:highlight>
                <a:latin typeface="Montserrat"/>
                <a:ea typeface="Montserrat"/>
                <a:cs typeface="Montserrat"/>
                <a:sym typeface="Montserrat"/>
              </a:rPr>
              <a:t>Kanban</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Spécifications techniques définies (</a:t>
            </a:r>
            <a:r>
              <a:rPr lang="fr-FR" sz="1500" b="1" i="1" dirty="0">
                <a:solidFill>
                  <a:srgbClr val="0D0D0D"/>
                </a:solidFill>
                <a:highlight>
                  <a:srgbClr val="FFFFFF"/>
                </a:highlight>
                <a:latin typeface="Montserrat"/>
                <a:ea typeface="Montserrat"/>
                <a:cs typeface="Montserrat"/>
                <a:sym typeface="Montserrat"/>
              </a:rPr>
              <a:t>ReactJS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NodeJS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MySQL</a:t>
            </a:r>
            <a:r>
              <a:rPr lang="fr-FR" sz="1500" i="1" dirty="0">
                <a:solidFill>
                  <a:srgbClr val="0D0D0D"/>
                </a:solidFill>
                <a:highlight>
                  <a:srgbClr val="FFFFFF"/>
                </a:highlight>
                <a:latin typeface="Montserrat"/>
                <a:ea typeface="Montserrat"/>
                <a:cs typeface="Montserrat"/>
                <a:sym typeface="Montserrat"/>
              </a:rPr>
              <a:t>…)</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Veille technologique à l’aide de </a:t>
            </a:r>
            <a:r>
              <a:rPr lang="fr-FR" sz="1500" b="1" i="1" dirty="0">
                <a:solidFill>
                  <a:srgbClr val="0D0D0D"/>
                </a:solidFill>
                <a:highlight>
                  <a:srgbClr val="FFFFFF"/>
                </a:highlight>
                <a:latin typeface="Montserrat"/>
                <a:ea typeface="Montserrat"/>
                <a:cs typeface="Montserrat"/>
                <a:sym typeface="Montserrat"/>
              </a:rPr>
              <a:t>Feedly</a:t>
            </a: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sz="1800" b="1" i="1"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 </a:t>
            </a:r>
            <a:r>
              <a:rPr lang="fr-FR" sz="1500" b="1" i="1" dirty="0">
                <a:solidFill>
                  <a:schemeClr val="dk1"/>
                </a:solidFill>
                <a:latin typeface="Montserrat"/>
                <a:ea typeface="Montserrat"/>
                <a:cs typeface="Montserrat"/>
                <a:sym typeface="Montserrat"/>
              </a:rPr>
              <a:t>Menu Maker </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Méthodologie de développement agile </a:t>
            </a:r>
            <a:r>
              <a:rPr lang="fr-FR" sz="1500" i="1" dirty="0">
                <a:solidFill>
                  <a:srgbClr val="0D0D0D"/>
                </a:solidFill>
                <a:highlight>
                  <a:srgbClr val="FFFFFF"/>
                </a:highlight>
                <a:latin typeface="Montserrat"/>
                <a:ea typeface="Montserrat"/>
                <a:cs typeface="Montserrat"/>
                <a:sym typeface="Montserrat"/>
              </a:rPr>
              <a:t>: approche du développement logiciel dont l'objectif est de distribuer en continu des logiciels opérationnels créés sur la base d'itérations rapides.</a:t>
            </a:r>
          </a:p>
          <a:p>
            <a:pPr marL="457200" lvl="0" indent="-323850" rtl="0">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Avantages de cette approche pour le projet Menu Maker : </a:t>
            </a:r>
          </a:p>
          <a:p>
            <a:pPr marL="457200" lvl="0" indent="-323850" rtl="0">
              <a:spcBef>
                <a:spcPts val="0"/>
              </a:spcBef>
              <a:spcAft>
                <a:spcPts val="0"/>
              </a:spcAft>
              <a:buClr>
                <a:srgbClr val="0D0D0D"/>
              </a:buClr>
              <a:buSzPts val="1500"/>
              <a:buFont typeface="Montserrat"/>
              <a:buChar char="●"/>
            </a:pPr>
            <a:endParaRP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endParaRPr dirty="0">
              <a:solidFill>
                <a:schemeClr val="tx1"/>
              </a:solidFill>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Plan de communication</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8415636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16</TotalTime>
  <Words>552</Words>
  <Application>Microsoft Macintosh PowerPoint</Application>
  <PresentationFormat>Affichage à l'écran (16:9)</PresentationFormat>
  <Paragraphs>96</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Montserrat</vt:lpstr>
      <vt:lpstr>Wingdings</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Méthodologie utilisée</vt:lpstr>
      <vt:lpstr>Plan de communication</vt:lpstr>
      <vt:lpstr>Suivi du projet avec le Kanban</vt:lpstr>
      <vt:lpstr>Suivi du projet avec le Kanban</vt:lpstr>
      <vt:lpstr>Suivi du projet avec le Kanban</vt:lpstr>
      <vt:lpstr>Spécifications techniques</vt:lpstr>
      <vt:lpstr>Spécifications techniques</vt:lpstr>
      <vt:lpstr>Spécifications techniques</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Sunny BIARD</cp:lastModifiedBy>
  <cp:revision>11</cp:revision>
  <dcterms:modified xsi:type="dcterms:W3CDTF">2024-06-07T10:16:21Z</dcterms:modified>
</cp:coreProperties>
</file>