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6" r:id="rId6"/>
    <p:sldId id="267" r:id="rId7"/>
    <p:sldId id="268" r:id="rId8"/>
    <p:sldId id="269" r:id="rId9"/>
    <p:sldId id="260" r:id="rId10"/>
    <p:sldId id="261" r:id="rId11"/>
    <p:sldId id="270" r:id="rId12"/>
    <p:sldId id="271" r:id="rId13"/>
    <p:sldId id="262" r:id="rId14"/>
    <p:sldId id="272" r:id="rId15"/>
    <p:sldId id="273" r:id="rId16"/>
    <p:sldId id="263" r:id="rId17"/>
    <p:sldId id="274"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50" d="100"/>
          <a:sy n="150" d="100"/>
        </p:scale>
        <p:origin x="47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7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79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2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6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094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5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186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2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56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25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rello.com/b/sbhaR1xZ/menumaker-sprint-1-agi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BIARD Sunny</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31/05/2024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935302"/>
            <a:ext cx="8320500" cy="4685868"/>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Le </a:t>
            </a:r>
            <a:r>
              <a:rPr lang="fr-FR" sz="1500" b="1" i="1" dirty="0">
                <a:solidFill>
                  <a:srgbClr val="0D0D0D"/>
                </a:solidFill>
                <a:highlight>
                  <a:srgbClr val="FFFFFF"/>
                </a:highlight>
                <a:latin typeface="Montserrat"/>
                <a:ea typeface="Montserrat"/>
                <a:cs typeface="Montserrat"/>
                <a:sym typeface="Montserrat"/>
              </a:rPr>
              <a:t>Kanban</a:t>
            </a:r>
            <a:r>
              <a:rPr lang="fr-FR" sz="1500" i="1" dirty="0">
                <a:solidFill>
                  <a:srgbClr val="0D0D0D"/>
                </a:solidFill>
                <a:highlight>
                  <a:srgbClr val="FFFFFF"/>
                </a:highlight>
                <a:latin typeface="Montserrat"/>
                <a:ea typeface="Montserrat"/>
                <a:cs typeface="Montserrat"/>
                <a:sym typeface="Montserrat"/>
              </a:rPr>
              <a:t> permet de suivre les tâches en temps réel, de gérer les priorités et de favoriser la collaboration entre les membres de l’équipe. Il permet ainsi d’assurer un meilleur partage de l’information, une réduction des délais, une flexibilité (agilité) accrue au sein de l’équipe et enfin il contribue à l’amélioration continue.</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Un </a:t>
            </a:r>
            <a:r>
              <a:rPr lang="fr-FR" sz="1500" b="1" i="1" dirty="0">
                <a:solidFill>
                  <a:srgbClr val="0D0D0D"/>
                </a:solidFill>
                <a:highlight>
                  <a:srgbClr val="FFFFFF"/>
                </a:highlight>
                <a:latin typeface="Montserrat"/>
                <a:ea typeface="Montserrat"/>
                <a:cs typeface="Montserrat"/>
                <a:sym typeface="Montserrat"/>
              </a:rPr>
              <a:t>récit utilisateur</a:t>
            </a:r>
            <a:r>
              <a:rPr lang="fr-FR" sz="1500" i="1" dirty="0">
                <a:solidFill>
                  <a:srgbClr val="0D0D0D"/>
                </a:solidFill>
                <a:highlight>
                  <a:srgbClr val="FFFFFF"/>
                </a:highlight>
                <a:latin typeface="Montserrat"/>
                <a:ea typeface="Montserrat"/>
                <a:cs typeface="Montserrat"/>
                <a:sym typeface="Montserrat"/>
              </a:rPr>
              <a:t>, ou « </a:t>
            </a: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a:t>
            </a:r>
            <a:r>
              <a:rPr lang="fr-FR" sz="1500" b="1" i="1" dirty="0">
                <a:solidFill>
                  <a:srgbClr val="0D0D0D"/>
                </a:solidFill>
                <a:highlight>
                  <a:srgbClr val="FFFFFF"/>
                </a:highlight>
                <a:latin typeface="Montserrat"/>
                <a:ea typeface="Montserrat"/>
                <a:cs typeface="Montserrat"/>
                <a:sym typeface="Montserrat"/>
              </a:rPr>
              <a:t> </a:t>
            </a:r>
            <a:r>
              <a:rPr lang="fr-FR" sz="1500" i="1" dirty="0">
                <a:solidFill>
                  <a:srgbClr val="0D0D0D"/>
                </a:solidFill>
                <a:highlight>
                  <a:srgbClr val="FFFFFF"/>
                </a:highlight>
                <a:latin typeface="Montserrat"/>
                <a:ea typeface="Montserrat"/>
                <a:cs typeface="Montserrat"/>
                <a:sym typeface="Montserrat"/>
              </a:rPr>
              <a:t>en anglais, est une description simple d’un besoin ou d’une attente exprimée par un utilisateur et utilisée dans le domaine du développement de logiciels et de la conception de nouveaux produits pour déterminer les fonctionnalités à développer. </a:t>
            </a:r>
          </a:p>
          <a:p>
            <a:pPr marL="457200" indent="-323850" algn="just">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indent="-323850" algn="just">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Lien Kanban : </a:t>
            </a:r>
            <a:r>
              <a:rPr lang="fr-FR" sz="1500" i="1" dirty="0">
                <a:solidFill>
                  <a:srgbClr val="0D0D0D"/>
                </a:solidFill>
                <a:highlight>
                  <a:srgbClr val="FFFFFF"/>
                </a:highlight>
                <a:latin typeface="Montserrat"/>
                <a:ea typeface="Montserrat"/>
                <a:cs typeface="Montserrat"/>
                <a:sym typeface="Montserrat"/>
                <a:hlinkClick r:id="rId3"/>
              </a:rPr>
              <a:t>https://trello.com/b/sbhaR1xZ/menumaker-sprint-1-agile</a:t>
            </a:r>
            <a:endParaRPr lang="fr-FR" sz="1500"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4">
            <a:alphaModFix/>
          </a:blip>
          <a:stretch>
            <a:fillRect/>
          </a:stretch>
        </p:blipFill>
        <p:spPr>
          <a:xfrm>
            <a:off x="8469575" y="-4"/>
            <a:ext cx="674425" cy="34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logiciel, Page web&#10;&#10;Description générée automatiquement">
            <a:extLst>
              <a:ext uri="{FF2B5EF4-FFF2-40B4-BE49-F238E27FC236}">
                <a16:creationId xmlns:a16="http://schemas.microsoft.com/office/drawing/2014/main" id="{616A668E-EB83-EAB8-DEB3-0DBA2CEE2AAA}"/>
              </a:ext>
            </a:extLst>
          </p:cNvPr>
          <p:cNvPicPr>
            <a:picLocks noChangeAspect="1"/>
          </p:cNvPicPr>
          <p:nvPr/>
        </p:nvPicPr>
        <p:blipFill>
          <a:blip r:embed="rId4"/>
          <a:stretch>
            <a:fillRect/>
          </a:stretch>
        </p:blipFill>
        <p:spPr>
          <a:xfrm>
            <a:off x="1157493" y="943535"/>
            <a:ext cx="6829013" cy="4095462"/>
          </a:xfrm>
          <a:prstGeom prst="rect">
            <a:avLst/>
          </a:prstGeom>
        </p:spPr>
      </p:pic>
    </p:spTree>
    <p:extLst>
      <p:ext uri="{BB962C8B-B14F-4D97-AF65-F5344CB8AC3E}">
        <p14:creationId xmlns:p14="http://schemas.microsoft.com/office/powerpoint/2010/main" val="345270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descr="Une image contenant texte, capture d’écran, logiciel, Page web&#10;&#10;Description générée automatiquement">
            <a:extLst>
              <a:ext uri="{FF2B5EF4-FFF2-40B4-BE49-F238E27FC236}">
                <a16:creationId xmlns:a16="http://schemas.microsoft.com/office/drawing/2014/main" id="{019EBCCA-7E24-3DE9-3454-488FEB5492FF}"/>
              </a:ext>
            </a:extLst>
          </p:cNvPr>
          <p:cNvPicPr>
            <a:picLocks noChangeAspect="1"/>
          </p:cNvPicPr>
          <p:nvPr/>
        </p:nvPicPr>
        <p:blipFill rotWithShape="1">
          <a:blip r:embed="rId4"/>
          <a:srcRect l="1890" t="1561" r="24728"/>
          <a:stretch/>
        </p:blipFill>
        <p:spPr>
          <a:xfrm>
            <a:off x="4885511" y="1033862"/>
            <a:ext cx="2705822" cy="3733759"/>
          </a:xfrm>
          <a:prstGeom prst="rect">
            <a:avLst/>
          </a:prstGeom>
        </p:spPr>
      </p:pic>
      <p:pic>
        <p:nvPicPr>
          <p:cNvPr id="8" name="Image 7" descr="Une image contenant texte, capture d’écran, logiciel, Page web&#10;&#10;Description générée automatiquement">
            <a:extLst>
              <a:ext uri="{FF2B5EF4-FFF2-40B4-BE49-F238E27FC236}">
                <a16:creationId xmlns:a16="http://schemas.microsoft.com/office/drawing/2014/main" id="{784F7FAD-6C2B-427D-780B-17CA198F5C98}"/>
              </a:ext>
            </a:extLst>
          </p:cNvPr>
          <p:cNvPicPr>
            <a:picLocks noChangeAspect="1"/>
          </p:cNvPicPr>
          <p:nvPr/>
        </p:nvPicPr>
        <p:blipFill rotWithShape="1">
          <a:blip r:embed="rId5"/>
          <a:srcRect l="672" r="25046"/>
          <a:stretch/>
        </p:blipFill>
        <p:spPr>
          <a:xfrm>
            <a:off x="738050" y="2401085"/>
            <a:ext cx="3520441" cy="2366536"/>
          </a:xfrm>
          <a:prstGeom prst="rect">
            <a:avLst/>
          </a:prstGeom>
        </p:spPr>
      </p:pic>
      <p:sp>
        <p:nvSpPr>
          <p:cNvPr id="9" name="Google Shape;94;p18">
            <a:extLst>
              <a:ext uri="{FF2B5EF4-FFF2-40B4-BE49-F238E27FC236}">
                <a16:creationId xmlns:a16="http://schemas.microsoft.com/office/drawing/2014/main" id="{76DA0D7D-EAFA-9A3A-EEEF-FB7A90B1AD38}"/>
              </a:ext>
            </a:extLst>
          </p:cNvPr>
          <p:cNvSpPr txBox="1"/>
          <p:nvPr/>
        </p:nvSpPr>
        <p:spPr>
          <a:xfrm>
            <a:off x="434775" y="1085525"/>
            <a:ext cx="3823715"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User story </a:t>
            </a:r>
            <a:r>
              <a:rPr lang="fr-FR" sz="1500" i="1" dirty="0">
                <a:solidFill>
                  <a:srgbClr val="0D0D0D"/>
                </a:solidFill>
                <a:highlight>
                  <a:srgbClr val="FFFFFF"/>
                </a:highlight>
                <a:latin typeface="Montserrat"/>
                <a:ea typeface="Montserrat"/>
                <a:cs typeface="Montserrat"/>
                <a:sym typeface="Montserrat"/>
              </a:rPr>
              <a:t>: page login</a:t>
            </a:r>
          </a:p>
        </p:txBody>
      </p:sp>
    </p:spTree>
    <p:extLst>
      <p:ext uri="{BB962C8B-B14F-4D97-AF65-F5344CB8AC3E}">
        <p14:creationId xmlns:p14="http://schemas.microsoft.com/office/powerpoint/2010/main" val="198102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401645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Frontend : </a:t>
            </a:r>
            <a:r>
              <a:rPr lang="fr-FR" sz="1500" b="1" i="1" dirty="0">
                <a:solidFill>
                  <a:srgbClr val="0D0D0D"/>
                </a:solidFill>
                <a:highlight>
                  <a:srgbClr val="FFFFFF"/>
                </a:highlight>
                <a:latin typeface="Montserrat"/>
                <a:ea typeface="Montserrat"/>
                <a:cs typeface="Montserrat"/>
                <a:sym typeface="Montserrat"/>
              </a:rPr>
              <a:t>ReactJS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Backend : </a:t>
            </a:r>
            <a:r>
              <a:rPr lang="fr-FR" sz="1500" b="1" i="1" dirty="0">
                <a:solidFill>
                  <a:srgbClr val="0D0D0D"/>
                </a:solidFill>
                <a:highlight>
                  <a:srgbClr val="FFFFFF"/>
                </a:highlight>
                <a:latin typeface="Montserrat"/>
                <a:ea typeface="Montserrat"/>
                <a:cs typeface="Montserrat"/>
                <a:sym typeface="Montserrat"/>
              </a:rPr>
              <a:t>NodeJS</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Base de données : </a:t>
            </a:r>
            <a:r>
              <a:rPr lang="fr-FR" sz="1500" b="1" i="1" dirty="0">
                <a:solidFill>
                  <a:srgbClr val="0D0D0D"/>
                </a:solidFill>
                <a:highlight>
                  <a:srgbClr val="FFFFFF"/>
                </a:highlight>
                <a:latin typeface="Montserrat"/>
                <a:ea typeface="Montserrat"/>
                <a:cs typeface="Montserrat"/>
                <a:sym typeface="Montserrat"/>
              </a:rPr>
              <a:t>MySQL</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Composants réutilisables : </a:t>
            </a:r>
            <a:r>
              <a:rPr lang="fr-FR" sz="1500" b="1" i="1" dirty="0">
                <a:solidFill>
                  <a:srgbClr val="0D0D0D"/>
                </a:solidFill>
                <a:highlight>
                  <a:srgbClr val="FFFFFF"/>
                </a:highlight>
                <a:latin typeface="Montserrat"/>
                <a:ea typeface="Montserrat"/>
                <a:cs typeface="Montserrat"/>
                <a:sym typeface="Montserrat"/>
              </a:rPr>
              <a:t>Material UI</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Authentification : </a:t>
            </a:r>
            <a:r>
              <a:rPr lang="fr-FR" sz="1500" b="1" i="1" dirty="0">
                <a:solidFill>
                  <a:srgbClr val="0D0D0D"/>
                </a:solidFill>
                <a:highlight>
                  <a:srgbClr val="FFFFFF"/>
                </a:highlight>
                <a:latin typeface="Montserrat"/>
                <a:ea typeface="Montserrat"/>
                <a:cs typeface="Montserrat"/>
                <a:sym typeface="Montserrat"/>
              </a:rPr>
              <a:t>Nodemailer, localStorage, </a:t>
            </a:r>
            <a:r>
              <a:rPr lang="fr-FR" sz="1500" b="1" i="1" dirty="0" err="1">
                <a:solidFill>
                  <a:srgbClr val="0D0D0D"/>
                </a:solidFill>
                <a:highlight>
                  <a:srgbClr val="FFFFFF"/>
                </a:highlight>
                <a:latin typeface="Montserrat"/>
                <a:ea typeface="Montserrat"/>
                <a:cs typeface="Montserrat"/>
                <a:sym typeface="Montserrat"/>
              </a:rPr>
              <a:t>PassportJS</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Gestion d’état (personnalisation de menu) : </a:t>
            </a:r>
            <a:r>
              <a:rPr lang="fr-FR" sz="1500" b="1" i="1" dirty="0">
                <a:solidFill>
                  <a:srgbClr val="0D0D0D"/>
                </a:solidFill>
                <a:highlight>
                  <a:srgbClr val="FFFFFF"/>
                </a:highlight>
                <a:latin typeface="Montserrat"/>
                <a:ea typeface="Montserrat"/>
                <a:cs typeface="Montserrat"/>
                <a:sym typeface="Montserrat"/>
              </a:rPr>
              <a:t>Redux</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Formulaires : </a:t>
            </a:r>
            <a:r>
              <a:rPr lang="fr-FR" sz="1500" b="1" i="1" dirty="0">
                <a:solidFill>
                  <a:srgbClr val="0D0D0D"/>
                </a:solidFill>
                <a:highlight>
                  <a:srgbClr val="FFFFFF"/>
                </a:highlight>
                <a:latin typeface="Montserrat"/>
                <a:ea typeface="Montserrat"/>
                <a:cs typeface="Montserrat"/>
                <a:sym typeface="Montserrat"/>
              </a:rPr>
              <a:t>React Hook Form</a:t>
            </a: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Impression : </a:t>
            </a:r>
            <a:r>
              <a:rPr lang="fr-FR" sz="1500" b="1" i="1" dirty="0">
                <a:solidFill>
                  <a:srgbClr val="0D0D0D"/>
                </a:solidFill>
                <a:highlight>
                  <a:srgbClr val="FFFFFF"/>
                </a:highlight>
                <a:latin typeface="Montserrat"/>
                <a:ea typeface="Montserrat"/>
                <a:cs typeface="Montserrat"/>
                <a:sym typeface="Montserrat"/>
              </a:rPr>
              <a:t>React-to-</a:t>
            </a:r>
            <a:r>
              <a:rPr lang="fr-FR" sz="1500" b="1" i="1" dirty="0" err="1">
                <a:solidFill>
                  <a:srgbClr val="0D0D0D"/>
                </a:solidFill>
                <a:highlight>
                  <a:srgbClr val="FFFFFF"/>
                </a:highlight>
                <a:latin typeface="Montserrat"/>
                <a:ea typeface="Montserrat"/>
                <a:cs typeface="Montserrat"/>
                <a:sym typeface="Montserrat"/>
              </a:rPr>
              <a:t>Print</a:t>
            </a:r>
            <a:endParaRPr lang="fr-FR" sz="1500" b="1" i="1" dirty="0">
              <a:solidFill>
                <a:srgbClr val="0D0D0D"/>
              </a:solidFill>
              <a:highlight>
                <a:srgbClr val="FFFFFF"/>
              </a:highlight>
              <a:latin typeface="Montserrat"/>
              <a:ea typeface="Montserrat"/>
              <a:cs typeface="Montserrat"/>
              <a:sym typeface="Montserrat"/>
            </a:endParaRPr>
          </a:p>
          <a:p>
            <a:pPr marL="457200" indent="-323850">
              <a:lnSpc>
                <a:spcPct val="150000"/>
              </a:lnSpc>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PDF : </a:t>
            </a:r>
            <a:r>
              <a:rPr lang="fr-FR" sz="1500" b="1" i="1" dirty="0">
                <a:solidFill>
                  <a:srgbClr val="0D0D0D"/>
                </a:solidFill>
                <a:highlight>
                  <a:srgbClr val="FFFFFF"/>
                </a:highlight>
                <a:latin typeface="Montserrat"/>
                <a:ea typeface="Montserrat"/>
                <a:cs typeface="Montserrat"/>
                <a:sym typeface="Montserrat"/>
              </a:rPr>
              <a:t>React-PDF</a:t>
            </a:r>
          </a:p>
          <a:p>
            <a:pPr marL="457200" lvl="0" indent="-323850" algn="l" rtl="0">
              <a:lnSpc>
                <a:spcPct val="150000"/>
              </a:lnSpc>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Exportation Deliveroo : </a:t>
            </a:r>
            <a:r>
              <a:rPr lang="fr-FR" sz="1500" b="1" i="1" dirty="0">
                <a:solidFill>
                  <a:srgbClr val="0D0D0D"/>
                </a:solidFill>
                <a:highlight>
                  <a:srgbClr val="FFFFFF"/>
                </a:highlight>
                <a:latin typeface="Montserrat"/>
                <a:ea typeface="Montserrat"/>
                <a:cs typeface="Montserrat"/>
                <a:sym typeface="Montserrat"/>
              </a:rPr>
              <a:t>API Deliveroo</a:t>
            </a:r>
            <a:endParaRPr sz="1200" b="1"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Graphique, Police, conception&#10;&#10;Description générée automatiquement">
            <a:extLst>
              <a:ext uri="{FF2B5EF4-FFF2-40B4-BE49-F238E27FC236}">
                <a16:creationId xmlns:a16="http://schemas.microsoft.com/office/drawing/2014/main" id="{FAA9ABEE-A4D3-2D98-5DF3-57DB30FFC421}"/>
              </a:ext>
            </a:extLst>
          </p:cNvPr>
          <p:cNvPicPr>
            <a:picLocks noChangeAspect="1"/>
          </p:cNvPicPr>
          <p:nvPr/>
        </p:nvPicPr>
        <p:blipFill rotWithShape="1">
          <a:blip r:embed="rId4"/>
          <a:srcRect l="19860" t="24470" r="26711" b="16080"/>
          <a:stretch/>
        </p:blipFill>
        <p:spPr>
          <a:xfrm>
            <a:off x="6770542" y="904989"/>
            <a:ext cx="1699033" cy="708926"/>
          </a:xfrm>
          <a:prstGeom prst="rect">
            <a:avLst/>
          </a:prstGeom>
        </p:spPr>
      </p:pic>
      <p:pic>
        <p:nvPicPr>
          <p:cNvPr id="5" name="Image 4" descr="Une image contenant capture d’écran, Graphique, conception&#10;&#10;Description générée automatiquement">
            <a:extLst>
              <a:ext uri="{FF2B5EF4-FFF2-40B4-BE49-F238E27FC236}">
                <a16:creationId xmlns:a16="http://schemas.microsoft.com/office/drawing/2014/main" id="{33CB445E-8D90-B235-ABBB-B547C9A010F7}"/>
              </a:ext>
            </a:extLst>
          </p:cNvPr>
          <p:cNvPicPr>
            <a:picLocks noChangeAspect="1"/>
          </p:cNvPicPr>
          <p:nvPr/>
        </p:nvPicPr>
        <p:blipFill>
          <a:blip r:embed="rId5"/>
          <a:stretch>
            <a:fillRect/>
          </a:stretch>
        </p:blipFill>
        <p:spPr>
          <a:xfrm>
            <a:off x="7084378" y="2098771"/>
            <a:ext cx="1360039" cy="832159"/>
          </a:xfrm>
          <a:prstGeom prst="rect">
            <a:avLst/>
          </a:prstGeom>
        </p:spPr>
      </p:pic>
      <p:pic>
        <p:nvPicPr>
          <p:cNvPr id="7" name="Image 6" descr="Une image contenant Graphique, Police, graphisme, logo&#10;&#10;Description générée automatiquement">
            <a:extLst>
              <a:ext uri="{FF2B5EF4-FFF2-40B4-BE49-F238E27FC236}">
                <a16:creationId xmlns:a16="http://schemas.microsoft.com/office/drawing/2014/main" id="{3EDEACB0-A3F3-C46C-89B9-77D067D90484}"/>
              </a:ext>
            </a:extLst>
          </p:cNvPr>
          <p:cNvPicPr>
            <a:picLocks noChangeAspect="1"/>
          </p:cNvPicPr>
          <p:nvPr/>
        </p:nvPicPr>
        <p:blipFill>
          <a:blip r:embed="rId6"/>
          <a:stretch>
            <a:fillRect/>
          </a:stretch>
        </p:blipFill>
        <p:spPr>
          <a:xfrm>
            <a:off x="6699416" y="3414384"/>
            <a:ext cx="1745001" cy="902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maquettes</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3" name="Image 12" descr="Une image contenant texte, capture d’écran, conception, Police&#10;&#10;Description générée automatiquement">
            <a:extLst>
              <a:ext uri="{FF2B5EF4-FFF2-40B4-BE49-F238E27FC236}">
                <a16:creationId xmlns:a16="http://schemas.microsoft.com/office/drawing/2014/main" id="{22B119A3-BC42-D127-76DE-76494EED563F}"/>
              </a:ext>
            </a:extLst>
          </p:cNvPr>
          <p:cNvPicPr>
            <a:picLocks noChangeAspect="1"/>
          </p:cNvPicPr>
          <p:nvPr/>
        </p:nvPicPr>
        <p:blipFill>
          <a:blip r:embed="rId4"/>
          <a:stretch>
            <a:fillRect/>
          </a:stretch>
        </p:blipFill>
        <p:spPr>
          <a:xfrm>
            <a:off x="1875467" y="1616409"/>
            <a:ext cx="5393065" cy="3301362"/>
          </a:xfrm>
          <a:prstGeom prst="rect">
            <a:avLst/>
          </a:prstGeom>
        </p:spPr>
      </p:pic>
    </p:spTree>
    <p:extLst>
      <p:ext uri="{BB962C8B-B14F-4D97-AF65-F5344CB8AC3E}">
        <p14:creationId xmlns:p14="http://schemas.microsoft.com/office/powerpoint/2010/main" val="348470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a:latin typeface="Montserrat"/>
                <a:ea typeface="Montserrat"/>
                <a:cs typeface="Montserrat"/>
                <a:sym typeface="Montserrat"/>
              </a:rPr>
              <a:t>Spécifications techniques</a:t>
            </a:r>
            <a:endParaRPr sz="180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53088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Nodemailer</a:t>
            </a:r>
            <a:r>
              <a:rPr lang="fr-FR" sz="1500" i="1" dirty="0">
                <a:solidFill>
                  <a:srgbClr val="0D0D0D"/>
                </a:solidFill>
                <a:highlight>
                  <a:srgbClr val="FFFFFF"/>
                </a:highlight>
                <a:latin typeface="Montserrat"/>
                <a:ea typeface="Montserrat"/>
                <a:cs typeface="Montserrat"/>
                <a:sym typeface="Montserrat"/>
              </a:rPr>
              <a:t> : fonctionnement</a:t>
            </a: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770AB53B-BA0D-DEDC-D29F-2BA14784E10B}"/>
              </a:ext>
            </a:extLst>
          </p:cNvPr>
          <p:cNvSpPr/>
          <p:nvPr/>
        </p:nvSpPr>
        <p:spPr>
          <a:xfrm>
            <a:off x="1038498"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Création d’un « transporteur »</a:t>
            </a:r>
          </a:p>
        </p:txBody>
      </p:sp>
      <p:sp>
        <p:nvSpPr>
          <p:cNvPr id="3" name="Rectangle 2">
            <a:extLst>
              <a:ext uri="{FF2B5EF4-FFF2-40B4-BE49-F238E27FC236}">
                <a16:creationId xmlns:a16="http://schemas.microsoft.com/office/drawing/2014/main" id="{90E9AC81-3C61-A69B-CE95-FB93EFC2BAE4}"/>
              </a:ext>
            </a:extLst>
          </p:cNvPr>
          <p:cNvSpPr/>
          <p:nvPr/>
        </p:nvSpPr>
        <p:spPr>
          <a:xfrm>
            <a:off x="3755571" y="239537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Paramétrage du message à envoyer</a:t>
            </a:r>
          </a:p>
        </p:txBody>
      </p:sp>
      <p:sp>
        <p:nvSpPr>
          <p:cNvPr id="4" name="Rectangle 3">
            <a:extLst>
              <a:ext uri="{FF2B5EF4-FFF2-40B4-BE49-F238E27FC236}">
                <a16:creationId xmlns:a16="http://schemas.microsoft.com/office/drawing/2014/main" id="{D51457C2-EF64-FCB0-07CE-AFF44B40259C}"/>
              </a:ext>
            </a:extLst>
          </p:cNvPr>
          <p:cNvSpPr/>
          <p:nvPr/>
        </p:nvSpPr>
        <p:spPr>
          <a:xfrm>
            <a:off x="6472644" y="2395316"/>
            <a:ext cx="1632858" cy="11627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dirty="0">
                <a:solidFill>
                  <a:schemeClr val="tx1"/>
                </a:solidFill>
              </a:rPr>
              <a:t>Envoi du mail</a:t>
            </a:r>
          </a:p>
        </p:txBody>
      </p:sp>
      <p:sp>
        <p:nvSpPr>
          <p:cNvPr id="8" name="Flèche : droite 7">
            <a:extLst>
              <a:ext uri="{FF2B5EF4-FFF2-40B4-BE49-F238E27FC236}">
                <a16:creationId xmlns:a16="http://schemas.microsoft.com/office/drawing/2014/main" id="{B5E8FFFA-5325-826B-775A-1952DA19C38E}"/>
              </a:ext>
            </a:extLst>
          </p:cNvPr>
          <p:cNvSpPr/>
          <p:nvPr/>
        </p:nvSpPr>
        <p:spPr>
          <a:xfrm>
            <a:off x="269319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9" name="Flèche : droite 8">
            <a:extLst>
              <a:ext uri="{FF2B5EF4-FFF2-40B4-BE49-F238E27FC236}">
                <a16:creationId xmlns:a16="http://schemas.microsoft.com/office/drawing/2014/main" id="{AABCA25F-BB57-5505-B700-2EF5BDA58F55}"/>
              </a:ext>
            </a:extLst>
          </p:cNvPr>
          <p:cNvSpPr/>
          <p:nvPr/>
        </p:nvSpPr>
        <p:spPr>
          <a:xfrm>
            <a:off x="5411424" y="2906486"/>
            <a:ext cx="1038225" cy="176348"/>
          </a:xfrm>
          <a:prstGeom prst="rightArrow">
            <a:avLst/>
          </a:prstGeom>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2803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deux axes principaux</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ordinateur, Site web&#10;&#10;Description générée automatiquement">
            <a:extLst>
              <a:ext uri="{FF2B5EF4-FFF2-40B4-BE49-F238E27FC236}">
                <a16:creationId xmlns:a16="http://schemas.microsoft.com/office/drawing/2014/main" id="{63E9BD10-B9C6-D7B9-5DA9-2551DAFFE177}"/>
              </a:ext>
            </a:extLst>
          </p:cNvPr>
          <p:cNvPicPr>
            <a:picLocks noChangeAspect="1"/>
          </p:cNvPicPr>
          <p:nvPr/>
        </p:nvPicPr>
        <p:blipFill rotWithShape="1">
          <a:blip r:embed="rId4"/>
          <a:srcRect r="19085"/>
          <a:stretch/>
        </p:blipFill>
        <p:spPr>
          <a:xfrm>
            <a:off x="1030224" y="1702432"/>
            <a:ext cx="2932175" cy="3270217"/>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7BC000CB-87D0-F587-052A-A793A90624DF}"/>
              </a:ext>
            </a:extLst>
          </p:cNvPr>
          <p:cNvPicPr>
            <a:picLocks noChangeAspect="1"/>
          </p:cNvPicPr>
          <p:nvPr/>
        </p:nvPicPr>
        <p:blipFill>
          <a:blip r:embed="rId5"/>
          <a:stretch>
            <a:fillRect/>
          </a:stretch>
        </p:blipFill>
        <p:spPr>
          <a:xfrm>
            <a:off x="5181431" y="1709090"/>
            <a:ext cx="2932345" cy="3263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900216"/>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Feedly</a:t>
            </a:r>
            <a:r>
              <a:rPr lang="fr-FR" sz="1500" i="1" dirty="0">
                <a:solidFill>
                  <a:srgbClr val="0D0D0D"/>
                </a:solidFill>
                <a:highlight>
                  <a:srgbClr val="FFFFFF"/>
                </a:highlight>
                <a:latin typeface="Montserrat"/>
                <a:ea typeface="Montserrat"/>
                <a:cs typeface="Montserrat"/>
                <a:sym typeface="Montserrat"/>
              </a:rPr>
              <a:t> : exemples de sources d’informations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Police, ligne, capture d’écran&#10;&#10;Description générée automatiquement">
            <a:extLst>
              <a:ext uri="{FF2B5EF4-FFF2-40B4-BE49-F238E27FC236}">
                <a16:creationId xmlns:a16="http://schemas.microsoft.com/office/drawing/2014/main" id="{A99055DB-5FA9-F212-91A1-09125D9832E5}"/>
              </a:ext>
            </a:extLst>
          </p:cNvPr>
          <p:cNvPicPr>
            <a:picLocks noChangeAspect="1"/>
          </p:cNvPicPr>
          <p:nvPr/>
        </p:nvPicPr>
        <p:blipFill rotWithShape="1">
          <a:blip r:embed="rId4"/>
          <a:srcRect l="2319" t="8167" r="1874" b="6280"/>
          <a:stretch/>
        </p:blipFill>
        <p:spPr>
          <a:xfrm>
            <a:off x="1252366" y="1688307"/>
            <a:ext cx="6639268" cy="1189456"/>
          </a:xfrm>
          <a:prstGeom prst="rect">
            <a:avLst/>
          </a:prstGeom>
        </p:spPr>
      </p:pic>
      <p:pic>
        <p:nvPicPr>
          <p:cNvPr id="7" name="Image 6" descr="Une image contenant texte, Police, capture d’écran&#10;&#10;Description générée automatiquement">
            <a:extLst>
              <a:ext uri="{FF2B5EF4-FFF2-40B4-BE49-F238E27FC236}">
                <a16:creationId xmlns:a16="http://schemas.microsoft.com/office/drawing/2014/main" id="{08CC787D-28AD-EC74-0B48-229A9C02B80A}"/>
              </a:ext>
            </a:extLst>
          </p:cNvPr>
          <p:cNvPicPr>
            <a:picLocks noChangeAspect="1"/>
          </p:cNvPicPr>
          <p:nvPr/>
        </p:nvPicPr>
        <p:blipFill rotWithShape="1">
          <a:blip r:embed="rId5"/>
          <a:srcRect l="1986" t="5062" r="1907" b="5562"/>
          <a:stretch/>
        </p:blipFill>
        <p:spPr>
          <a:xfrm>
            <a:off x="1252366" y="3157760"/>
            <a:ext cx="6639268" cy="1650338"/>
          </a:xfrm>
          <a:prstGeom prst="rect">
            <a:avLst/>
          </a:prstGeom>
        </p:spPr>
      </p:pic>
    </p:spTree>
    <p:extLst>
      <p:ext uri="{BB962C8B-B14F-4D97-AF65-F5344CB8AC3E}">
        <p14:creationId xmlns:p14="http://schemas.microsoft.com/office/powerpoint/2010/main" val="224201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434775" y="1085525"/>
            <a:ext cx="8320500" cy="2774575"/>
          </a:xfrm>
          <a:prstGeom prst="rect">
            <a:avLst/>
          </a:prstGeom>
          <a:noFill/>
          <a:ln>
            <a:noFill/>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rgbClr val="0D0D0D"/>
              </a:buClr>
              <a:buSzPts val="1500"/>
              <a:buFont typeface="Montserrat"/>
              <a:buChar char="●"/>
            </a:pPr>
            <a:r>
              <a:rPr lang="fr-FR" sz="1500" i="1" dirty="0">
                <a:solidFill>
                  <a:schemeClr val="tx1"/>
                </a:solidFill>
                <a:highlight>
                  <a:srgbClr val="FFFFFF"/>
                </a:highlight>
                <a:latin typeface="Montserrat"/>
                <a:ea typeface="Montserrat"/>
                <a:cs typeface="Montserrat"/>
                <a:sym typeface="Montserrat"/>
              </a:rPr>
              <a:t>Bénéfices de la veille technologique pour le projet :</a:t>
            </a:r>
          </a:p>
          <a:p>
            <a:pPr marL="457200" lvl="0" indent="-323850" algn="just" rtl="0">
              <a:lnSpc>
                <a:spcPct val="150000"/>
              </a:lnSpc>
              <a:spcBef>
                <a:spcPts val="0"/>
              </a:spcBef>
              <a:spcAft>
                <a:spcPts val="0"/>
              </a:spcAft>
              <a:buClr>
                <a:srgbClr val="0D0D0D"/>
              </a:buClr>
              <a:buSzPts val="1500"/>
              <a:buFont typeface="Montserrat"/>
              <a:buChar char="●"/>
            </a:pPr>
            <a:endParaRPr lang="fr-FR" sz="1500" i="1" dirty="0">
              <a:solidFill>
                <a:schemeClr val="tx1"/>
              </a:solidFill>
              <a:highlight>
                <a:srgbClr val="FFFFFF"/>
              </a:highlight>
              <a:latin typeface="Montserrat"/>
              <a:ea typeface="Montserrat"/>
              <a:cs typeface="Montserrat"/>
              <a:sym typeface="Montserrat"/>
            </a:endParaRP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informé des dernières nouveautés en matière de langages, frameworks, bibliothèques, librairies…</a:t>
            </a:r>
          </a:p>
          <a:p>
            <a:pPr marL="742950" lvl="1" indent="-285750" algn="just">
              <a:buFont typeface="Wingdings" panose="05000000000000000000" pitchFamily="2" charset="2"/>
              <a:buChar char="ü"/>
            </a:pPr>
            <a:r>
              <a:rPr lang="fr-FR" sz="1200" dirty="0">
                <a:solidFill>
                  <a:schemeClr val="tx1"/>
                </a:solidFill>
                <a:latin typeface="Montserrat"/>
                <a:ea typeface="Montserrat"/>
                <a:cs typeface="Montserrat"/>
                <a:sym typeface="Montserrat"/>
              </a:rPr>
              <a:t>Se tenir à jour sur les bonnes pratiques de développement et de sécurité en vigueur (apprentissage continu)</a:t>
            </a:r>
          </a:p>
          <a:p>
            <a:pPr marL="457200" lvl="1" algn="just"/>
            <a:endParaRPr lang="fr-FR" sz="1500" i="1" dirty="0">
              <a:solidFill>
                <a:schemeClr val="tx1"/>
              </a:solidFill>
              <a:latin typeface="Montserrat"/>
              <a:ea typeface="Montserrat"/>
              <a:cs typeface="Montserrat"/>
              <a:sym typeface="Montserrat"/>
            </a:endParaRPr>
          </a:p>
          <a:p>
            <a:pPr marL="133350" marR="0" lvl="0" algn="just" defTabSz="914400" rtl="0" eaLnBrk="1" fontAlgn="auto" latinLnBrk="0" hangingPunct="1">
              <a:lnSpc>
                <a:spcPct val="150000"/>
              </a:lnSpc>
              <a:spcBef>
                <a:spcPts val="0"/>
              </a:spcBef>
              <a:spcAft>
                <a:spcPts val="0"/>
              </a:spcAft>
              <a:buClr>
                <a:srgbClr val="0D0D0D"/>
              </a:buClr>
              <a:buSzPts val="1500"/>
              <a:tabLst/>
              <a:defRPr/>
            </a:pPr>
            <a:r>
              <a:rPr kumimoji="0" lang="fr-FR" sz="1500" b="1" i="1" u="none" strike="noStrike" kern="0" cap="none" spc="0" normalizeH="0" baseline="0" noProof="0" dirty="0">
                <a:ln>
                  <a:noFill/>
                </a:ln>
                <a:solidFill>
                  <a:srgbClr val="000000"/>
                </a:solidFill>
                <a:effectLst/>
                <a:highlight>
                  <a:srgbClr val="FFFFFF"/>
                </a:highlight>
                <a:uLnTx/>
                <a:uFillTx/>
                <a:latin typeface="Montserrat"/>
                <a:ea typeface="Montserrat"/>
                <a:cs typeface="Montserrat"/>
                <a:sym typeface="Montserrat"/>
              </a:rPr>
              <a:t>=&gt; Travail de bonne qualité et aligné sur les dernières technologies</a:t>
            </a:r>
            <a:endParaRPr lang="fr-FR" sz="1200" b="1" i="1" dirty="0">
              <a:solidFill>
                <a:schemeClr val="dk1"/>
              </a:solidFill>
              <a:latin typeface="Montserrat"/>
              <a:ea typeface="Montserrat"/>
              <a:cs typeface="Montserrat"/>
              <a:sym typeface="Montserrat"/>
            </a:endParaRPr>
          </a:p>
          <a:p>
            <a:pPr marL="171450" lvl="7" indent="-171450">
              <a:lnSpc>
                <a:spcPct val="115000"/>
              </a:lnSpc>
              <a:buFont typeface="Wingdings" panose="05000000000000000000" pitchFamily="2" charset="2"/>
              <a:buChar char="ü"/>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102437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Conclusion</a:t>
            </a:r>
            <a:endParaRPr sz="200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2677626"/>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Menu Maker</a:t>
            </a:r>
            <a:r>
              <a:rPr lang="fr-FR" sz="1500" i="1" dirty="0">
                <a:solidFill>
                  <a:srgbClr val="0D0D0D"/>
                </a:solidFill>
                <a:highlight>
                  <a:srgbClr val="FFFFFF"/>
                </a:highlight>
                <a:latin typeface="Montserrat"/>
                <a:ea typeface="Montserrat"/>
                <a:cs typeface="Montserrat"/>
                <a:sym typeface="Montserrat"/>
              </a:rPr>
              <a:t> » : outil en ligne d’aide à la création de menus</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Méthodologie de développement </a:t>
            </a:r>
            <a:r>
              <a:rPr lang="fr-FR" sz="1500" b="1" i="1" dirty="0">
                <a:solidFill>
                  <a:srgbClr val="0D0D0D"/>
                </a:solidFill>
                <a:highlight>
                  <a:srgbClr val="FFFFFF"/>
                </a:highlight>
                <a:latin typeface="Montserrat"/>
                <a:ea typeface="Montserrat"/>
                <a:cs typeface="Montserrat"/>
                <a:sym typeface="Montserrat"/>
              </a:rPr>
              <a:t>agile</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Suivi des sprints via tableau </a:t>
            </a:r>
            <a:r>
              <a:rPr lang="fr-FR" sz="1500" b="1" i="1" dirty="0">
                <a:solidFill>
                  <a:srgbClr val="0D0D0D"/>
                </a:solidFill>
                <a:highlight>
                  <a:srgbClr val="FFFFFF"/>
                </a:highlight>
                <a:latin typeface="Montserrat"/>
                <a:ea typeface="Montserrat"/>
                <a:cs typeface="Montserrat"/>
                <a:sym typeface="Montserrat"/>
              </a:rPr>
              <a:t>Kanban</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Spécifications techniques définies (</a:t>
            </a:r>
            <a:r>
              <a:rPr lang="fr-FR" sz="1500" b="1" i="1" dirty="0">
                <a:solidFill>
                  <a:srgbClr val="0D0D0D"/>
                </a:solidFill>
                <a:highlight>
                  <a:srgbClr val="FFFFFF"/>
                </a:highlight>
                <a:latin typeface="Montserrat"/>
                <a:ea typeface="Montserrat"/>
                <a:cs typeface="Montserrat"/>
                <a:sym typeface="Montserrat"/>
              </a:rPr>
              <a:t>ReactJS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NodeJS</a:t>
            </a:r>
            <a:r>
              <a:rPr lang="fr-FR" sz="1500" i="1" dirty="0">
                <a:solidFill>
                  <a:srgbClr val="0D0D0D"/>
                </a:solidFill>
                <a:highlight>
                  <a:srgbClr val="FFFFFF"/>
                </a:highlight>
                <a:latin typeface="Montserrat"/>
                <a:ea typeface="Montserrat"/>
                <a:cs typeface="Montserrat"/>
                <a:sym typeface="Montserrat"/>
              </a:rPr>
              <a:t>, </a:t>
            </a:r>
            <a:r>
              <a:rPr lang="fr-FR" sz="1500" b="1" i="1" dirty="0">
                <a:solidFill>
                  <a:srgbClr val="0D0D0D"/>
                </a:solidFill>
                <a:highlight>
                  <a:srgbClr val="FFFFFF"/>
                </a:highlight>
                <a:latin typeface="Montserrat"/>
                <a:ea typeface="Montserrat"/>
                <a:cs typeface="Montserrat"/>
                <a:sym typeface="Montserrat"/>
              </a:rPr>
              <a:t>MySQL</a:t>
            </a:r>
            <a:r>
              <a:rPr lang="fr-FR" sz="1500" i="1" dirty="0">
                <a:solidFill>
                  <a:srgbClr val="0D0D0D"/>
                </a:solidFill>
                <a:highlight>
                  <a:srgbClr val="FFFFFF"/>
                </a:highlight>
                <a:latin typeface="Montserrat"/>
                <a:ea typeface="Montserrat"/>
                <a:cs typeface="Montserrat"/>
                <a:sym typeface="Montserrat"/>
              </a:rPr>
              <a:t>…)</a:t>
            </a:r>
          </a:p>
          <a:p>
            <a:pPr marL="457200" lvl="0" indent="-342900" algn="l" rtl="0">
              <a:lnSpc>
                <a:spcPct val="115000"/>
              </a:lnSpc>
              <a:spcBef>
                <a:spcPts val="0"/>
              </a:spcBef>
              <a:spcAft>
                <a:spcPts val="0"/>
              </a:spcAft>
              <a:buClr>
                <a:srgbClr val="0D0D0D"/>
              </a:buClr>
              <a:buSzPts val="1800"/>
              <a:buFont typeface="Montserrat"/>
              <a:buChar char="●"/>
            </a:pPr>
            <a:r>
              <a:rPr lang="fr-FR" sz="1500" i="1" dirty="0">
                <a:solidFill>
                  <a:srgbClr val="0D0D0D"/>
                </a:solidFill>
                <a:highlight>
                  <a:srgbClr val="FFFFFF"/>
                </a:highlight>
                <a:latin typeface="Montserrat"/>
                <a:ea typeface="Montserrat"/>
                <a:cs typeface="Montserrat"/>
                <a:sym typeface="Montserrat"/>
              </a:rPr>
              <a:t>Veille technologique à l’aide de </a:t>
            </a:r>
            <a:r>
              <a:rPr lang="fr-FR" sz="1500" b="1" i="1" dirty="0">
                <a:solidFill>
                  <a:srgbClr val="0D0D0D"/>
                </a:solidFill>
                <a:highlight>
                  <a:srgbClr val="FFFFFF"/>
                </a:highlight>
                <a:latin typeface="Montserrat"/>
                <a:ea typeface="Montserrat"/>
                <a:cs typeface="Montserrat"/>
                <a:sym typeface="Montserrat"/>
              </a:rPr>
              <a:t>Feedly</a:t>
            </a: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rgbClr val="0D0D0D"/>
              </a:buClr>
              <a:buSzPts val="1800"/>
              <a:buFont typeface="Montserrat"/>
              <a:buChar char="●"/>
            </a:pPr>
            <a:endParaRPr sz="1800" b="1" i="1"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Contexte du Projet</a:t>
            </a:r>
            <a:endParaRPr sz="3400">
              <a:latin typeface="Montserrat"/>
              <a:ea typeface="Montserrat"/>
              <a:cs typeface="Montserrat"/>
              <a:sym typeface="Montserrat"/>
            </a:endParaRPr>
          </a:p>
        </p:txBody>
      </p:sp>
      <p:sp>
        <p:nvSpPr>
          <p:cNvPr id="69" name="Google Shape;69;p15"/>
          <p:cNvSpPr txBox="1"/>
          <p:nvPr/>
        </p:nvSpPr>
        <p:spPr>
          <a:xfrm>
            <a:off x="434775" y="1085525"/>
            <a:ext cx="8320500" cy="2025139"/>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Clr>
                <a:schemeClr val="dk1"/>
              </a:buClr>
              <a:buSzPts val="1500"/>
              <a:buFont typeface="Montserrat"/>
              <a:buChar char="●"/>
            </a:pPr>
            <a:r>
              <a:rPr lang="fr-FR" sz="1500" b="1" i="1" dirty="0">
                <a:solidFill>
                  <a:schemeClr val="dk1"/>
                </a:solidFill>
                <a:latin typeface="Montserrat"/>
                <a:ea typeface="Montserrat"/>
                <a:cs typeface="Montserrat"/>
                <a:sym typeface="Montserrat"/>
              </a:rPr>
              <a:t>Qwenta</a:t>
            </a:r>
            <a:r>
              <a:rPr lang="fr-FR" sz="1500" i="1" dirty="0">
                <a:solidFill>
                  <a:schemeClr val="dk1"/>
                </a:solidFill>
                <a:latin typeface="Montserrat"/>
                <a:ea typeface="Montserrat"/>
                <a:cs typeface="Montserrat"/>
                <a:sym typeface="Montserrat"/>
              </a:rPr>
              <a:t> souhaite réaliser un outil en ligne qui permettra à ses clients restaurateurs de publier et de choisir par eux-mêmes la mise en forme de leurs menus, d’où le nom « </a:t>
            </a:r>
            <a:r>
              <a:rPr lang="fr-FR" sz="1500" b="1" i="1" dirty="0">
                <a:solidFill>
                  <a:schemeClr val="dk1"/>
                </a:solidFill>
                <a:latin typeface="Montserrat"/>
                <a:ea typeface="Montserrat"/>
                <a:cs typeface="Montserrat"/>
                <a:sym typeface="Montserrat"/>
              </a:rPr>
              <a:t>Menu Maker </a:t>
            </a:r>
            <a:r>
              <a:rPr lang="fr-FR" sz="1500" i="1" dirty="0">
                <a:solidFill>
                  <a:schemeClr val="dk1"/>
                </a:solidFill>
                <a:latin typeface="Montserrat"/>
                <a:ea typeface="Montserrat"/>
                <a:cs typeface="Montserrat"/>
                <a:sym typeface="Montserrat"/>
              </a:rPr>
              <a:t>».</a:t>
            </a:r>
          </a:p>
          <a:p>
            <a:pPr marL="457200" lvl="0" indent="-323850" algn="just" rtl="0">
              <a:lnSpc>
                <a:spcPct val="115000"/>
              </a:lnSpc>
              <a:spcBef>
                <a:spcPts val="0"/>
              </a:spcBef>
              <a:spcAft>
                <a:spcPts val="0"/>
              </a:spcAft>
              <a:buClr>
                <a:schemeClr val="dk1"/>
              </a:buClr>
              <a:buSzPts val="1500"/>
              <a:buFont typeface="Montserrat"/>
              <a:buChar char="●"/>
            </a:pPr>
            <a:endParaRPr lang="fr-FR" sz="1500" i="1" dirty="0">
              <a:solidFill>
                <a:schemeClr val="dk1"/>
              </a:solidFill>
              <a:latin typeface="Montserrat"/>
              <a:ea typeface="Montserrat"/>
              <a:cs typeface="Montserrat"/>
              <a:sym typeface="Montserrat"/>
            </a:endParaRPr>
          </a:p>
          <a:p>
            <a:pPr marL="457200" lvl="0" indent="-323850" algn="just" rtl="0">
              <a:lnSpc>
                <a:spcPct val="115000"/>
              </a:lnSpc>
              <a:spcBef>
                <a:spcPts val="0"/>
              </a:spcBef>
              <a:spcAft>
                <a:spcPts val="0"/>
              </a:spcAft>
              <a:buClr>
                <a:schemeClr val="dk1"/>
              </a:buClr>
              <a:buSzPts val="1500"/>
              <a:buFont typeface="Montserrat"/>
              <a:buChar char="●"/>
            </a:pPr>
            <a:r>
              <a:rPr lang="fr-FR" sz="1500" i="1" dirty="0">
                <a:solidFill>
                  <a:schemeClr val="dk1"/>
                </a:solidFill>
                <a:latin typeface="Montserrat"/>
                <a:ea typeface="Montserrat"/>
                <a:cs typeface="Montserrat"/>
                <a:sym typeface="Montserrat"/>
              </a:rPr>
              <a:t>L’utilisateur pourra ainsi </a:t>
            </a:r>
            <a:r>
              <a:rPr lang="fr-FR" sz="1500" b="1" i="1" dirty="0">
                <a:solidFill>
                  <a:schemeClr val="dk1"/>
                </a:solidFill>
                <a:latin typeface="Montserrat"/>
                <a:ea typeface="Montserrat"/>
                <a:cs typeface="Montserrat"/>
                <a:sym typeface="Montserrat"/>
              </a:rPr>
              <a:t>créer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personnaliser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diffuser</a:t>
            </a:r>
            <a:r>
              <a:rPr lang="fr-FR" sz="1500" i="1" dirty="0">
                <a:solidFill>
                  <a:schemeClr val="dk1"/>
                </a:solidFill>
                <a:latin typeface="Montserrat"/>
                <a:ea typeface="Montserrat"/>
                <a:cs typeface="Montserrat"/>
                <a:sym typeface="Montserrat"/>
              </a:rPr>
              <a:t> et </a:t>
            </a:r>
            <a:r>
              <a:rPr lang="fr-FR" sz="1500" b="1" i="1" dirty="0">
                <a:solidFill>
                  <a:schemeClr val="dk1"/>
                </a:solidFill>
                <a:latin typeface="Montserrat"/>
                <a:ea typeface="Montserrat"/>
                <a:cs typeface="Montserrat"/>
                <a:sym typeface="Montserrat"/>
              </a:rPr>
              <a:t>imprimer</a:t>
            </a:r>
            <a:r>
              <a:rPr lang="fr-FR" sz="1500" i="1" dirty="0">
                <a:solidFill>
                  <a:schemeClr val="dk1"/>
                </a:solidFill>
                <a:latin typeface="Montserrat"/>
                <a:ea typeface="Montserrat"/>
                <a:cs typeface="Montserrat"/>
                <a:sym typeface="Montserrat"/>
              </a:rPr>
              <a:t> </a:t>
            </a:r>
            <a:r>
              <a:rPr lang="fr-FR" sz="1500" b="1" i="1" dirty="0">
                <a:solidFill>
                  <a:schemeClr val="dk1"/>
                </a:solidFill>
                <a:latin typeface="Montserrat"/>
                <a:ea typeface="Montserrat"/>
                <a:cs typeface="Montserrat"/>
                <a:sym typeface="Montserrat"/>
              </a:rPr>
              <a:t>un menu </a:t>
            </a:r>
            <a:r>
              <a:rPr lang="fr-FR" sz="1500" i="1" dirty="0">
                <a:solidFill>
                  <a:schemeClr val="dk1"/>
                </a:solidFill>
                <a:latin typeface="Montserrat"/>
                <a:ea typeface="Montserrat"/>
                <a:cs typeface="Montserrat"/>
                <a:sym typeface="Montserrat"/>
              </a:rPr>
              <a:t>depuis le site.</a:t>
            </a:r>
          </a:p>
          <a:p>
            <a:pPr marL="457200" lvl="0" indent="-323850" algn="just" rtl="0">
              <a:lnSpc>
                <a:spcPct val="115000"/>
              </a:lnSpc>
              <a:spcBef>
                <a:spcPts val="0"/>
              </a:spcBef>
              <a:spcAft>
                <a:spcPts val="0"/>
              </a:spcAft>
              <a:buClr>
                <a:schemeClr val="dk1"/>
              </a:buClr>
              <a:buSzPts val="1500"/>
              <a:buFont typeface="Montserrat"/>
              <a:buChar char="●"/>
            </a:pPr>
            <a:endParaRPr lang="fr-F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Landing page</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menu, fruit, nourriture&#10;&#10;Description générée automatiquement">
            <a:extLst>
              <a:ext uri="{FF2B5EF4-FFF2-40B4-BE49-F238E27FC236}">
                <a16:creationId xmlns:a16="http://schemas.microsoft.com/office/drawing/2014/main" id="{3B114A1C-C379-24F2-ABA3-083FEFE79C14}"/>
              </a:ext>
            </a:extLst>
          </p:cNvPr>
          <p:cNvPicPr>
            <a:picLocks noChangeAspect="1"/>
          </p:cNvPicPr>
          <p:nvPr/>
        </p:nvPicPr>
        <p:blipFill>
          <a:blip r:embed="rId4"/>
          <a:stretch>
            <a:fillRect/>
          </a:stretch>
        </p:blipFill>
        <p:spPr>
          <a:xfrm>
            <a:off x="2924217" y="1122204"/>
            <a:ext cx="5908083" cy="37234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0" y="1152475"/>
            <a:ext cx="28471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Dashboard</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57AC81CA-21F3-B174-1794-C3C183A3F132}"/>
              </a:ext>
            </a:extLst>
          </p:cNvPr>
          <p:cNvPicPr>
            <a:picLocks noChangeAspect="1"/>
          </p:cNvPicPr>
          <p:nvPr/>
        </p:nvPicPr>
        <p:blipFill>
          <a:blip r:embed="rId4"/>
          <a:stretch>
            <a:fillRect/>
          </a:stretch>
        </p:blipFill>
        <p:spPr>
          <a:xfrm>
            <a:off x="2847109" y="1122204"/>
            <a:ext cx="5675200" cy="3580593"/>
          </a:xfrm>
          <a:prstGeom prst="rect">
            <a:avLst/>
          </a:prstGeom>
        </p:spPr>
      </p:pic>
    </p:spTree>
    <p:extLst>
      <p:ext uri="{BB962C8B-B14F-4D97-AF65-F5344CB8AC3E}">
        <p14:creationId xmlns:p14="http://schemas.microsoft.com/office/powerpoint/2010/main" val="32208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Création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C655C476-EE30-6530-CE53-88486A2DF5CB}"/>
              </a:ext>
            </a:extLst>
          </p:cNvPr>
          <p:cNvPicPr>
            <a:picLocks noChangeAspect="1"/>
          </p:cNvPicPr>
          <p:nvPr/>
        </p:nvPicPr>
        <p:blipFill>
          <a:blip r:embed="rId4"/>
          <a:stretch>
            <a:fillRect/>
          </a:stretch>
        </p:blipFill>
        <p:spPr>
          <a:xfrm>
            <a:off x="2847110" y="1152475"/>
            <a:ext cx="5719720" cy="3603661"/>
          </a:xfrm>
          <a:prstGeom prst="rect">
            <a:avLst/>
          </a:prstGeom>
        </p:spPr>
      </p:pic>
    </p:spTree>
    <p:extLst>
      <p:ext uri="{BB962C8B-B14F-4D97-AF65-F5344CB8AC3E}">
        <p14:creationId xmlns:p14="http://schemas.microsoft.com/office/powerpoint/2010/main" val="267010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Personnalisation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descr="Une image contenant texte, capture d’écran, Police, conception&#10;&#10;Description générée automatiquement">
            <a:extLst>
              <a:ext uri="{FF2B5EF4-FFF2-40B4-BE49-F238E27FC236}">
                <a16:creationId xmlns:a16="http://schemas.microsoft.com/office/drawing/2014/main" id="{D292B7C1-67CF-E16B-A30C-4695081B09AD}"/>
              </a:ext>
            </a:extLst>
          </p:cNvPr>
          <p:cNvPicPr>
            <a:picLocks noChangeAspect="1"/>
          </p:cNvPicPr>
          <p:nvPr/>
        </p:nvPicPr>
        <p:blipFill>
          <a:blip r:embed="rId4"/>
          <a:stretch>
            <a:fillRect/>
          </a:stretch>
        </p:blipFill>
        <p:spPr>
          <a:xfrm>
            <a:off x="2847109" y="1152475"/>
            <a:ext cx="5714094" cy="3603662"/>
          </a:xfrm>
          <a:prstGeom prst="rect">
            <a:avLst/>
          </a:prstGeom>
        </p:spPr>
      </p:pic>
    </p:spTree>
    <p:extLst>
      <p:ext uri="{BB962C8B-B14F-4D97-AF65-F5344CB8AC3E}">
        <p14:creationId xmlns:p14="http://schemas.microsoft.com/office/powerpoint/2010/main" val="405552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4800" y="1152475"/>
            <a:ext cx="2851909" cy="3416400"/>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r>
              <a:rPr lang="fr-FR" i="1" dirty="0">
                <a:solidFill>
                  <a:schemeClr val="tx1"/>
                </a:solidFill>
                <a:latin typeface="Montserrat"/>
                <a:ea typeface="Montserrat"/>
                <a:cs typeface="Montserrat"/>
                <a:sym typeface="Montserrat"/>
              </a:rPr>
              <a:t>Diffusion et impression de menu</a:t>
            </a:r>
            <a:endParaRPr i="1" dirty="0">
              <a:solidFill>
                <a:schemeClr val="tx1"/>
              </a:solidFill>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descr="Une image contenant texte, capture d’écran, conception&#10;&#10;Description générée automatiquement">
            <a:extLst>
              <a:ext uri="{FF2B5EF4-FFF2-40B4-BE49-F238E27FC236}">
                <a16:creationId xmlns:a16="http://schemas.microsoft.com/office/drawing/2014/main" id="{6683ECF5-F97F-2FAC-8135-061929272024}"/>
              </a:ext>
            </a:extLst>
          </p:cNvPr>
          <p:cNvPicPr>
            <a:picLocks noChangeAspect="1"/>
          </p:cNvPicPr>
          <p:nvPr/>
        </p:nvPicPr>
        <p:blipFill>
          <a:blip r:embed="rId4"/>
          <a:stretch>
            <a:fillRect/>
          </a:stretch>
        </p:blipFill>
        <p:spPr>
          <a:xfrm>
            <a:off x="2847109" y="1152475"/>
            <a:ext cx="5714094" cy="3617069"/>
          </a:xfrm>
          <a:prstGeom prst="rect">
            <a:avLst/>
          </a:prstGeom>
        </p:spPr>
      </p:pic>
    </p:spTree>
    <p:extLst>
      <p:ext uri="{BB962C8B-B14F-4D97-AF65-F5344CB8AC3E}">
        <p14:creationId xmlns:p14="http://schemas.microsoft.com/office/powerpoint/2010/main" val="6972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Méthodologie utilisée</a:t>
            </a:r>
            <a:endParaRPr sz="3000">
              <a:latin typeface="Montserrat"/>
              <a:ea typeface="Montserrat"/>
              <a:cs typeface="Montserrat"/>
              <a:sym typeface="Montserrat"/>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rgbClr val="0D0D0D"/>
              </a:buClr>
              <a:buSzPts val="1500"/>
              <a:buFont typeface="Montserrat"/>
              <a:buChar char="●"/>
            </a:pPr>
            <a:r>
              <a:rPr lang="fr-FR" sz="1500" b="1" i="1" dirty="0">
                <a:solidFill>
                  <a:srgbClr val="0D0D0D"/>
                </a:solidFill>
                <a:highlight>
                  <a:srgbClr val="FFFFFF"/>
                </a:highlight>
                <a:latin typeface="Montserrat"/>
                <a:ea typeface="Montserrat"/>
                <a:cs typeface="Montserrat"/>
                <a:sym typeface="Montserrat"/>
              </a:rPr>
              <a:t>Méthodologie de développement agile </a:t>
            </a:r>
            <a:r>
              <a:rPr lang="fr-FR" sz="1500" i="1" dirty="0">
                <a:solidFill>
                  <a:srgbClr val="0D0D0D"/>
                </a:solidFill>
                <a:highlight>
                  <a:srgbClr val="FFFFFF"/>
                </a:highlight>
                <a:latin typeface="Montserrat"/>
                <a:ea typeface="Montserrat"/>
                <a:cs typeface="Montserrat"/>
                <a:sym typeface="Montserrat"/>
              </a:rPr>
              <a:t>: approche du développement logiciel dont l'objectif est de distribuer en continu des logiciels opérationnels créés sur la base d'itérations rapides.</a:t>
            </a:r>
          </a:p>
          <a:p>
            <a:pPr marL="457200" lvl="0" indent="-323850" rtl="0">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FR" sz="1500" i="1" dirty="0">
                <a:solidFill>
                  <a:srgbClr val="0D0D0D"/>
                </a:solidFill>
                <a:highlight>
                  <a:srgbClr val="FFFFFF"/>
                </a:highlight>
                <a:latin typeface="Montserrat"/>
                <a:ea typeface="Montserrat"/>
                <a:cs typeface="Montserrat"/>
                <a:sym typeface="Montserrat"/>
              </a:rPr>
              <a:t>Durée des </a:t>
            </a:r>
            <a:r>
              <a:rPr lang="fr-FR" sz="1500" b="1" i="1" dirty="0">
                <a:solidFill>
                  <a:srgbClr val="0D0D0D"/>
                </a:solidFill>
                <a:highlight>
                  <a:srgbClr val="FFFFFF"/>
                </a:highlight>
                <a:latin typeface="Montserrat"/>
                <a:ea typeface="Montserrat"/>
                <a:cs typeface="Montserrat"/>
                <a:sym typeface="Montserrat"/>
              </a:rPr>
              <a:t>sprints</a:t>
            </a:r>
            <a:r>
              <a:rPr lang="fr-FR" sz="1500" i="1" dirty="0">
                <a:solidFill>
                  <a:srgbClr val="0D0D0D"/>
                </a:solidFill>
                <a:highlight>
                  <a:srgbClr val="FFFFFF"/>
                </a:highlight>
                <a:latin typeface="Montserrat"/>
                <a:ea typeface="Montserrat"/>
                <a:cs typeface="Montserrat"/>
                <a:sym typeface="Montserrat"/>
              </a:rPr>
              <a:t> : 4 semaines.</a:t>
            </a:r>
            <a:br>
              <a:rPr lang="fr-FR" sz="1500" dirty="0">
                <a:solidFill>
                  <a:srgbClr val="0D0D0D"/>
                </a:solidFill>
                <a:highlight>
                  <a:srgbClr val="FFFFFF"/>
                </a:highlight>
                <a:latin typeface="Montserrat"/>
                <a:ea typeface="Montserrat"/>
                <a:cs typeface="Montserrat"/>
                <a:sym typeface="Montserrat"/>
              </a:rPr>
            </a:br>
            <a:endParaRPr lang="fr-FR" sz="1500" dirty="0">
              <a:solidFill>
                <a:srgbClr val="0D0D0D"/>
              </a:solidFill>
              <a:highlight>
                <a:srgbClr val="FFFFFF"/>
              </a:highlight>
              <a:latin typeface="Montserrat"/>
              <a:ea typeface="Montserrat"/>
              <a:cs typeface="Montserrat"/>
              <a:sym typeface="Montserrat"/>
            </a:endParaRPr>
          </a:p>
          <a:p>
            <a:pPr marL="457200" lvl="0" indent="-323850" rtl="0">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Avantages de cette approche pour le projet Menu Maker : </a:t>
            </a:r>
          </a:p>
          <a:p>
            <a:pPr marL="457200" lvl="0" indent="-323850" rtl="0">
              <a:spcBef>
                <a:spcPts val="0"/>
              </a:spcBef>
              <a:spcAft>
                <a:spcPts val="0"/>
              </a:spcAft>
              <a:buClr>
                <a:srgbClr val="0D0D0D"/>
              </a:buClr>
              <a:buSzPts val="1500"/>
              <a:buFont typeface="Montserrat"/>
              <a:buChar char="●"/>
            </a:pPr>
            <a:endParaRPr sz="1500" dirty="0">
              <a:solidFill>
                <a:srgbClr val="0D0D0D"/>
              </a:solidFill>
              <a:highlight>
                <a:srgbClr val="FFFFFF"/>
              </a:highlight>
              <a:latin typeface="Montserrat"/>
              <a:ea typeface="Montserrat"/>
              <a:cs typeface="Montserrat"/>
              <a:sym typeface="Montserrat"/>
            </a:endParaRP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Gagner plus de contrôle sur le produit final</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Augmenter l’efficacité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Assurer des livraisons de haute qualité</a:t>
            </a:r>
          </a:p>
          <a:p>
            <a:pPr marL="742950" lvl="1" indent="-285750">
              <a:buFont typeface="Wingdings" panose="05000000000000000000" pitchFamily="2" charset="2"/>
              <a:buChar char="ü"/>
            </a:pPr>
            <a:r>
              <a:rPr lang="fr-FR" dirty="0">
                <a:solidFill>
                  <a:schemeClr val="tx1"/>
                </a:solidFill>
                <a:latin typeface="Montserrat"/>
                <a:ea typeface="Montserrat"/>
                <a:cs typeface="Montserrat"/>
                <a:sym typeface="Montserrat"/>
              </a:rPr>
              <a:t>Accroître la satisfaction des utilisateurs</a:t>
            </a:r>
            <a:endParaRPr dirty="0">
              <a:solidFill>
                <a:schemeClr val="tx1"/>
              </a:solidFill>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otalTime>0</TotalTime>
  <Words>553</Words>
  <Application>Microsoft Office PowerPoint</Application>
  <PresentationFormat>Affichage à l'écran (16:9)</PresentationFormat>
  <Paragraphs>97</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Montserrat</vt:lpstr>
      <vt:lpstr>Arial</vt:lpstr>
      <vt:lpstr>Wingdings</vt:lpstr>
      <vt:lpstr>Simple Light</vt:lpstr>
      <vt:lpstr>Présentation PowerPoint</vt:lpstr>
      <vt:lpstr>Sommaire</vt:lpstr>
      <vt:lpstr>Contexte du Projet</vt:lpstr>
      <vt:lpstr>Aperçu de la maquette </vt:lpstr>
      <vt:lpstr>Aperçu de la maquette </vt:lpstr>
      <vt:lpstr>Aperçu de la maquette </vt:lpstr>
      <vt:lpstr>Aperçu de la maquette </vt:lpstr>
      <vt:lpstr>Aperçu de la maquette </vt:lpstr>
      <vt:lpstr>Méthodologie utilisée</vt:lpstr>
      <vt:lpstr>Suivi du projet avec le Kanban</vt:lpstr>
      <vt:lpstr>Suivi du projet avec le Kanban</vt:lpstr>
      <vt:lpstr>Suivi du projet avec le Kanban</vt:lpstr>
      <vt:lpstr>Spécifications techniques</vt:lpstr>
      <vt:lpstr>Spécifications techniques</vt:lpstr>
      <vt:lpstr>Spécifications techniques</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BIARD Sunny</cp:lastModifiedBy>
  <cp:revision>8</cp:revision>
  <dcterms:modified xsi:type="dcterms:W3CDTF">2024-06-04T14:00:15Z</dcterms:modified>
</cp:coreProperties>
</file>