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3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3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81E6D-8C6E-4711-813E-E2FA21F30C0E}" type="datetimeFigureOut">
              <a:rPr lang="ru-RU" smtClean="0"/>
              <a:t>08.05.2014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53BC-7893-4736-8259-754443F254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885-48D2-4260-9120-FA9BBCEB77D6}" type="datetime1">
              <a:rPr lang="ru-RU" smtClean="0"/>
              <a:t>08.05.2014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E11B-C095-4A16-A3F7-79F83ACC1E4E}" type="datetime1">
              <a:rPr lang="ru-RU" smtClean="0"/>
              <a:t>08.05.2014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4A-F843-4053-8B10-C2353028FC71}" type="datetime1">
              <a:rPr lang="ru-RU" smtClean="0"/>
              <a:t>08.05.2014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3DE3-4AFD-486A-96FE-D1AEA3679642}" type="datetime1">
              <a:rPr lang="ru-RU" smtClean="0"/>
              <a:t>08.05.2014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3306-F3D7-497F-89C2-D4FA44B7D765}" type="datetime1">
              <a:rPr lang="ru-RU" smtClean="0"/>
              <a:t>08.05.2014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5848-C03C-46EA-9103-C8590DC23437}" type="datetime1">
              <a:rPr lang="ru-RU" smtClean="0"/>
              <a:t>08.05.2014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BC74-5B64-4A8E-A796-A95BF2DA3177}" type="datetime1">
              <a:rPr lang="ru-RU" smtClean="0"/>
              <a:t>08.05.2014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833C-94C4-4380-8C3E-FDCCA862BA07}" type="datetime1">
              <a:rPr lang="ru-RU" smtClean="0"/>
              <a:t>08.05.2014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DACC-0373-4819-A4FB-6098255A2B87}" type="datetime1">
              <a:rPr lang="ru-RU" smtClean="0"/>
              <a:t>08.05.2014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7297-2D8B-4F15-81E7-D131F16C91A3}" type="datetime1">
              <a:rPr lang="ru-RU" smtClean="0"/>
              <a:t>08.05.2014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6149E41-6746-48B2-8A6F-D68C6EC9C686}" type="datetime1">
              <a:rPr lang="ru-RU" smtClean="0"/>
              <a:t>08.05.2014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11633FC-756B-4CF3-A295-C028E58888D3}" type="datetime1">
              <a:rPr lang="ru-RU" smtClean="0"/>
              <a:t>08.05.2014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D62829-C74A-48E8-BA30-BE2CEDDA270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jpe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Разработка вероятностного метода  отслеживания объектов в </a:t>
            </a:r>
            <a:r>
              <a:rPr lang="ru-RU" dirty="0" err="1" smtClean="0"/>
              <a:t>видеопотоке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645024"/>
            <a:ext cx="8077200" cy="1499616"/>
          </a:xfrm>
        </p:spPr>
        <p:txBody>
          <a:bodyPr/>
          <a:lstStyle/>
          <a:p>
            <a:pPr algn="r"/>
            <a:r>
              <a:rPr lang="ru-RU" dirty="0" smtClean="0"/>
              <a:t>Студент </a:t>
            </a:r>
            <a:r>
              <a:rPr lang="ru-RU" dirty="0" err="1" smtClean="0"/>
              <a:t>Фроловская</a:t>
            </a:r>
            <a:r>
              <a:rPr lang="ru-RU" dirty="0" smtClean="0"/>
              <a:t> Елена, </a:t>
            </a:r>
            <a:r>
              <a:rPr lang="ru-RU" dirty="0" smtClean="0"/>
              <a:t>ИУ7-49</a:t>
            </a:r>
            <a:endParaRPr lang="en-US" dirty="0" smtClean="0"/>
          </a:p>
          <a:p>
            <a:pPr algn="r"/>
            <a:r>
              <a:rPr lang="ru-RU" dirty="0" smtClean="0"/>
              <a:t>Научный руководитель: Рудаков Игорь Владимирович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pic>
        <p:nvPicPr>
          <p:cNvPr id="4" name="Содержимое 3" descr="quality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556792"/>
            <a:ext cx="6336704" cy="4392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3728" y="5949280"/>
            <a:ext cx="487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Точность отслеживания для </a:t>
            </a:r>
            <a:r>
              <a:rPr lang="ru-RU" dirty="0"/>
              <a:t>фильтра частиц  и </a:t>
            </a:r>
            <a:endParaRPr lang="ru-RU" dirty="0" smtClean="0"/>
          </a:p>
          <a:p>
            <a:r>
              <a:rPr lang="ru-RU" dirty="0" smtClean="0"/>
              <a:t>фильтра </a:t>
            </a:r>
            <a:r>
              <a:rPr lang="ru-RU" dirty="0"/>
              <a:t>частиц с адаптацией погрешностей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t>10</a:t>
            </a:fld>
            <a:endParaRPr lang="ru-RU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916832"/>
          <a:ext cx="8229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/>
                <a:gridCol w="2880320"/>
                <a:gridCol w="1728192"/>
                <a:gridCol w="17385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Характеристика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Простой фильтр</a:t>
                      </a:r>
                      <a:r>
                        <a:rPr lang="ru-RU" baseline="0" dirty="0" smtClean="0"/>
                        <a:t> частиц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Фильтр частиц с адаптацией погрешностей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r>
                        <a:rPr lang="ru-RU" baseline="0" dirty="0" smtClean="0"/>
                        <a:t> точность отслеживания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0,134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0,498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 точность</a:t>
                      </a:r>
                      <a:r>
                        <a:rPr lang="ru-RU" baseline="0" dirty="0" smtClean="0"/>
                        <a:t> отслеживания по «успешным» кадрам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0,499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0,566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«успешных» кадров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1006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Среднее</a:t>
                      </a:r>
                      <a:r>
                        <a:rPr lang="ru-RU" baseline="0" dirty="0" smtClean="0"/>
                        <a:t> время восстановления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23,751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6,035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115616" y="2780928"/>
          <a:ext cx="360040" cy="390901"/>
        </p:xfrm>
        <a:graphic>
          <a:graphicData uri="http://schemas.openxmlformats.org/presentationml/2006/ole">
            <p:oleObj spid="_x0000_s23554" name="Формула" r:id="rId3" imgW="177480" imgH="22860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084114" y="3573016"/>
          <a:ext cx="463550" cy="433388"/>
        </p:xfrm>
        <a:graphic>
          <a:graphicData uri="http://schemas.openxmlformats.org/presentationml/2006/ole">
            <p:oleObj spid="_x0000_s23556" name="Формула" r:id="rId4" imgW="228600" imgH="253800" progId="Equation.3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054522" y="4365104"/>
          <a:ext cx="565150" cy="411163"/>
        </p:xfrm>
        <a:graphic>
          <a:graphicData uri="http://schemas.openxmlformats.org/presentationml/2006/ole">
            <p:oleObj spid="_x0000_s23557" name="Формула" r:id="rId5" imgW="279360" imgH="241200" progId="Equation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115616" y="5013176"/>
          <a:ext cx="255588" cy="280988"/>
        </p:xfrm>
        <a:graphic>
          <a:graphicData uri="http://schemas.openxmlformats.org/presentationml/2006/ole">
            <p:oleObj spid="_x0000_s23558" name="Формула" r:id="rId6" imgW="126720" imgH="164880" progId="Equation.3">
              <p:embed/>
            </p:oleObj>
          </a:graphicData>
        </a:graphic>
      </p:graphicFrame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t>11</a:t>
            </a:fld>
            <a:endParaRPr lang="ru-RU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smtClean="0"/>
              <a:t>Адаптация погрешностей:</a:t>
            </a:r>
          </a:p>
          <a:p>
            <a:pPr lvl="1"/>
            <a:r>
              <a:rPr lang="ru-RU" dirty="0" smtClean="0"/>
              <a:t>повышает среднюю точность отслеживания</a:t>
            </a:r>
          </a:p>
          <a:p>
            <a:pPr lvl="1"/>
            <a:r>
              <a:rPr lang="ru-RU" dirty="0" smtClean="0"/>
              <a:t>у</a:t>
            </a:r>
            <a:r>
              <a:rPr lang="ru-RU" dirty="0" smtClean="0"/>
              <a:t>меньшает среднее время восстановления после потери объекта</a:t>
            </a:r>
          </a:p>
          <a:p>
            <a:r>
              <a:rPr lang="ru-RU" b="1" dirty="0" smtClean="0"/>
              <a:t>Недостатки:</a:t>
            </a:r>
          </a:p>
          <a:p>
            <a:pPr lvl="1"/>
            <a:r>
              <a:rPr lang="ru-RU" dirty="0" smtClean="0"/>
              <a:t>с</a:t>
            </a:r>
            <a:r>
              <a:rPr lang="ru-RU" dirty="0" smtClean="0"/>
              <a:t>лабая модель представления объекта с помощью цветовой гистограммы</a:t>
            </a:r>
          </a:p>
          <a:p>
            <a:pPr lvl="1"/>
            <a:r>
              <a:rPr lang="ru-RU" dirty="0" smtClean="0"/>
              <a:t>о</a:t>
            </a:r>
            <a:r>
              <a:rPr lang="ru-RU" dirty="0" smtClean="0"/>
              <a:t>тсутствие возможности отслеживать несколько похожих объектов</a:t>
            </a:r>
          </a:p>
          <a:p>
            <a:r>
              <a:rPr lang="ru-RU" b="1" dirty="0" smtClean="0"/>
              <a:t>Способы улучшения:</a:t>
            </a:r>
          </a:p>
          <a:p>
            <a:pPr lvl="1"/>
            <a:r>
              <a:rPr lang="ru-RU" dirty="0" smtClean="0"/>
              <a:t>в</a:t>
            </a:r>
            <a:r>
              <a:rPr lang="ru-RU" dirty="0" smtClean="0"/>
              <a:t>ыбор альтернативного  способа представления объекта (контуры, признаки Хаара, локальные бинарные шаблоны и т.п.) </a:t>
            </a:r>
          </a:p>
          <a:p>
            <a:pPr lvl="1"/>
            <a:r>
              <a:rPr lang="ru-RU" dirty="0" smtClean="0"/>
              <a:t>использование кластеризации для определения области объекта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t>12</a:t>
            </a:fld>
            <a:endParaRPr lang="ru-RU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Цель: разработать вероятностный метод отслеживания объектов в </a:t>
            </a:r>
            <a:r>
              <a:rPr lang="ru-RU" dirty="0" err="1" smtClean="0"/>
              <a:t>видеопотоке</a:t>
            </a:r>
            <a:r>
              <a:rPr lang="ru-RU" dirty="0" smtClean="0"/>
              <a:t> на основе фильтра частиц</a:t>
            </a:r>
          </a:p>
          <a:p>
            <a:endParaRPr lang="ru-RU" dirty="0" smtClean="0"/>
          </a:p>
          <a:p>
            <a:r>
              <a:rPr lang="ru-RU" dirty="0" smtClean="0"/>
              <a:t>Задачи:</a:t>
            </a:r>
          </a:p>
          <a:p>
            <a:pPr lvl="1"/>
            <a:r>
              <a:rPr lang="ru-RU" dirty="0" smtClean="0"/>
              <a:t>проанализировать существующие методы, выявить их  достоинства и недостатки;</a:t>
            </a:r>
          </a:p>
          <a:p>
            <a:pPr lvl="1"/>
            <a:r>
              <a:rPr lang="ru-RU" dirty="0" smtClean="0"/>
              <a:t>п</a:t>
            </a:r>
            <a:r>
              <a:rPr lang="ru-RU" dirty="0" smtClean="0"/>
              <a:t>редложить возможное решение для повышения точности отслеживания и реализовать его;</a:t>
            </a:r>
          </a:p>
          <a:p>
            <a:pPr lvl="1"/>
            <a:r>
              <a:rPr lang="ru-RU" dirty="0" smtClean="0"/>
              <a:t>п</a:t>
            </a:r>
            <a:r>
              <a:rPr lang="ru-RU" dirty="0" smtClean="0"/>
              <a:t>ровести анализ полученных результатов.  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t>2</a:t>
            </a:fld>
            <a:endParaRPr lang="ru-RU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 отслеживания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</a:t>
            </a:r>
            <a:r>
              <a:rPr lang="ru-RU" dirty="0" smtClean="0"/>
              <a:t>еняющийся фон</a:t>
            </a:r>
          </a:p>
          <a:p>
            <a:r>
              <a:rPr lang="ru-RU" dirty="0" smtClean="0"/>
              <a:t>и</a:t>
            </a:r>
            <a:r>
              <a:rPr lang="ru-RU" dirty="0" smtClean="0"/>
              <a:t>зменение освещения</a:t>
            </a:r>
          </a:p>
          <a:p>
            <a:r>
              <a:rPr lang="ru-RU" dirty="0" smtClean="0"/>
              <a:t>и</a:t>
            </a:r>
            <a:r>
              <a:rPr lang="ru-RU" dirty="0" smtClean="0"/>
              <a:t>зменение внешнего облика объекта</a:t>
            </a:r>
          </a:p>
          <a:p>
            <a:r>
              <a:rPr lang="ru-RU" dirty="0" smtClean="0"/>
              <a:t>р</a:t>
            </a:r>
            <a:r>
              <a:rPr lang="ru-RU" dirty="0" smtClean="0"/>
              <a:t>езкие изменения скорости и направления движения</a:t>
            </a:r>
          </a:p>
          <a:p>
            <a:r>
              <a:rPr lang="ru-RU" dirty="0" smtClean="0"/>
              <a:t>и</a:t>
            </a:r>
            <a:r>
              <a:rPr lang="ru-RU" dirty="0" smtClean="0"/>
              <a:t>зменение масштаба объекта</a:t>
            </a:r>
          </a:p>
          <a:p>
            <a:r>
              <a:rPr lang="ru-RU" dirty="0" smtClean="0"/>
              <a:t>ч</a:t>
            </a:r>
            <a:r>
              <a:rPr lang="ru-RU" dirty="0" smtClean="0"/>
              <a:t>астичные и полные перекрытия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t>3</a:t>
            </a:fld>
            <a:endParaRPr lang="ru-RU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Заранее известна цветовая гистограмма объекта.</a:t>
            </a:r>
          </a:p>
          <a:p>
            <a:r>
              <a:rPr lang="ru-RU" dirty="0" smtClean="0"/>
              <a:t>Цветовая гистограмма объекта должна отличаться от гистограммы фона.</a:t>
            </a:r>
          </a:p>
          <a:p>
            <a:r>
              <a:rPr lang="ru-RU" dirty="0" smtClean="0"/>
              <a:t>В сцене не должно быть элементов с похожей цветовой гистограммой.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t>4</a:t>
            </a:fld>
            <a:endParaRPr lang="ru-RU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Основная идея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аппроксимация функции плотности распределения вероятности  вектора состояния набором взвешенных частиц</a:t>
            </a:r>
          </a:p>
          <a:p>
            <a:endParaRPr lang="ru-RU" dirty="0" smtClean="0"/>
          </a:p>
          <a:p>
            <a:r>
              <a:rPr lang="ru-RU" dirty="0" smtClean="0"/>
              <a:t>вектор состояния</a:t>
            </a:r>
          </a:p>
          <a:p>
            <a:endParaRPr lang="ru-RU" dirty="0" smtClean="0"/>
          </a:p>
          <a:p>
            <a:r>
              <a:rPr lang="ru-RU" dirty="0" smtClean="0"/>
              <a:t>                – цветовая </a:t>
            </a:r>
          </a:p>
          <a:p>
            <a:pPr>
              <a:buNone/>
            </a:pPr>
            <a:r>
              <a:rPr lang="ru-RU" dirty="0" smtClean="0"/>
              <a:t>гистограмма</a:t>
            </a:r>
            <a:r>
              <a:rPr lang="en-US" dirty="0" smtClean="0"/>
              <a:t> </a:t>
            </a:r>
            <a:r>
              <a:rPr lang="ru-RU" dirty="0" smtClean="0"/>
              <a:t>области </a:t>
            </a:r>
            <a:r>
              <a:rPr lang="en-US" dirty="0" smtClean="0"/>
              <a:t>R</a:t>
            </a:r>
            <a:endParaRPr lang="ru-RU" dirty="0" smtClean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139952" y="3645024"/>
          <a:ext cx="4242122" cy="1180887"/>
        </p:xfrm>
        <a:graphic>
          <a:graphicData uri="http://schemas.openxmlformats.org/presentationml/2006/ole">
            <p:oleObj spid="_x0000_s1027" name="Формула" r:id="rId3" imgW="1460160" imgH="40608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956376" y="2781008"/>
          <a:ext cx="664102" cy="720000"/>
        </p:xfrm>
        <a:graphic>
          <a:graphicData uri="http://schemas.openxmlformats.org/presentationml/2006/ole">
            <p:oleObj spid="_x0000_s1029" name="Equation" r:id="rId4" imgW="253800" imgH="228600" progId="Equation.3">
              <p:embed/>
            </p:oleObj>
          </a:graphicData>
        </a:graphic>
      </p:graphicFrame>
      <p:pic>
        <p:nvPicPr>
          <p:cNvPr id="10" name="Рисунок 9" descr="boundingRec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2160" y="4797152"/>
            <a:ext cx="2376264" cy="1584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12160" y="4941168"/>
            <a:ext cx="63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(</a:t>
            </a:r>
            <a:r>
              <a:rPr lang="en-US" b="1" dirty="0" err="1" smtClean="0">
                <a:solidFill>
                  <a:schemeClr val="bg1"/>
                </a:solidFill>
              </a:rPr>
              <a:t>x,y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0272" y="479715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84368" y="53012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60" y="623731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6300192" y="5949280"/>
            <a:ext cx="360040" cy="4006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971600" y="4797152"/>
          <a:ext cx="1224136" cy="529510"/>
        </p:xfrm>
        <a:graphic>
          <a:graphicData uri="http://schemas.openxmlformats.org/presentationml/2006/ole">
            <p:oleObj spid="_x0000_s1033" name="Формула" r:id="rId6" imgW="469800" imgH="203040" progId="Equation.3">
              <p:embed/>
            </p:oleObj>
          </a:graphicData>
        </a:graphic>
      </p:graphicFrame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600" smtClean="0"/>
              <a:t>5</a:t>
            </a:fld>
            <a:endParaRPr lang="ru-RU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559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dirty="0" smtClean="0"/>
              <a:t>              — набор частиц с предыдущего кадра</a:t>
            </a:r>
          </a:p>
          <a:p>
            <a:pPr>
              <a:lnSpc>
                <a:spcPct val="150000"/>
              </a:lnSpc>
              <a:buNone/>
            </a:pPr>
            <a:r>
              <a:rPr lang="ru-RU" dirty="0" smtClean="0"/>
              <a:t>              — эталонная цветовая гистограмма объекта</a:t>
            </a:r>
          </a:p>
          <a:p>
            <a:pPr>
              <a:lnSpc>
                <a:spcPct val="150000"/>
              </a:lnSpc>
              <a:buNone/>
            </a:pPr>
            <a:r>
              <a:rPr lang="ru-RU" dirty="0" smtClean="0"/>
              <a:t>	</a:t>
            </a:r>
            <a:r>
              <a:rPr lang="ru-RU" dirty="0" smtClean="0"/>
              <a:t>			              — уравнение движения</a:t>
            </a:r>
          </a:p>
          <a:p>
            <a:pPr>
              <a:lnSpc>
                <a:spcPct val="150000"/>
              </a:lnSpc>
              <a:buNone/>
            </a:pPr>
            <a:r>
              <a:rPr lang="ru-RU" dirty="0" smtClean="0"/>
              <a:t>                                              — расстояние до эталонной гистограммы</a:t>
            </a:r>
          </a:p>
          <a:p>
            <a:pPr>
              <a:lnSpc>
                <a:spcPct val="150000"/>
              </a:lnSpc>
              <a:buNone/>
            </a:pPr>
            <a:endParaRPr lang="ru-RU" dirty="0" smtClean="0"/>
          </a:p>
          <a:p>
            <a:pPr>
              <a:lnSpc>
                <a:spcPct val="150000"/>
              </a:lnSpc>
              <a:buNone/>
            </a:pPr>
            <a:endParaRPr lang="ru-RU" sz="2800" dirty="0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899592" y="2132856"/>
          <a:ext cx="504056" cy="546482"/>
        </p:xfrm>
        <a:graphic>
          <a:graphicData uri="http://schemas.openxmlformats.org/presentationml/2006/ole">
            <p:oleObj spid="_x0000_s2053" name="Equation" r:id="rId3" imgW="253800" imgH="228600" progId="Equation.3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873100" y="2852936"/>
          <a:ext cx="746572" cy="553607"/>
        </p:xfrm>
        <a:graphic>
          <a:graphicData uri="http://schemas.openxmlformats.org/presentationml/2006/ole">
            <p:oleObj spid="_x0000_s2062" name="Формула" r:id="rId4" imgW="393480" imgH="241200" progId="Equation.3">
              <p:embed/>
            </p:oleObj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971600" y="4221088"/>
          <a:ext cx="3240360" cy="594440"/>
        </p:xfrm>
        <a:graphic>
          <a:graphicData uri="http://schemas.openxmlformats.org/presentationml/2006/ole">
            <p:oleObj spid="_x0000_s2064" name="Формула" r:id="rId5" imgW="1663560" imgH="253800" progId="Equation.3">
              <p:embed/>
            </p:oleObj>
          </a:graphicData>
        </a:graphic>
      </p:graphicFrame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971600" y="5013176"/>
          <a:ext cx="3017837" cy="593725"/>
        </p:xfrm>
        <a:graphic>
          <a:graphicData uri="http://schemas.openxmlformats.org/presentationml/2006/ole">
            <p:oleObj spid="_x0000_s2066" name="Формула" r:id="rId6" imgW="1549080" imgH="253800" progId="Equation.3">
              <p:embed/>
            </p:oleObj>
          </a:graphicData>
        </a:graphic>
      </p:graphicFrame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t>6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</a:p>
          <a:p>
            <a:r>
              <a:rPr lang="ru-RU" dirty="0" smtClean="0"/>
              <a:t>Выбрать из        частицу             с вероятностью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Предсказание:</a:t>
            </a:r>
          </a:p>
          <a:p>
            <a:endParaRPr lang="ru-RU" dirty="0" smtClean="0"/>
          </a:p>
          <a:p>
            <a:r>
              <a:rPr lang="ru-RU" b="1" dirty="0" smtClean="0">
                <a:solidFill>
                  <a:srgbClr val="FF0000"/>
                </a:solidFill>
              </a:rPr>
              <a:t>Коррекция веса:</a:t>
            </a:r>
          </a:p>
          <a:p>
            <a:endParaRPr lang="ru-RU" dirty="0" smtClean="0">
              <a:solidFill>
                <a:srgbClr val="FF0000"/>
              </a:solidFill>
            </a:endParaRPr>
          </a:p>
          <a:p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 </a:t>
            </a:r>
          </a:p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059832" y="2348880"/>
          <a:ext cx="503237" cy="546100"/>
        </p:xfrm>
        <a:graphic>
          <a:graphicData uri="http://schemas.openxmlformats.org/presentationml/2006/ole">
            <p:oleObj spid="_x0000_s3074" name="Equation" r:id="rId3" imgW="253800" imgH="22860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076056" y="2204864"/>
          <a:ext cx="864499" cy="867222"/>
        </p:xfrm>
        <a:graphic>
          <a:graphicData uri="http://schemas.openxmlformats.org/presentationml/2006/ole">
            <p:oleObj spid="_x0000_s3075" name="Equation" r:id="rId4" imgW="304560" imgH="25380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491880" y="2792809"/>
          <a:ext cx="654831" cy="708199"/>
        </p:xfrm>
        <a:graphic>
          <a:graphicData uri="http://schemas.openxmlformats.org/presentationml/2006/ole">
            <p:oleObj spid="_x0000_s3076" name="Equation" r:id="rId5" imgW="253800" imgH="228600" progId="Equation.3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195736" y="3717032"/>
          <a:ext cx="2491027" cy="658784"/>
        </p:xfrm>
        <a:graphic>
          <a:graphicData uri="http://schemas.openxmlformats.org/presentationml/2006/ole">
            <p:oleObj spid="_x0000_s3078" name="Формула" r:id="rId6" imgW="1155600" imgH="253800" progId="Equation.3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266909" y="4581128"/>
          <a:ext cx="3385211" cy="1126228"/>
        </p:xfrm>
        <a:graphic>
          <a:graphicData uri="http://schemas.openxmlformats.org/presentationml/2006/ole">
            <p:oleObj spid="_x0000_s3079" name="Формула" r:id="rId7" imgW="1650960" imgH="457200" progId="Equation.3">
              <p:embed/>
            </p:oleObj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971600" y="1844675"/>
          <a:ext cx="904875" cy="546100"/>
        </p:xfrm>
        <a:graphic>
          <a:graphicData uri="http://schemas.openxmlformats.org/presentationml/2006/ole">
            <p:oleObj spid="_x0000_s3080" name="Формула" r:id="rId8" imgW="457200" imgH="228600" progId="Equation.3">
              <p:embed/>
            </p:oleObj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971600" y="5733256"/>
          <a:ext cx="1582737" cy="608013"/>
        </p:xfrm>
        <a:graphic>
          <a:graphicData uri="http://schemas.openxmlformats.org/presentationml/2006/ole">
            <p:oleObj spid="_x0000_s3081" name="Формула" r:id="rId9" imgW="799920" imgH="253800" progId="Equation.3">
              <p:embed/>
            </p:oleObj>
          </a:graphicData>
        </a:graphic>
      </p:graphicFrame>
      <p:sp>
        <p:nvSpPr>
          <p:cNvPr id="12" name="Правая фигурная скобка 11"/>
          <p:cNvSpPr/>
          <p:nvPr/>
        </p:nvSpPr>
        <p:spPr>
          <a:xfrm>
            <a:off x="6372200" y="2420888"/>
            <a:ext cx="792088" cy="3888432"/>
          </a:xfrm>
          <a:prstGeom prst="rightBrac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7308304" y="4005064"/>
          <a:ext cx="1157287" cy="577850"/>
        </p:xfrm>
        <a:graphic>
          <a:graphicData uri="http://schemas.openxmlformats.org/presentationml/2006/ole">
            <p:oleObj spid="_x0000_s3082" name="Формула" r:id="rId10" imgW="583920" imgH="2412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97808" y="4653136"/>
            <a:ext cx="2246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 –</a:t>
            </a:r>
            <a:r>
              <a:rPr lang="ru-RU" sz="2400" dirty="0" smtClean="0"/>
              <a:t> количество </a:t>
            </a:r>
          </a:p>
          <a:p>
            <a:r>
              <a:rPr lang="ru-RU" sz="2400" dirty="0" smtClean="0"/>
              <a:t>частиц</a:t>
            </a:r>
            <a:endParaRPr lang="ru-RU" sz="2400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t>7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Адаптация погрешности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Стандартные отклонения </a:t>
            </a:r>
            <a:r>
              <a:rPr lang="ru-RU" dirty="0" smtClean="0"/>
              <a:t>для</a:t>
            </a:r>
          </a:p>
          <a:p>
            <a:pPr lvl="1"/>
            <a:r>
              <a:rPr lang="ru-RU" dirty="0" smtClean="0"/>
              <a:t>                                               — статическая часть</a:t>
            </a:r>
          </a:p>
          <a:p>
            <a:pPr lvl="1"/>
            <a:r>
              <a:rPr lang="ru-RU" dirty="0" smtClean="0"/>
              <a:t>                                               — динамическая часть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Основная идея</a:t>
            </a:r>
          </a:p>
          <a:p>
            <a:pPr>
              <a:buNone/>
            </a:pP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227763" y="1773238"/>
          <a:ext cx="835025" cy="690562"/>
        </p:xfrm>
        <a:graphic>
          <a:graphicData uri="http://schemas.openxmlformats.org/presentationml/2006/ole">
            <p:oleObj spid="_x0000_s4101" name="Equation" r:id="rId3" imgW="228600" imgH="22860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185222" y="2388570"/>
          <a:ext cx="3314770" cy="609027"/>
        </p:xfrm>
        <a:graphic>
          <a:graphicData uri="http://schemas.openxmlformats.org/presentationml/2006/ole">
            <p:oleObj spid="_x0000_s4102" name="Формула" r:id="rId4" imgW="1320480" imgH="241200" progId="Equation.3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187625" y="2852936"/>
          <a:ext cx="3312368" cy="630927"/>
        </p:xfrm>
        <a:graphic>
          <a:graphicData uri="http://schemas.openxmlformats.org/presentationml/2006/ole">
            <p:oleObj spid="_x0000_s4103" name="Формула" r:id="rId5" imgW="1333440" imgH="253800" progId="Equation.3">
              <p:embed/>
            </p:oleObj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115614" y="4437111"/>
          <a:ext cx="7128795" cy="19442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76265"/>
                <a:gridCol w="2376265"/>
                <a:gridCol w="2376265"/>
              </a:tblGrid>
              <a:tr h="9006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Результаты</a:t>
                      </a:r>
                      <a:r>
                        <a:rPr lang="ru-RU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отслеживания</a:t>
                      </a:r>
                      <a:endParaRPr lang="ru-RU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Статическая часть</a:t>
                      </a:r>
                      <a:endParaRPr lang="ru-RU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Динамическая часть</a:t>
                      </a:r>
                      <a:endParaRPr lang="ru-RU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179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Более точные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Уменьшается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Возрастает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179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Менее точные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Возрастает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Уменьшается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t>8</a:t>
            </a:fld>
            <a:endParaRPr lang="ru-RU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b="1" dirty="0" smtClean="0">
                <a:solidFill>
                  <a:srgbClr val="FF0000"/>
                </a:solidFill>
              </a:rPr>
              <a:t>Индекс точности</a:t>
            </a:r>
          </a:p>
          <a:p>
            <a:pPr lvl="1"/>
            <a:r>
              <a:rPr lang="ru-RU" dirty="0" smtClean="0"/>
              <a:t>        — площадь вычисленной области объекта</a:t>
            </a:r>
          </a:p>
          <a:p>
            <a:pPr lvl="1"/>
            <a:r>
              <a:rPr lang="ru-RU" dirty="0" smtClean="0"/>
              <a:t> </a:t>
            </a:r>
            <a:r>
              <a:rPr lang="ru-RU" dirty="0" smtClean="0"/>
              <a:t>       — площадь эталонной области объекта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       —</a:t>
            </a:r>
            <a:r>
              <a:rPr lang="en-US" dirty="0" smtClean="0"/>
              <a:t> </a:t>
            </a:r>
            <a:r>
              <a:rPr lang="ru-RU" dirty="0" smtClean="0"/>
              <a:t>площадь пересечения вычисленной и эталонной </a:t>
            </a:r>
            <a:r>
              <a:rPr lang="ru-RU" dirty="0" smtClean="0"/>
              <a:t>областей 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                                                                              — 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число кадров, в которых объект был успешно определен</a:t>
            </a:r>
          </a:p>
          <a:p>
            <a:pPr lvl="1"/>
            <a:r>
              <a:rPr lang="en-US" i="1" dirty="0" smtClean="0"/>
              <a:t>M</a:t>
            </a:r>
            <a:r>
              <a:rPr lang="en-US" dirty="0" smtClean="0"/>
              <a:t> – </a:t>
            </a:r>
            <a:r>
              <a:rPr lang="ru-RU" dirty="0" smtClean="0"/>
              <a:t>длина видеозаписи в кадрах</a:t>
            </a:r>
          </a:p>
          <a:p>
            <a:pPr lvl="1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283968" y="1700808"/>
          <a:ext cx="2354754" cy="931292"/>
        </p:xfrm>
        <a:graphic>
          <a:graphicData uri="http://schemas.openxmlformats.org/presentationml/2006/ole">
            <p:oleObj spid="_x0000_s5122" name="Формула" r:id="rId3" imgW="1130040" imgH="44424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259632" y="3429000"/>
          <a:ext cx="376932" cy="457703"/>
        </p:xfrm>
        <a:graphic>
          <a:graphicData uri="http://schemas.openxmlformats.org/presentationml/2006/ole">
            <p:oleObj spid="_x0000_s5123" name="Формула" r:id="rId4" imgW="177480" imgH="215640" progId="Equation.3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259632" y="2492896"/>
          <a:ext cx="349250" cy="484188"/>
        </p:xfrm>
        <a:graphic>
          <a:graphicData uri="http://schemas.openxmlformats.org/presentationml/2006/ole">
            <p:oleObj spid="_x0000_s5125" name="Формула" r:id="rId5" imgW="164880" imgH="228600" progId="Equation.3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259632" y="2996952"/>
          <a:ext cx="538162" cy="511175"/>
        </p:xfrm>
        <a:graphic>
          <a:graphicData uri="http://schemas.openxmlformats.org/presentationml/2006/ole">
            <p:oleObj spid="_x0000_s5126" name="Формула" r:id="rId6" imgW="253800" imgH="241200" progId="Equation.3">
              <p:embed/>
            </p:oleObj>
          </a:graphicData>
        </a:graphic>
      </p:graphicFrame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971600" y="4509120"/>
          <a:ext cx="5897562" cy="614362"/>
        </p:xfrm>
        <a:graphic>
          <a:graphicData uri="http://schemas.openxmlformats.org/presentationml/2006/ole">
            <p:oleObj spid="_x0000_s5140" name="Формула" r:id="rId7" imgW="2158920" imgH="266400" progId="Equation.3">
              <p:embed/>
            </p:oleObj>
          </a:graphicData>
        </a:graphic>
      </p:graphicFrame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t>9</a:t>
            </a:fld>
            <a:endParaRPr lang="ru-RU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247</TotalTime>
  <Words>364</Words>
  <Application>Microsoft Office PowerPoint</Application>
  <PresentationFormat>Экран (4:3)</PresentationFormat>
  <Paragraphs>115</Paragraphs>
  <Slides>12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Модульная</vt:lpstr>
      <vt:lpstr>Microsoft Equation 3.0</vt:lpstr>
      <vt:lpstr>Equation</vt:lpstr>
      <vt:lpstr>Разработка вероятностного метода  отслеживания объектов в видеопотоке</vt:lpstr>
      <vt:lpstr>Цели и задачи</vt:lpstr>
      <vt:lpstr>Проблемы отслеживания</vt:lpstr>
      <vt:lpstr>Ограничения</vt:lpstr>
      <vt:lpstr>Основная идея</vt:lpstr>
      <vt:lpstr>Фильтр частиц</vt:lpstr>
      <vt:lpstr>Фильтр частиц</vt:lpstr>
      <vt:lpstr>Адаптация погрешности</vt:lpstr>
      <vt:lpstr>Анализ результатов</vt:lpstr>
      <vt:lpstr>Анализ результатов</vt:lpstr>
      <vt:lpstr>Анализ результатов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вероятностного метода  отслеживания объектов в видеопотоке</dc:title>
  <dc:creator>md1</dc:creator>
  <cp:lastModifiedBy>md1</cp:lastModifiedBy>
  <cp:revision>29</cp:revision>
  <dcterms:created xsi:type="dcterms:W3CDTF">2014-05-07T18:19:29Z</dcterms:created>
  <dcterms:modified xsi:type="dcterms:W3CDTF">2014-05-07T22:26:38Z</dcterms:modified>
</cp:coreProperties>
</file>